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956" r:id="rId2"/>
    <p:sldId id="957" r:id="rId3"/>
    <p:sldId id="958" r:id="rId4"/>
    <p:sldId id="959" r:id="rId5"/>
    <p:sldId id="960" r:id="rId6"/>
    <p:sldId id="264" r:id="rId7"/>
    <p:sldId id="969" r:id="rId8"/>
    <p:sldId id="961" r:id="rId9"/>
    <p:sldId id="962" r:id="rId10"/>
    <p:sldId id="965" r:id="rId11"/>
    <p:sldId id="963" r:id="rId12"/>
    <p:sldId id="271" r:id="rId13"/>
    <p:sldId id="9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/>
    <p:restoredTop sz="70374"/>
  </p:normalViewPr>
  <p:slideViewPr>
    <p:cSldViewPr snapToGrid="0" snapToObjects="1">
      <p:cViewPr varScale="1">
        <p:scale>
          <a:sx n="173" d="100"/>
          <a:sy n="173" d="100"/>
        </p:scale>
        <p:origin x="216" y="1848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1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89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4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3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3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6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9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39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7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2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latin typeface="+mj-lt"/>
                <a:cs typeface="Calibri" panose="020F0502020204030204" pitchFamily="34" charset="0"/>
              </a:rPr>
              <a:t>Chapter 1: introduction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816" y="1375384"/>
            <a:ext cx="4842088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Get “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feel,” “big picture,” introduction to terminology</a:t>
            </a:r>
          </a:p>
          <a:p>
            <a:pPr marL="800100" lvl="1" indent="-225425">
              <a:spcBef>
                <a:spcPts val="6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more depth, detail </a:t>
            </a:r>
            <a:r>
              <a:rPr lang="en-US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later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course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422888"/>
            <a:ext cx="5994400" cy="479901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Overview/roadmap: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2600" dirty="0"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2600" dirty="0"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hosts, access network, physical media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loss, delay, throughput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8" name="Picture 7" descr="Kurose&amp;Ross 8th ed cover picture">
            <a:extLst>
              <a:ext uri="{FF2B5EF4-FFF2-40B4-BE49-F238E27FC236}">
                <a16:creationId xmlns:a16="http://schemas.microsoft.com/office/drawing/2014/main" id="{B95BDA7C-AC0B-3A4E-88AC-B4ADDAD9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3" y="4034454"/>
            <a:ext cx="2745129" cy="205884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543528-0B87-1143-B8BF-CC1D9BA4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225425" algn="ctr">
              <a:spcBef>
                <a:spcPts val="6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processed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716"/>
            <a:ext cx="6145161" cy="4622650"/>
          </a:xfrm>
        </p:spPr>
        <p:txBody>
          <a:bodyPr>
            <a:normAutofit/>
          </a:bodyPr>
          <a:lstStyle/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Corner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cases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(say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have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3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nodes):</a:t>
            </a:r>
          </a:p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Leader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proposes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but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before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quorum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ack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arrive,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leader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crashes,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what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be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result?</a:t>
            </a:r>
          </a:p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depends:</a:t>
            </a:r>
          </a:p>
          <a:p>
            <a:pPr marL="457200" indent="-457200" defTabSz="45720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if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quorum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of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nodes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has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written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log,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persist.</a:t>
            </a:r>
          </a:p>
          <a:p>
            <a:pPr marL="457200" indent="-457200" defTabSz="45720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If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less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than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quorum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has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persist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log,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depends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again:</a:t>
            </a:r>
          </a:p>
          <a:p>
            <a:pPr marL="800100" lvl="1" indent="-457200" defTabSz="45720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If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election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quorum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includes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node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with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new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persisted,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persist</a:t>
            </a:r>
          </a:p>
          <a:p>
            <a:pPr marL="800100" lvl="1" indent="-457200" defTabSz="45720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Else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not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persist</a:t>
            </a:r>
          </a:p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>
              <a:ea typeface="ＭＳ Ｐゴシック" charset="-128"/>
              <a:cs typeface="ＭＳ Ｐゴシック" charset="-128"/>
            </a:endParaRPr>
          </a:p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D4E41-30EE-AF4F-B32C-F05DD58AA18B}" type="datetimeFigureOut">
              <a:rPr lang="en-US" smtClean="0"/>
              <a:pPr/>
              <a:t>6/14/24</a:t>
            </a:fld>
            <a:endParaRPr lang="en-US"/>
          </a:p>
        </p:txBody>
      </p:sp>
      <p:pic>
        <p:nvPicPr>
          <p:cNvPr id="1026" name="Picture 2" descr="Two phase commit">
            <a:extLst>
              <a:ext uri="{FF2B5EF4-FFF2-40B4-BE49-F238E27FC236}">
                <a16:creationId xmlns:a16="http://schemas.microsoft.com/office/drawing/2014/main" id="{B00B5897-5EA2-38BC-33FE-9CE1B7E3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61" y="1452716"/>
            <a:ext cx="4370439" cy="35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4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225425" algn="ctr">
              <a:spcBef>
                <a:spcPts val="6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processed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716"/>
            <a:ext cx="6145161" cy="4622650"/>
          </a:xfrm>
        </p:spPr>
        <p:txBody>
          <a:bodyPr>
            <a:normAutofit/>
          </a:bodyPr>
          <a:lstStyle/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Receive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request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-&gt;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access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data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-&gt;response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Followers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can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serve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read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request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using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its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own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copy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of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data.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Scalable,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high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read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throughput.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Use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in-memory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data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serve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read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request,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low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latency.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Followers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can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lag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behind.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If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000" dirty="0">
                <a:ea typeface="ＭＳ Ｐゴシック" charset="-128"/>
              </a:rPr>
              <a:t>it's a strong read (synchronous read that guarantees the most recent data), the follower might forward the request to the leader.</a:t>
            </a:r>
            <a:endParaRPr lang="en-US" altLang="zh-CN" sz="2000" dirty="0">
              <a:ea typeface="ＭＳ Ｐゴシック" charset="-128"/>
            </a:endParaRP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</a:rPr>
              <a:t>User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need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use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clients/bindings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provided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by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zookeeper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be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correct.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why?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see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following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slides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D4E41-30EE-AF4F-B32C-F05DD58AA18B}" type="datetimeFigureOut">
              <a:rPr lang="en-US" smtClean="0"/>
              <a:pPr/>
              <a:t>6/14/24</a:t>
            </a:fld>
            <a:endParaRPr lang="en-US"/>
          </a:p>
        </p:txBody>
      </p:sp>
      <p:pic>
        <p:nvPicPr>
          <p:cNvPr id="1026" name="Picture 2" descr="Two phase commit">
            <a:extLst>
              <a:ext uri="{FF2B5EF4-FFF2-40B4-BE49-F238E27FC236}">
                <a16:creationId xmlns:a16="http://schemas.microsoft.com/office/drawing/2014/main" id="{B00B5897-5EA2-38BC-33FE-9CE1B7E3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61" y="1452716"/>
            <a:ext cx="4370439" cy="35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Performance Numbers.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(very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old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chart)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9459" name="Content Placeholder 5" descr="2009-perf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0924" r="-10924"/>
          <a:stretch>
            <a:fillRect/>
          </a:stretch>
        </p:blipFill>
        <p:spPr>
          <a:xfrm>
            <a:off x="762000" y="1066800"/>
            <a:ext cx="8839200" cy="5181600"/>
          </a:xfrm>
        </p:spPr>
      </p:pic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D4E41-30EE-AF4F-B32C-F05DD58AA18B}" type="datetimeFigureOut">
              <a:rPr lang="en-US" smtClean="0"/>
              <a:pPr/>
              <a:t>6/14/24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40AE-F506-E9A0-A6F6-C2D26982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2FEC6-45C9-2882-0444-7B8CC3CC2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D5F01-9139-36DC-A579-59AFAF8499A3}"/>
              </a:ext>
            </a:extLst>
          </p:cNvPr>
          <p:cNvSpPr txBox="1"/>
          <p:nvPr/>
        </p:nvSpPr>
        <p:spPr>
          <a:xfrm>
            <a:off x="3047386" y="1943978"/>
            <a:ext cx="609477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8463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Guarantees</a:t>
            </a:r>
            <a:r>
              <a:rPr lang="zh-CN" altLang="en-US" dirty="0"/>
              <a:t> </a:t>
            </a:r>
            <a:r>
              <a:rPr lang="en-US" altLang="zh-CN" dirty="0"/>
              <a:t>(all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 err="1"/>
              <a:t>maitaining</a:t>
            </a:r>
            <a:r>
              <a:rPr lang="zh-CN" altLang="en-US" dirty="0"/>
              <a:t> </a:t>
            </a:r>
            <a:r>
              <a:rPr lang="en-US" altLang="zh-CN" dirty="0"/>
              <a:t>order)</a:t>
            </a:r>
          </a:p>
          <a:p>
            <a:pPr marL="846138" lvl="2" indent="-284163" defTabSz="45720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Clients will never detect old data.</a:t>
            </a:r>
          </a:p>
          <a:p>
            <a:pPr marL="846138" lvl="2" indent="-284163" defTabSz="45720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All requests from a client will be processed in order.</a:t>
            </a:r>
          </a:p>
          <a:p>
            <a:pPr marL="846138" lvl="2" indent="-284163" defTabSz="45720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All results received by a client will be consistent with results received by all other clients.</a:t>
            </a:r>
          </a:p>
        </p:txBody>
      </p:sp>
    </p:spTree>
    <p:extLst>
      <p:ext uri="{BB962C8B-B14F-4D97-AF65-F5344CB8AC3E}">
        <p14:creationId xmlns:p14="http://schemas.microsoft.com/office/powerpoint/2010/main" val="416842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8125"/>
            <a:ext cx="10515600" cy="894622"/>
          </a:xfrm>
        </p:spPr>
        <p:txBody>
          <a:bodyPr/>
          <a:lstStyle/>
          <a:p>
            <a:pPr algn="ctr"/>
            <a:r>
              <a:rPr lang="en-US" altLang="zh-CN" dirty="0">
                <a:latin typeface="+mj-lt"/>
              </a:rPr>
              <a:t>How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zookeeper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work</a:t>
            </a:r>
            <a:endParaRPr lang="en-US" dirty="0">
              <a:latin typeface="+mj-lt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543528-0B87-1143-B8BF-CC1D9BA4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2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genda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816" y="1375384"/>
            <a:ext cx="9271584" cy="4351338"/>
          </a:xfrm>
        </p:spPr>
        <p:txBody>
          <a:bodyPr>
            <a:noAutofit/>
          </a:bodyPr>
          <a:lstStyle/>
          <a:p>
            <a:pPr marL="342900" indent="-225425">
              <a:spcBef>
                <a:spcPts val="6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zookeeper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zookeeper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Zookeeper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Leader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election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processed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processed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worth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attentions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user’s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perspective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543528-0B87-1143-B8BF-CC1D9BA4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zh-CN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zookeeper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815" y="1305233"/>
            <a:ext cx="10527475" cy="5137856"/>
          </a:xfrm>
        </p:spPr>
        <p:txBody>
          <a:bodyPr>
            <a:noAutofit/>
          </a:bodyPr>
          <a:lstStyle/>
          <a:p>
            <a:pPr marL="342900" indent="-225425">
              <a:spcBef>
                <a:spcPts val="600"/>
              </a:spcBef>
            </a:pPr>
            <a:r>
              <a:rPr lang="en-GB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system,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en-GB" sz="2800" dirty="0"/>
              <a:t> highly available, scalable, distributed</a:t>
            </a:r>
            <a:r>
              <a:rPr lang="zh-CN" altLang="en-US" sz="2800" dirty="0"/>
              <a:t> </a:t>
            </a:r>
            <a:r>
              <a:rPr lang="en-US" altLang="zh-CN" sz="2800" dirty="0"/>
              <a:t>system.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service,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GB" sz="2800" dirty="0"/>
              <a:t>configuration, consensus, group membership, leader election, naming, coordination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distributed</a:t>
            </a:r>
            <a:r>
              <a:rPr lang="zh-CN" altLang="en-US" sz="2800" dirty="0"/>
              <a:t> </a:t>
            </a:r>
            <a:r>
              <a:rPr lang="en-US" altLang="zh-CN" sz="2800" dirty="0"/>
              <a:t>lock</a:t>
            </a:r>
            <a:r>
              <a:rPr lang="zh-CN" altLang="en-US" sz="2800" dirty="0"/>
              <a:t> </a:t>
            </a:r>
            <a:r>
              <a:rPr lang="en-GB" sz="2800" dirty="0"/>
              <a:t>service</a:t>
            </a:r>
            <a:r>
              <a:rPr lang="en-US" altLang="zh-CN" sz="2800" dirty="0"/>
              <a:t>.</a:t>
            </a:r>
            <a:endParaRPr lang="en-US" sz="2800" dirty="0"/>
          </a:p>
          <a:p>
            <a:pPr marL="342900" indent="-225425">
              <a:spcBef>
                <a:spcPts val="600"/>
              </a:spcBef>
            </a:pPr>
            <a:r>
              <a:rPr lang="en-US" altLang="zh-CN" dirty="0"/>
              <a:t>A</a:t>
            </a:r>
            <a:r>
              <a:rPr lang="en-US" sz="2800" dirty="0"/>
              <a:t>n open-source Apache™ project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sz="2800" dirty="0"/>
              <a:t>reated by Yahoo!</a:t>
            </a:r>
            <a:r>
              <a:rPr lang="zh-CN" altLang="en-US" dirty="0"/>
              <a:t> </a:t>
            </a:r>
            <a:r>
              <a:rPr lang="en-US" sz="2800" dirty="0"/>
              <a:t>as sub-project of Hadoop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543528-0B87-1143-B8BF-CC1D9BA4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zookeeper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815" y="1183947"/>
            <a:ext cx="10527475" cy="5259142"/>
          </a:xfrm>
        </p:spPr>
        <p:txBody>
          <a:bodyPr>
            <a:no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>
                <a:ea typeface="ＭＳ Ｐゴシック" charset="-128"/>
                <a:cs typeface="ＭＳ Ｐゴシック" charset="-128"/>
              </a:rPr>
              <a:t>Distributed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apps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need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such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functions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(</a:t>
            </a:r>
            <a:r>
              <a:rPr lang="en-GB" sz="2800" dirty="0"/>
              <a:t>configuration, consensus, </a:t>
            </a:r>
            <a:r>
              <a:rPr lang="en-US" altLang="zh-CN" sz="2800" dirty="0"/>
              <a:t>etc.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),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better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implement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it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as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separate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service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reuse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share.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398463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difficult,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risky.</a:t>
            </a:r>
            <a:r>
              <a:rPr lang="zh-CN" altLang="en-US" dirty="0"/>
              <a:t> </a:t>
            </a:r>
            <a:r>
              <a:rPr lang="en-US" altLang="zh-CN" dirty="0"/>
              <a:t>Luckily,</a:t>
            </a:r>
            <a:r>
              <a:rPr lang="zh-CN" altLang="en-US" dirty="0"/>
              <a:t> </a:t>
            </a:r>
            <a:r>
              <a:rPr lang="en-US" altLang="zh-CN" dirty="0"/>
              <a:t>zookeeper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open-source.</a:t>
            </a:r>
          </a:p>
          <a:p>
            <a:pPr marL="398463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Zookeeper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purpose.</a:t>
            </a:r>
          </a:p>
          <a:p>
            <a:pPr marL="398463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Zookeeper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reliable,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highly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available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cs typeface="ＭＳ Ｐゴシック" charset="-128"/>
              </a:rPr>
              <a:t>scalable.</a:t>
            </a:r>
            <a:r>
              <a:rPr lang="en-US" altLang="zh-CN" dirty="0"/>
              <a:t> </a:t>
            </a:r>
          </a:p>
          <a:p>
            <a:pPr marL="398463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haddop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zookeeper</a:t>
            </a:r>
          </a:p>
          <a:p>
            <a:pPr marL="398463" lvl="1" indent="-284163" defTabSz="45720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800" dirty="0"/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>
              <a:ea typeface="ＭＳ Ｐゴシック" charset="-128"/>
              <a:cs typeface="ＭＳ Ｐゴシック" charset="-128"/>
            </a:endParaRP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2900" indent="-225425">
              <a:spcBef>
                <a:spcPts val="600"/>
              </a:spcBef>
            </a:pPr>
            <a:endParaRPr lang="en-US" sz="28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543528-0B87-1143-B8BF-CC1D9BA4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4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225425" algn="ctr">
              <a:spcBef>
                <a:spcPts val="600"/>
              </a:spcBef>
            </a:pP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Zookeeper</a:t>
            </a:r>
            <a:r>
              <a:rPr lang="zh-CN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zh-CN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419599"/>
            <a:ext cx="8839200" cy="1774723"/>
          </a:xfrm>
        </p:spPr>
        <p:txBody>
          <a:bodyPr>
            <a:normAutofit fontScale="85000" lnSpcReduction="20000"/>
          </a:bodyPr>
          <a:lstStyle/>
          <a:p>
            <a:pPr marL="431800" indent="-323850" defTabSz="457200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All servers store a copy of the </a:t>
            </a:r>
            <a:r>
              <a:rPr lang="en-GB" sz="1600" dirty="0">
                <a:ea typeface="ＭＳ Ｐゴシック" charset="-128"/>
              </a:rPr>
              <a:t>data (in memory)‏</a:t>
            </a:r>
          </a:p>
          <a:p>
            <a:pPr marL="431800" indent="-323850" defTabSz="457200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A leader is elected at </a:t>
            </a:r>
            <a:r>
              <a:rPr lang="en-GB" sz="1600" dirty="0" err="1">
                <a:ea typeface="ＭＳ Ｐゴシック" charset="-128"/>
                <a:cs typeface="ＭＳ Ｐゴシック" charset="-128"/>
              </a:rPr>
              <a:t>startup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,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rest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be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followers</a:t>
            </a:r>
            <a:endParaRPr lang="en-GB" sz="1600" dirty="0">
              <a:ea typeface="ＭＳ Ｐゴシック" charset="-128"/>
              <a:cs typeface="ＭＳ Ｐゴシック" charset="-128"/>
            </a:endParaRPr>
          </a:p>
          <a:p>
            <a:pPr marL="431800" indent="-323850" defTabSz="457200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Followers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also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 service clients, all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write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 go through leader</a:t>
            </a:r>
          </a:p>
          <a:p>
            <a:pPr marL="431800" indent="-323850" defTabSz="457200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client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maintain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session,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if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server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it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connects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crashes,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it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can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failover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new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server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and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session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highlight>
                  <a:srgbClr val="FF0000"/>
                </a:highlight>
                <a:ea typeface="ＭＳ Ｐゴシック" charset="-128"/>
                <a:cs typeface="ＭＳ Ｐゴシック" charset="-128"/>
              </a:rPr>
              <a:t>persist.</a:t>
            </a:r>
          </a:p>
          <a:p>
            <a:pPr marL="431800" indent="-323850" defTabSz="457200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Latest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versions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also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have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observers,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but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not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in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scope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for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this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presentation.</a:t>
            </a:r>
            <a:br>
              <a:rPr lang="en-US" altLang="zh-CN" sz="1600" dirty="0">
                <a:ea typeface="ＭＳ Ｐゴシック" charset="-128"/>
                <a:cs typeface="ＭＳ Ｐゴシック" charset="-128"/>
              </a:rPr>
            </a:b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https://</a:t>
            </a:r>
            <a:r>
              <a:rPr lang="en-US" altLang="zh-CN" sz="1600" dirty="0" err="1">
                <a:ea typeface="ＭＳ Ｐゴシック" charset="-128"/>
                <a:cs typeface="ＭＳ Ｐゴシック" charset="-128"/>
              </a:rPr>
              <a:t>zookeeper.apache.org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/doc/r3.9.2/</a:t>
            </a:r>
            <a:r>
              <a:rPr lang="en-US" altLang="zh-CN" sz="1600" dirty="0" err="1">
                <a:ea typeface="ＭＳ Ｐゴシック" charset="-128"/>
                <a:cs typeface="ＭＳ Ｐゴシック" charset="-128"/>
              </a:rPr>
              <a:t>zookeeperObservers.html</a:t>
            </a:r>
            <a:endParaRPr lang="en-GB" sz="1600" dirty="0">
              <a:ea typeface="ＭＳ Ｐゴシック" charset="-128"/>
              <a:cs typeface="ＭＳ Ｐゴシック" charset="-128"/>
            </a:endParaRP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D4E41-30EE-AF4F-B32C-F05DD58AA18B}" type="datetimeFigureOut">
              <a:rPr lang="en-US" smtClean="0"/>
              <a:pPr/>
              <a:t>6/14/24</a:t>
            </a:fld>
            <a:endParaRPr lang="en-US"/>
          </a:p>
        </p:txBody>
      </p:sp>
      <p:sp>
        <p:nvSpPr>
          <p:cNvPr id="13317" name="AutoShape 32"/>
          <p:cNvSpPr>
            <a:spLocks noChangeArrowheads="1"/>
          </p:cNvSpPr>
          <p:nvPr/>
        </p:nvSpPr>
        <p:spPr bwMode="auto">
          <a:xfrm>
            <a:off x="3009900" y="1524000"/>
            <a:ext cx="7086600" cy="1600200"/>
          </a:xfrm>
          <a:prstGeom prst="roundRect">
            <a:avLst>
              <a:gd name="adj" fmla="val 11491"/>
            </a:avLst>
          </a:prstGeom>
          <a:solidFill>
            <a:srgbClr val="47B8B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ZooKeeper Service</a:t>
            </a:r>
          </a:p>
          <a:p>
            <a:pPr algn="ctr" defTabSz="457200">
              <a:lnSpc>
                <a:spcPct val="97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>
              <a:solidFill>
                <a:srgbClr val="000000"/>
              </a:solidFill>
              <a:latin typeface="DejaVu Sans" charset="0"/>
            </a:endParaRPr>
          </a:p>
          <a:p>
            <a:pPr algn="ctr" defTabSz="457200">
              <a:lnSpc>
                <a:spcPct val="97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>
              <a:solidFill>
                <a:srgbClr val="000000"/>
              </a:solidFill>
              <a:latin typeface="DejaVu Sans" charset="0"/>
            </a:endParaRPr>
          </a:p>
          <a:p>
            <a:pPr algn="ctr" defTabSz="457200">
              <a:lnSpc>
                <a:spcPct val="97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>
              <a:solidFill>
                <a:srgbClr val="000000"/>
              </a:solidFill>
              <a:latin typeface="DejaVu Sans" charset="0"/>
            </a:endParaRPr>
          </a:p>
          <a:p>
            <a:pPr algn="ctr" defTabSz="457200">
              <a:lnSpc>
                <a:spcPct val="97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>
              <a:solidFill>
                <a:srgbClr val="000000"/>
              </a:solidFill>
              <a:latin typeface="DejaVu Sans" charset="0"/>
            </a:endParaRPr>
          </a:p>
          <a:p>
            <a:pPr algn="ctr" defTabSz="457200">
              <a:lnSpc>
                <a:spcPct val="97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>
              <a:solidFill>
                <a:srgbClr val="000000"/>
              </a:solidFill>
              <a:latin typeface="DejaVu Sans" charset="0"/>
            </a:endParaRPr>
          </a:p>
        </p:txBody>
      </p:sp>
      <p:sp>
        <p:nvSpPr>
          <p:cNvPr id="13318" name="Rectangle 33"/>
          <p:cNvSpPr>
            <a:spLocks noChangeArrowheads="1"/>
          </p:cNvSpPr>
          <p:nvPr/>
        </p:nvSpPr>
        <p:spPr bwMode="auto">
          <a:xfrm>
            <a:off x="3267076" y="22098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Server</a:t>
            </a:r>
          </a:p>
        </p:txBody>
      </p:sp>
      <p:sp>
        <p:nvSpPr>
          <p:cNvPr id="13319" name="Rectangle 34"/>
          <p:cNvSpPr>
            <a:spLocks noChangeArrowheads="1"/>
          </p:cNvSpPr>
          <p:nvPr/>
        </p:nvSpPr>
        <p:spPr bwMode="auto">
          <a:xfrm>
            <a:off x="3267076" y="22098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Server</a:t>
            </a:r>
          </a:p>
        </p:txBody>
      </p:sp>
      <p:sp>
        <p:nvSpPr>
          <p:cNvPr id="13320" name="Rectangle 35"/>
          <p:cNvSpPr>
            <a:spLocks noChangeArrowheads="1"/>
          </p:cNvSpPr>
          <p:nvPr/>
        </p:nvSpPr>
        <p:spPr bwMode="auto">
          <a:xfrm>
            <a:off x="8753476" y="22098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Server</a:t>
            </a:r>
          </a:p>
        </p:txBody>
      </p:sp>
      <p:sp>
        <p:nvSpPr>
          <p:cNvPr id="13321" name="Rectangle 36"/>
          <p:cNvSpPr>
            <a:spLocks noChangeArrowheads="1"/>
          </p:cNvSpPr>
          <p:nvPr/>
        </p:nvSpPr>
        <p:spPr bwMode="auto">
          <a:xfrm>
            <a:off x="7381876" y="22098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Server</a:t>
            </a:r>
          </a:p>
        </p:txBody>
      </p:sp>
      <p:sp>
        <p:nvSpPr>
          <p:cNvPr id="13322" name="Rectangle 37"/>
          <p:cNvSpPr>
            <a:spLocks noChangeArrowheads="1"/>
          </p:cNvSpPr>
          <p:nvPr/>
        </p:nvSpPr>
        <p:spPr bwMode="auto">
          <a:xfrm>
            <a:off x="6010276" y="22098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Server</a:t>
            </a:r>
          </a:p>
        </p:txBody>
      </p:sp>
      <p:sp>
        <p:nvSpPr>
          <p:cNvPr id="13323" name="Rectangle 38"/>
          <p:cNvSpPr>
            <a:spLocks noChangeArrowheads="1"/>
          </p:cNvSpPr>
          <p:nvPr/>
        </p:nvSpPr>
        <p:spPr bwMode="auto">
          <a:xfrm>
            <a:off x="4638676" y="22098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Server</a:t>
            </a:r>
          </a:p>
        </p:txBody>
      </p:sp>
      <p:sp>
        <p:nvSpPr>
          <p:cNvPr id="13324" name="AutoShape 39"/>
          <p:cNvSpPr>
            <a:spLocks noChangeArrowheads="1"/>
          </p:cNvSpPr>
          <p:nvPr/>
        </p:nvSpPr>
        <p:spPr bwMode="auto">
          <a:xfrm>
            <a:off x="5781676" y="1981200"/>
            <a:ext cx="885825" cy="228600"/>
          </a:xfrm>
          <a:prstGeom prst="wedgeRectCallout">
            <a:avLst>
              <a:gd name="adj1" fmla="val -3486"/>
              <a:gd name="adj2" fmla="val 129241"/>
            </a:avLst>
          </a:prstGeom>
          <a:solidFill>
            <a:srgbClr val="8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 sz="1400">
                <a:solidFill>
                  <a:srgbClr val="000000"/>
                </a:solidFill>
                <a:latin typeface="DejaVu Sans" charset="0"/>
              </a:rPr>
              <a:t>Leader</a:t>
            </a:r>
          </a:p>
        </p:txBody>
      </p:sp>
      <p:sp>
        <p:nvSpPr>
          <p:cNvPr id="13325" name="Rectangle 40"/>
          <p:cNvSpPr>
            <a:spLocks noChangeArrowheads="1"/>
          </p:cNvSpPr>
          <p:nvPr/>
        </p:nvSpPr>
        <p:spPr bwMode="auto">
          <a:xfrm>
            <a:off x="2124076" y="38100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 dirty="0">
                <a:solidFill>
                  <a:srgbClr val="000000"/>
                </a:solidFill>
                <a:latin typeface="DejaVu Sans" charset="0"/>
              </a:rPr>
              <a:t>Client</a:t>
            </a:r>
          </a:p>
        </p:txBody>
      </p:sp>
      <p:sp>
        <p:nvSpPr>
          <p:cNvPr id="13326" name="Rectangle 42"/>
          <p:cNvSpPr>
            <a:spLocks noChangeArrowheads="1"/>
          </p:cNvSpPr>
          <p:nvPr/>
        </p:nvSpPr>
        <p:spPr bwMode="auto">
          <a:xfrm>
            <a:off x="8982076" y="38100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Client</a:t>
            </a:r>
          </a:p>
        </p:txBody>
      </p:sp>
      <p:sp>
        <p:nvSpPr>
          <p:cNvPr id="13327" name="Rectangle 43"/>
          <p:cNvSpPr>
            <a:spLocks noChangeArrowheads="1"/>
          </p:cNvSpPr>
          <p:nvPr/>
        </p:nvSpPr>
        <p:spPr bwMode="auto">
          <a:xfrm>
            <a:off x="7839076" y="38100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Client</a:t>
            </a:r>
          </a:p>
        </p:txBody>
      </p:sp>
      <p:sp>
        <p:nvSpPr>
          <p:cNvPr id="13328" name="Rectangle 44"/>
          <p:cNvSpPr>
            <a:spLocks noChangeArrowheads="1"/>
          </p:cNvSpPr>
          <p:nvPr/>
        </p:nvSpPr>
        <p:spPr bwMode="auto">
          <a:xfrm>
            <a:off x="6696076" y="38100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Client</a:t>
            </a:r>
          </a:p>
        </p:txBody>
      </p:sp>
      <p:sp>
        <p:nvSpPr>
          <p:cNvPr id="13329" name="Rectangle 45"/>
          <p:cNvSpPr>
            <a:spLocks noChangeArrowheads="1"/>
          </p:cNvSpPr>
          <p:nvPr/>
        </p:nvSpPr>
        <p:spPr bwMode="auto">
          <a:xfrm>
            <a:off x="3267076" y="38100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Client</a:t>
            </a:r>
          </a:p>
        </p:txBody>
      </p:sp>
      <p:sp>
        <p:nvSpPr>
          <p:cNvPr id="13330" name="Rectangle 46"/>
          <p:cNvSpPr>
            <a:spLocks noChangeArrowheads="1"/>
          </p:cNvSpPr>
          <p:nvPr/>
        </p:nvSpPr>
        <p:spPr bwMode="auto">
          <a:xfrm>
            <a:off x="5553076" y="38100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Client</a:t>
            </a:r>
          </a:p>
        </p:txBody>
      </p:sp>
      <p:sp>
        <p:nvSpPr>
          <p:cNvPr id="13331" name="Rectangle 47"/>
          <p:cNvSpPr>
            <a:spLocks noChangeArrowheads="1"/>
          </p:cNvSpPr>
          <p:nvPr/>
        </p:nvSpPr>
        <p:spPr bwMode="auto">
          <a:xfrm>
            <a:off x="4410076" y="3810000"/>
            <a:ext cx="885825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98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  <a:latin typeface="DejaVu Sans" charset="0"/>
              </a:rPr>
              <a:t>Client</a:t>
            </a:r>
          </a:p>
        </p:txBody>
      </p:sp>
      <p:cxnSp>
        <p:nvCxnSpPr>
          <p:cNvPr id="13332" name="AutoShape 48"/>
          <p:cNvCxnSpPr>
            <a:cxnSpLocks noChangeShapeType="1"/>
            <a:stCxn id="13325" idx="0"/>
            <a:endCxn id="13319" idx="2"/>
          </p:cNvCxnSpPr>
          <p:nvPr/>
        </p:nvCxnSpPr>
        <p:spPr bwMode="auto">
          <a:xfrm rot="5400000" flipH="1" flipV="1">
            <a:off x="2566988" y="2667000"/>
            <a:ext cx="11430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3" name="AutoShape 49"/>
          <p:cNvCxnSpPr>
            <a:cxnSpLocks noChangeShapeType="1"/>
            <a:stCxn id="13329" idx="0"/>
            <a:endCxn id="13319" idx="2"/>
          </p:cNvCxnSpPr>
          <p:nvPr/>
        </p:nvCxnSpPr>
        <p:spPr bwMode="auto">
          <a:xfrm rot="5400000" flipH="1" flipV="1">
            <a:off x="3139282" y="3239295"/>
            <a:ext cx="11430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4" name="AutoShape 50"/>
          <p:cNvCxnSpPr>
            <a:cxnSpLocks noChangeShapeType="1"/>
            <a:stCxn id="13331" idx="0"/>
            <a:endCxn id="13323" idx="2"/>
          </p:cNvCxnSpPr>
          <p:nvPr/>
        </p:nvCxnSpPr>
        <p:spPr bwMode="auto">
          <a:xfrm rot="5400000" flipH="1" flipV="1">
            <a:off x="4395788" y="3124200"/>
            <a:ext cx="11430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5" name="AutoShape 51"/>
          <p:cNvCxnSpPr>
            <a:cxnSpLocks noChangeShapeType="1"/>
            <a:stCxn id="13330" idx="0"/>
            <a:endCxn id="13322" idx="2"/>
          </p:cNvCxnSpPr>
          <p:nvPr/>
        </p:nvCxnSpPr>
        <p:spPr bwMode="auto">
          <a:xfrm rot="5400000" flipH="1" flipV="1">
            <a:off x="5653088" y="3009900"/>
            <a:ext cx="1143000" cy="457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52"/>
          <p:cNvCxnSpPr>
            <a:cxnSpLocks noChangeShapeType="1"/>
            <a:stCxn id="13328" idx="0"/>
            <a:endCxn id="13321" idx="2"/>
          </p:cNvCxnSpPr>
          <p:nvPr/>
        </p:nvCxnSpPr>
        <p:spPr bwMode="auto">
          <a:xfrm rot="5400000" flipH="1" flipV="1">
            <a:off x="6910388" y="2895600"/>
            <a:ext cx="1143000" cy="685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7" name="AutoShape 53"/>
          <p:cNvCxnSpPr>
            <a:cxnSpLocks noChangeShapeType="1"/>
            <a:stCxn id="13327" idx="0"/>
            <a:endCxn id="13321" idx="2"/>
          </p:cNvCxnSpPr>
          <p:nvPr/>
        </p:nvCxnSpPr>
        <p:spPr bwMode="auto">
          <a:xfrm rot="16200000" flipV="1">
            <a:off x="7481888" y="3009900"/>
            <a:ext cx="1143000" cy="457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8" name="AutoShape 54"/>
          <p:cNvCxnSpPr>
            <a:cxnSpLocks noChangeShapeType="1"/>
            <a:stCxn id="13326" idx="0"/>
            <a:endCxn id="13320" idx="2"/>
          </p:cNvCxnSpPr>
          <p:nvPr/>
        </p:nvCxnSpPr>
        <p:spPr bwMode="auto">
          <a:xfrm rot="16200000" flipV="1">
            <a:off x="8739188" y="3124200"/>
            <a:ext cx="11430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9" name="AutoShape 56"/>
          <p:cNvCxnSpPr>
            <a:cxnSpLocks noChangeShapeType="1"/>
            <a:stCxn id="13319" idx="2"/>
            <a:endCxn id="13322" idx="2"/>
          </p:cNvCxnSpPr>
          <p:nvPr/>
        </p:nvCxnSpPr>
        <p:spPr bwMode="auto">
          <a:xfrm rot="16200000" flipH="1">
            <a:off x="5081588" y="1295401"/>
            <a:ext cx="3175" cy="2743200"/>
          </a:xfrm>
          <a:prstGeom prst="curvedConnector3">
            <a:avLst>
              <a:gd name="adj1" fmla="val 143954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40" name="AutoShape 57"/>
          <p:cNvCxnSpPr>
            <a:cxnSpLocks noChangeShapeType="1"/>
            <a:stCxn id="13323" idx="2"/>
            <a:endCxn id="13322" idx="2"/>
          </p:cNvCxnSpPr>
          <p:nvPr/>
        </p:nvCxnSpPr>
        <p:spPr bwMode="auto">
          <a:xfrm rot="16200000" flipH="1">
            <a:off x="5767388" y="1981201"/>
            <a:ext cx="3175" cy="1371600"/>
          </a:xfrm>
          <a:prstGeom prst="curvedConnector3">
            <a:avLst>
              <a:gd name="adj1" fmla="val 143954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41" name="AutoShape 58"/>
          <p:cNvCxnSpPr>
            <a:cxnSpLocks noChangeShapeType="1"/>
            <a:stCxn id="13320" idx="2"/>
            <a:endCxn id="13322" idx="2"/>
          </p:cNvCxnSpPr>
          <p:nvPr/>
        </p:nvCxnSpPr>
        <p:spPr bwMode="auto">
          <a:xfrm rot="5400000">
            <a:off x="7824788" y="1295401"/>
            <a:ext cx="3175" cy="2743200"/>
          </a:xfrm>
          <a:prstGeom prst="curvedConnector3">
            <a:avLst>
              <a:gd name="adj1" fmla="val 143954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42" name="AutoShape 59"/>
          <p:cNvCxnSpPr>
            <a:cxnSpLocks noChangeShapeType="1"/>
            <a:stCxn id="13321" idx="2"/>
            <a:endCxn id="13322" idx="2"/>
          </p:cNvCxnSpPr>
          <p:nvPr/>
        </p:nvCxnSpPr>
        <p:spPr bwMode="auto">
          <a:xfrm rot="5400000">
            <a:off x="7138988" y="1981201"/>
            <a:ext cx="3175" cy="1371600"/>
          </a:xfrm>
          <a:prstGeom prst="curvedConnector3">
            <a:avLst>
              <a:gd name="adj1" fmla="val 143954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225425" algn="ctr">
              <a:spcBef>
                <a:spcPts val="600"/>
              </a:spcBef>
            </a:pP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Leader</a:t>
            </a:r>
            <a:r>
              <a:rPr lang="zh-CN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716"/>
            <a:ext cx="8195187" cy="4622650"/>
          </a:xfrm>
        </p:spPr>
        <p:txBody>
          <a:bodyPr>
            <a:normAutofit/>
          </a:bodyPr>
          <a:lstStyle/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Server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states: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LOOKING,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FOLLOWING,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LEADING,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OBSERVING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When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server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start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new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election:</a:t>
            </a:r>
          </a:p>
          <a:p>
            <a:pPr marL="8001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Cluster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starts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up</a:t>
            </a:r>
          </a:p>
          <a:p>
            <a:pPr marL="8001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server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restart,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it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have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determine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who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is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leader</a:t>
            </a:r>
          </a:p>
          <a:p>
            <a:pPr marL="8001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server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detect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leader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fails,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start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new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leader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election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Messages:</a:t>
            </a:r>
          </a:p>
          <a:p>
            <a:pPr marL="8001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2</a:t>
            </a:r>
            <a:r>
              <a:rPr lang="zh-CN" altLang="en-US" sz="16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  <a:cs typeface="ＭＳ Ｐゴシック" charset="-128"/>
              </a:rPr>
              <a:t>types	</a:t>
            </a:r>
          </a:p>
          <a:p>
            <a:pPr marL="1247775" lvl="2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200" dirty="0">
                <a:ea typeface="ＭＳ Ｐゴシック" charset="-128"/>
              </a:rPr>
              <a:t>Notification:</a:t>
            </a:r>
            <a:r>
              <a:rPr lang="zh-CN" altLang="en-US" sz="1200" dirty="0">
                <a:ea typeface="ＭＳ Ｐゴシック" charset="-128"/>
              </a:rPr>
              <a:t> </a:t>
            </a:r>
            <a:r>
              <a:rPr lang="en-US" sz="1200" dirty="0">
                <a:ea typeface="ＭＳ Ｐゴシック" charset="-128"/>
              </a:rPr>
              <a:t>Inform other nodes about a server‘s current vote for the leader</a:t>
            </a:r>
            <a:r>
              <a:rPr lang="en-US" altLang="zh-CN" sz="1200" dirty="0">
                <a:ea typeface="ＭＳ Ｐゴシック" charset="-128"/>
              </a:rPr>
              <a:t>.</a:t>
            </a:r>
            <a:r>
              <a:rPr lang="zh-CN" altLang="en-US" sz="1200" dirty="0">
                <a:ea typeface="ＭＳ Ｐゴシック" charset="-128"/>
              </a:rPr>
              <a:t> </a:t>
            </a:r>
            <a:endParaRPr lang="en-US" altLang="zh-CN" sz="1200" dirty="0">
              <a:ea typeface="ＭＳ Ｐゴシック" charset="-128"/>
            </a:endParaRPr>
          </a:p>
          <a:p>
            <a:pPr marL="1247775" lvl="2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200" dirty="0">
                <a:ea typeface="ＭＳ Ｐゴシック" charset="-128"/>
              </a:rPr>
              <a:t>Vote:</a:t>
            </a:r>
            <a:r>
              <a:rPr lang="zh-CN" altLang="en-US" sz="1200" dirty="0">
                <a:ea typeface="ＭＳ Ｐゴシック" charset="-128"/>
              </a:rPr>
              <a:t> </a:t>
            </a:r>
            <a:r>
              <a:rPr lang="en-US" sz="1200" dirty="0">
                <a:ea typeface="ＭＳ Ｐゴシック" charset="-128"/>
              </a:rPr>
              <a:t>A response to a notification, indicating a server‘s agreement or disagreement</a:t>
            </a:r>
            <a:r>
              <a:rPr lang="en-US" altLang="zh-CN" sz="1200" dirty="0">
                <a:ea typeface="ＭＳ Ｐゴシック" charset="-128"/>
              </a:rPr>
              <a:t>.</a:t>
            </a:r>
            <a:r>
              <a:rPr lang="zh-CN" altLang="en-US" sz="1200" dirty="0">
                <a:ea typeface="ＭＳ Ｐゴシック" charset="-128"/>
              </a:rPr>
              <a:t> </a:t>
            </a:r>
            <a:endParaRPr lang="en-US" altLang="zh-CN" sz="1200" dirty="0">
              <a:ea typeface="ＭＳ Ｐゴシック" charset="-128"/>
            </a:endParaRPr>
          </a:p>
          <a:p>
            <a:pPr marL="8001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dirty="0">
                <a:ea typeface="ＭＳ Ｐゴシック" charset="-128"/>
              </a:rPr>
              <a:t>fields: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Zxid(epoch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+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counter),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Epoch,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Server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id,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Proposed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leader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id,</a:t>
            </a:r>
            <a:r>
              <a:rPr lang="zh-CN" altLang="en-US" sz="1600" dirty="0">
                <a:ea typeface="ＭＳ Ｐゴシック" charset="-128"/>
              </a:rPr>
              <a:t> </a:t>
            </a:r>
            <a:r>
              <a:rPr lang="en-US" altLang="zh-CN" sz="1600" dirty="0">
                <a:ea typeface="ＭＳ Ｐゴシック" charset="-128"/>
              </a:rPr>
              <a:t>state.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</a:rPr>
              <a:t>Evaluation: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highlight>
                  <a:srgbClr val="FF0000"/>
                </a:highlight>
                <a:ea typeface="ＭＳ Ｐゴシック" charset="-128"/>
              </a:rPr>
              <a:t>compare</a:t>
            </a:r>
            <a:r>
              <a:rPr lang="zh-CN" altLang="en-US" sz="2000" dirty="0">
                <a:highlight>
                  <a:srgbClr val="FF0000"/>
                </a:highlight>
                <a:ea typeface="ＭＳ Ｐゴシック" charset="-128"/>
              </a:rPr>
              <a:t> </a:t>
            </a:r>
            <a:r>
              <a:rPr lang="en-US" altLang="zh-CN" sz="2000" dirty="0" err="1">
                <a:highlight>
                  <a:srgbClr val="FF0000"/>
                </a:highlight>
                <a:ea typeface="ＭＳ Ｐゴシック" charset="-128"/>
              </a:rPr>
              <a:t>fileds</a:t>
            </a:r>
            <a:r>
              <a:rPr lang="en-US" altLang="zh-CN" sz="2000" dirty="0">
                <a:highlight>
                  <a:srgbClr val="FF0000"/>
                </a:highlight>
                <a:ea typeface="ＭＳ Ｐゴシック" charset="-128"/>
              </a:rPr>
              <a:t>-------------------------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D4E41-30EE-AF4F-B32C-F05DD58AA18B}" type="datetimeFigureOut">
              <a:rPr lang="en-US" smtClean="0"/>
              <a:pPr/>
              <a:t>6/14/24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1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225425" algn="ctr">
              <a:spcBef>
                <a:spcPts val="6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processed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716"/>
            <a:ext cx="6145161" cy="4622650"/>
          </a:xfrm>
        </p:spPr>
        <p:txBody>
          <a:bodyPr>
            <a:normAutofit/>
          </a:bodyPr>
          <a:lstStyle/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When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write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request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arrives,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if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it’s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on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  <a:cs typeface="ＭＳ Ｐゴシック" charset="-128"/>
              </a:rPr>
              <a:t>follower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 err="1">
                <a:ea typeface="ＭＳ Ｐゴシック" charset="-128"/>
                <a:cs typeface="ＭＳ Ｐゴシック" charset="-128"/>
              </a:rPr>
              <a:t>followerr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send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request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  <a:cs typeface="ＭＳ Ｐゴシック" charset="-128"/>
              </a:rPr>
              <a:t>leader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b="1" dirty="0">
                <a:ea typeface="ＭＳ Ｐゴシック" charset="-128"/>
                <a:cs typeface="ＭＳ Ｐゴシック" charset="-128"/>
              </a:rPr>
              <a:t>Leader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first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write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transaction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log,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propose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all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  <a:cs typeface="ＭＳ Ｐゴシック" charset="-128"/>
              </a:rPr>
              <a:t>followers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On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receiving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request,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</a:rPr>
              <a:t>followers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first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write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transaction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log,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response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ack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leader.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when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</a:rPr>
              <a:t>leader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receives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</a:rPr>
              <a:t>ack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</a:rPr>
              <a:t>for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</a:rPr>
              <a:t>proposal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from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</a:rPr>
              <a:t>quorum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(more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than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half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nodes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including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itself),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commit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change(apply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memory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data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structure).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endParaRPr lang="en-US" altLang="zh-CN" sz="2000" dirty="0">
              <a:ea typeface="ＭＳ Ｐゴシック" charset="-128"/>
              <a:cs typeface="ＭＳ Ｐゴシック" charset="-128"/>
            </a:endParaRP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Now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  <a:cs typeface="ＭＳ Ｐゴシック" charset="-128"/>
              </a:rPr>
              <a:t>zookeeper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response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client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and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notifies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all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b="1" dirty="0">
                <a:ea typeface="ＭＳ Ｐゴシック" charset="-128"/>
              </a:rPr>
              <a:t>followers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commit.</a:t>
            </a:r>
          </a:p>
          <a:p>
            <a:pPr marL="457200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Server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also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take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snapshot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and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start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new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>
                <a:ea typeface="ＭＳ Ｐゴシック" charset="-128"/>
                <a:cs typeface="ＭＳ Ｐゴシック" charset="-128"/>
              </a:rPr>
              <a:t>log.</a:t>
            </a:r>
            <a:endParaRPr lang="en-US" altLang="zh-CN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D4E41-30EE-AF4F-B32C-F05DD58AA18B}" type="datetimeFigureOut">
              <a:rPr lang="en-US" smtClean="0"/>
              <a:pPr/>
              <a:t>6/14/24</a:t>
            </a:fld>
            <a:endParaRPr lang="en-US"/>
          </a:p>
        </p:txBody>
      </p:sp>
      <p:pic>
        <p:nvPicPr>
          <p:cNvPr id="1026" name="Picture 2" descr="Two phase commit">
            <a:extLst>
              <a:ext uri="{FF2B5EF4-FFF2-40B4-BE49-F238E27FC236}">
                <a16:creationId xmlns:a16="http://schemas.microsoft.com/office/drawing/2014/main" id="{B00B5897-5EA2-38BC-33FE-9CE1B7E3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61" y="1452716"/>
            <a:ext cx="4370439" cy="35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0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225425" algn="ctr">
              <a:spcBef>
                <a:spcPts val="6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processed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716"/>
            <a:ext cx="6145161" cy="4622650"/>
          </a:xfrm>
        </p:spPr>
        <p:txBody>
          <a:bodyPr>
            <a:normAutofit/>
          </a:bodyPr>
          <a:lstStyle/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Corner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cases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(say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have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3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nodes):</a:t>
            </a:r>
          </a:p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When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Leader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gets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2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acks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and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crashes,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what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be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result?</a:t>
            </a:r>
          </a:p>
          <a:p>
            <a:pPr marL="457200" indent="-457200" defTabSz="45720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2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ack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means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more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than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half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of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nodes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has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written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their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log,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then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the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change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will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persist.</a:t>
            </a:r>
          </a:p>
          <a:p>
            <a:pPr marL="457200" indent="-457200" defTabSz="45720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quorum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ack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is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equivalent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commit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for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a</a:t>
            </a:r>
            <a:r>
              <a:rPr lang="zh-CN" alt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change</a:t>
            </a:r>
          </a:p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>
              <a:ea typeface="ＭＳ Ｐゴシック" charset="-128"/>
              <a:cs typeface="ＭＳ Ｐゴシック" charset="-128"/>
            </a:endParaRPr>
          </a:p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D4E41-30EE-AF4F-B32C-F05DD58AA18B}" type="datetimeFigureOut">
              <a:rPr lang="en-US" smtClean="0"/>
              <a:pPr/>
              <a:t>6/14/24</a:t>
            </a:fld>
            <a:endParaRPr lang="en-US"/>
          </a:p>
        </p:txBody>
      </p:sp>
      <p:pic>
        <p:nvPicPr>
          <p:cNvPr id="1026" name="Picture 2" descr="Two phase commit">
            <a:extLst>
              <a:ext uri="{FF2B5EF4-FFF2-40B4-BE49-F238E27FC236}">
                <a16:creationId xmlns:a16="http://schemas.microsoft.com/office/drawing/2014/main" id="{B00B5897-5EA2-38BC-33FE-9CE1B7E3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61" y="1452716"/>
            <a:ext cx="4370439" cy="35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4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8576</TotalTime>
  <Words>892</Words>
  <Application>Microsoft Macintosh PowerPoint</Application>
  <PresentationFormat>Widescreen</PresentationFormat>
  <Paragraphs>129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DejaVu Sans</vt:lpstr>
      <vt:lpstr>Arial</vt:lpstr>
      <vt:lpstr>Calibri</vt:lpstr>
      <vt:lpstr>Calibri Light</vt:lpstr>
      <vt:lpstr>Wingdings</vt:lpstr>
      <vt:lpstr>Office Theme</vt:lpstr>
      <vt:lpstr>Chapter 1: introduction</vt:lpstr>
      <vt:lpstr>How zookeeper work</vt:lpstr>
      <vt:lpstr>Agenda</vt:lpstr>
      <vt:lpstr>What is zookeeper</vt:lpstr>
      <vt:lpstr>Why use zookeeper</vt:lpstr>
      <vt:lpstr>Zookeeper cluster architecture</vt:lpstr>
      <vt:lpstr>Leader election</vt:lpstr>
      <vt:lpstr>How write request is processed</vt:lpstr>
      <vt:lpstr>How write request is processed continued</vt:lpstr>
      <vt:lpstr>How write request is processed continued</vt:lpstr>
      <vt:lpstr>How read request is processed</vt:lpstr>
      <vt:lpstr>Performance Numbers. (very old chart)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andrew hzy</cp:lastModifiedBy>
  <cp:revision>201</cp:revision>
  <dcterms:created xsi:type="dcterms:W3CDTF">2020-01-18T07:24:59Z</dcterms:created>
  <dcterms:modified xsi:type="dcterms:W3CDTF">2024-06-13T19:34:15Z</dcterms:modified>
</cp:coreProperties>
</file>