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6" r:id="rId15"/>
    <p:sldId id="277" r:id="rId16"/>
    <p:sldId id="288" r:id="rId17"/>
    <p:sldId id="289" r:id="rId18"/>
    <p:sldId id="290" r:id="rId19"/>
    <p:sldId id="291" r:id="rId20"/>
    <p:sldId id="292" r:id="rId21"/>
    <p:sldId id="30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0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92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84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97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7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2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8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5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9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3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67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1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2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84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90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網路爬蟲實作技術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insert into </a:t>
            </a:r>
            <a:r>
              <a:rPr lang="en-US" altLang="zh-TW" sz="3600" dirty="0" smtClean="0"/>
              <a:t>topic(</a:t>
            </a:r>
            <a:r>
              <a:rPr lang="en-US" altLang="zh-TW" sz="3600" dirty="0" err="1" smtClean="0"/>
              <a:t>title,issuer,created,keywords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values('[</a:t>
            </a:r>
            <a:r>
              <a:rPr lang="zh-TW" altLang="en-US" sz="3600" dirty="0"/>
              <a:t>請益</a:t>
            </a:r>
            <a:r>
              <a:rPr lang="en-US" altLang="zh-TW" sz="3600" dirty="0"/>
              <a:t>] </a:t>
            </a:r>
            <a:r>
              <a:rPr lang="zh-TW" altLang="en-US" sz="3600" dirty="0"/>
              <a:t>聚亨為什麼今天跌這麼多</a:t>
            </a:r>
            <a:r>
              <a:rPr lang="en-US" altLang="zh-TW" sz="3600" dirty="0"/>
              <a:t>','ben31301','2021-07-03',null)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INSERT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7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Title: '[</a:t>
            </a:r>
            <a:r>
              <a:rPr lang="zh-TW" altLang="en-US" sz="3600" dirty="0"/>
              <a:t>新聞</a:t>
            </a:r>
            <a:r>
              <a:rPr lang="en-US" altLang="zh-TW" sz="3600" dirty="0"/>
              <a:t>] 《</a:t>
            </a:r>
            <a:r>
              <a:rPr lang="zh-TW" altLang="en-US" sz="3600" dirty="0"/>
              <a:t>半導體</a:t>
            </a:r>
            <a:r>
              <a:rPr lang="en-US" altLang="zh-TW" sz="3600" dirty="0"/>
              <a:t>》</a:t>
            </a:r>
            <a:r>
              <a:rPr lang="zh-TW" altLang="en-US" sz="3600" dirty="0"/>
              <a:t>南茂</a:t>
            </a:r>
            <a:r>
              <a:rPr lang="en-US" altLang="zh-TW" sz="3600" dirty="0"/>
              <a:t>Q2</a:t>
            </a:r>
            <a:r>
              <a:rPr lang="zh-TW" altLang="en-US" sz="3600" dirty="0"/>
              <a:t>營收 拚連</a:t>
            </a:r>
            <a:r>
              <a:rPr lang="en-US" altLang="zh-TW" sz="3600" dirty="0"/>
              <a:t>3</a:t>
            </a:r>
            <a:r>
              <a:rPr lang="zh-TW" altLang="en-US" sz="3600" dirty="0"/>
              <a:t>季登</a:t>
            </a:r>
            <a:r>
              <a:rPr lang="zh-TW" altLang="en-US" sz="3600" dirty="0" smtClean="0"/>
              <a:t>峰</a:t>
            </a:r>
            <a:r>
              <a:rPr lang="en-US" altLang="zh-TW" sz="3600" dirty="0" smtClean="0"/>
              <a:t>‘</a:t>
            </a:r>
          </a:p>
          <a:p>
            <a:pPr marL="0" indent="0">
              <a:buNone/>
            </a:pPr>
            <a:r>
              <a:rPr lang="en-US" altLang="zh-TW" sz="3600" dirty="0"/>
              <a:t>Issuer: 'qq7979'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INSERT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363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SELECT</a:t>
            </a:r>
          </a:p>
          <a:p>
            <a:pPr marL="0" indent="0">
              <a:buNone/>
            </a:pPr>
            <a:r>
              <a:rPr lang="en-US" altLang="zh-TW" sz="3600" dirty="0"/>
              <a:t>    [ALL | </a:t>
            </a:r>
            <a:r>
              <a:rPr lang="en-US" altLang="zh-TW" sz="3600" dirty="0" smtClean="0"/>
              <a:t>DISTINCT]</a:t>
            </a:r>
          </a:p>
          <a:p>
            <a:pPr marL="0" indent="0">
              <a:buNone/>
            </a:pPr>
            <a:r>
              <a:rPr lang="en-US" altLang="zh-TW" sz="3600" dirty="0" smtClean="0"/>
              <a:t>    </a:t>
            </a:r>
            <a:r>
              <a:rPr lang="en-US" altLang="zh-TW" sz="3600" dirty="0" err="1" smtClean="0"/>
              <a:t>select_expr</a:t>
            </a:r>
            <a:r>
              <a:rPr lang="en-US" altLang="zh-TW" sz="3600" dirty="0" smtClean="0"/>
              <a:t> [, </a:t>
            </a:r>
            <a:r>
              <a:rPr lang="en-US" altLang="zh-TW" sz="3600" dirty="0" err="1" smtClean="0"/>
              <a:t>select_expr</a:t>
            </a:r>
            <a:r>
              <a:rPr lang="en-US" altLang="zh-TW" sz="3600" dirty="0" smtClean="0"/>
              <a:t>] ...</a:t>
            </a:r>
          </a:p>
          <a:p>
            <a:pPr marL="0" indent="0">
              <a:buNone/>
            </a:pPr>
            <a:r>
              <a:rPr lang="en-US" altLang="zh-TW" sz="3600" dirty="0" smtClean="0"/>
              <a:t>FROM </a:t>
            </a:r>
            <a:r>
              <a:rPr lang="en-US" altLang="zh-TW" sz="3600" dirty="0" err="1"/>
              <a:t>table_references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    </a:t>
            </a:r>
            <a:r>
              <a:rPr lang="en-US" altLang="zh-TW" sz="3600" dirty="0" smtClean="0"/>
              <a:t>[WHERE </a:t>
            </a:r>
            <a:r>
              <a:rPr lang="en-US" altLang="zh-TW" sz="3600" dirty="0" err="1" smtClean="0"/>
              <a:t>where_condition</a:t>
            </a:r>
            <a:r>
              <a:rPr lang="en-US" altLang="zh-TW" sz="3600" dirty="0" smtClean="0"/>
              <a:t>]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940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[GROUP </a:t>
            </a:r>
            <a:r>
              <a:rPr lang="en-US" altLang="zh-TW" sz="3600" dirty="0"/>
              <a:t>BY {</a:t>
            </a:r>
            <a:r>
              <a:rPr lang="en-US" altLang="zh-TW" sz="3600" dirty="0" err="1"/>
              <a:t>col_name</a:t>
            </a:r>
            <a:r>
              <a:rPr lang="en-US" altLang="zh-TW" sz="3600" dirty="0"/>
              <a:t> | expr | position}, ... </a:t>
            </a:r>
          </a:p>
          <a:p>
            <a:pPr marL="0" indent="0">
              <a:buNone/>
            </a:pPr>
            <a:r>
              <a:rPr lang="en-US" altLang="zh-TW" sz="3600" dirty="0"/>
              <a:t>    [HAVING </a:t>
            </a:r>
            <a:r>
              <a:rPr lang="en-US" altLang="zh-TW" sz="3600" dirty="0" err="1"/>
              <a:t>where_condition</a:t>
            </a:r>
            <a:r>
              <a:rPr lang="en-US" altLang="zh-TW" sz="3600" dirty="0" smtClean="0"/>
              <a:t>]]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[</a:t>
            </a:r>
            <a:r>
              <a:rPr lang="en-US" altLang="zh-TW" sz="3600" dirty="0"/>
              <a:t>ORDER BY {</a:t>
            </a:r>
            <a:r>
              <a:rPr lang="en-US" altLang="zh-TW" sz="3600" dirty="0" err="1"/>
              <a:t>col_name</a:t>
            </a:r>
            <a:r>
              <a:rPr lang="en-US" altLang="zh-TW" sz="3600" dirty="0"/>
              <a:t> | expr | position}</a:t>
            </a:r>
          </a:p>
          <a:p>
            <a:pPr marL="0" indent="0">
              <a:buNone/>
            </a:pPr>
            <a:r>
              <a:rPr lang="en-US" altLang="zh-TW" sz="3600" dirty="0"/>
              <a:t>      [ASC | DESC], </a:t>
            </a:r>
            <a:r>
              <a:rPr lang="en-US" altLang="zh-TW" sz="3600" dirty="0" smtClean="0"/>
              <a:t>...]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   [LIMIT {[offset,] </a:t>
            </a:r>
            <a:r>
              <a:rPr lang="en-US" altLang="zh-TW" sz="3600" dirty="0" err="1"/>
              <a:t>row_count</a:t>
            </a:r>
            <a:r>
              <a:rPr lang="en-US" altLang="zh-TW" sz="3600" dirty="0"/>
              <a:t> | </a:t>
            </a:r>
            <a:r>
              <a:rPr lang="en-US" altLang="zh-TW" sz="3600" dirty="0" err="1"/>
              <a:t>row_count</a:t>
            </a:r>
            <a:r>
              <a:rPr lang="en-US" altLang="zh-TW" sz="3600" dirty="0"/>
              <a:t> OFFSET offset</a:t>
            </a:r>
            <a:r>
              <a:rPr lang="en-US" altLang="zh-TW" sz="3600" dirty="0" smtClean="0"/>
              <a:t>}]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954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有多少議題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select </a:t>
            </a:r>
            <a:r>
              <a:rPr lang="en-US" altLang="zh-TW" sz="3600" dirty="0"/>
              <a:t>* from </a:t>
            </a:r>
            <a:r>
              <a:rPr lang="en-US" altLang="zh-TW" sz="3600" dirty="0" smtClean="0"/>
              <a:t>topic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SELECT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542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今天有多少議題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select * from </a:t>
            </a:r>
            <a:r>
              <a:rPr lang="en-US" altLang="zh-TW" sz="3600" dirty="0" smtClean="0"/>
              <a:t>topic where </a:t>
            </a:r>
            <a:r>
              <a:rPr lang="en-US" altLang="zh-TW" sz="3600" dirty="0"/>
              <a:t>created&gt;='2021-07-03' and created&lt;'2021-07-04'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SELECT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261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UPDATE </a:t>
            </a:r>
            <a:r>
              <a:rPr lang="en-US" altLang="zh-TW" sz="3600" dirty="0" err="1"/>
              <a:t>table_reference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   SET </a:t>
            </a:r>
            <a:r>
              <a:rPr lang="en-US" altLang="zh-TW" sz="3600" dirty="0" err="1" smtClean="0"/>
              <a:t>assignment_list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   [WHERE </a:t>
            </a:r>
            <a:r>
              <a:rPr lang="en-US" altLang="zh-TW" sz="3600" dirty="0" err="1"/>
              <a:t>where_condition</a:t>
            </a:r>
            <a:r>
              <a:rPr lang="en-US" altLang="zh-TW" sz="3600" dirty="0"/>
              <a:t>]</a:t>
            </a:r>
          </a:p>
          <a:p>
            <a:pPr marL="0" indent="0">
              <a:buNone/>
            </a:pPr>
            <a:r>
              <a:rPr lang="en-US" altLang="zh-TW" sz="3600" dirty="0"/>
              <a:t>    [ORDER BY ...]</a:t>
            </a:r>
          </a:p>
          <a:p>
            <a:pPr marL="0" indent="0">
              <a:buNone/>
            </a:pPr>
            <a:r>
              <a:rPr lang="en-US" altLang="zh-TW" sz="3600" dirty="0"/>
              <a:t>    [LIMIT </a:t>
            </a:r>
            <a:r>
              <a:rPr lang="en-US" altLang="zh-TW" sz="3600" dirty="0" err="1"/>
              <a:t>row_count</a:t>
            </a:r>
            <a:r>
              <a:rPr lang="en-US" altLang="zh-TW" sz="3600" dirty="0"/>
              <a:t>]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UPDATE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325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將建立日期改成</a:t>
            </a:r>
            <a:r>
              <a:rPr lang="en-US" altLang="zh-TW" sz="3600" dirty="0" smtClean="0"/>
              <a:t>2021-07-02</a:t>
            </a:r>
          </a:p>
          <a:p>
            <a:pPr marL="0" indent="0">
              <a:buNone/>
            </a:pPr>
            <a:r>
              <a:rPr lang="en-US" altLang="zh-TW" sz="3600" dirty="0"/>
              <a:t>update topic set created='2021-07-02'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UPDATE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830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將第二筆建立</a:t>
            </a:r>
            <a:r>
              <a:rPr lang="zh-TW" altLang="en-US" sz="3600" dirty="0"/>
              <a:t>日期改成</a:t>
            </a:r>
            <a:r>
              <a:rPr lang="en-US" altLang="zh-TW" sz="3600" dirty="0" smtClean="0"/>
              <a:t>2021-07-03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update topic set created='2021-07-03' where id=2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UPDATE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44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DELETE </a:t>
            </a:r>
            <a:r>
              <a:rPr lang="en-US" altLang="zh-TW" sz="3600" dirty="0"/>
              <a:t>FROM </a:t>
            </a:r>
            <a:r>
              <a:rPr lang="en-US" altLang="zh-TW" sz="3600" dirty="0" err="1" smtClean="0"/>
              <a:t>tbl_name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    </a:t>
            </a:r>
            <a:r>
              <a:rPr lang="en-US" altLang="zh-TW" sz="3600" dirty="0"/>
              <a:t>[WHERE </a:t>
            </a:r>
            <a:r>
              <a:rPr lang="en-US" altLang="zh-TW" sz="3600" dirty="0" err="1"/>
              <a:t>where_condition</a:t>
            </a:r>
            <a:r>
              <a:rPr lang="en-US" altLang="zh-TW" sz="3600" dirty="0" smtClean="0"/>
              <a:t>]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DELETE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409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3600" dirty="0"/>
              <a:t>資料表的設計</a:t>
            </a:r>
            <a:endParaRPr lang="en-US" altLang="zh-TW" sz="3600" dirty="0"/>
          </a:p>
          <a:p>
            <a:r>
              <a:rPr lang="en-US" altLang="zh-TW" sz="3600" dirty="0" smtClean="0"/>
              <a:t>SQL</a:t>
            </a:r>
            <a:r>
              <a:rPr lang="zh-TW" altLang="en-US" sz="3600" dirty="0" smtClean="0"/>
              <a:t>語法</a:t>
            </a:r>
            <a:endParaRPr lang="en-US" altLang="zh-TW" sz="3600" dirty="0" smtClean="0"/>
          </a:p>
          <a:p>
            <a:r>
              <a:rPr lang="zh-TW" altLang="en-US" sz="3600" dirty="0" smtClean="0"/>
              <a:t>認識</a:t>
            </a:r>
            <a:r>
              <a:rPr lang="en-US" altLang="zh-TW" sz="3600" dirty="0" smtClean="0"/>
              <a:t>RDBMS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815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刪除第二筆資料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delete </a:t>
            </a:r>
            <a:r>
              <a:rPr lang="en-US" altLang="zh-TW" sz="3600" dirty="0"/>
              <a:t>from topic where </a:t>
            </a:r>
            <a:r>
              <a:rPr lang="en-US" altLang="zh-TW" sz="3600" dirty="0" smtClean="0"/>
              <a:t>id=2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DELETE</a:t>
            </a:r>
            <a:r>
              <a:rPr lang="zh-TW" altLang="en-US" sz="6000" dirty="0" smtClean="0"/>
              <a:t>練習</a:t>
            </a:r>
            <a:r>
              <a:rPr lang="en-US" altLang="zh-TW" sz="6000" dirty="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91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https://www.sqlite.org/datatype3.html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補充材料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68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3600" dirty="0"/>
              <a:t>資料以表格的形式出現</a:t>
            </a:r>
          </a:p>
          <a:p>
            <a:r>
              <a:rPr lang="zh-TW" altLang="en-US" sz="3600" dirty="0"/>
              <a:t>每行為各種記錄名稱</a:t>
            </a:r>
          </a:p>
          <a:p>
            <a:r>
              <a:rPr lang="zh-TW" altLang="en-US" sz="3600" dirty="0"/>
              <a:t>每列為記錄名稱所對應的資料域</a:t>
            </a:r>
          </a:p>
          <a:p>
            <a:r>
              <a:rPr lang="zh-TW" altLang="en-US" sz="3600" dirty="0"/>
              <a:t>許多的行和列組成一張表單</a:t>
            </a:r>
          </a:p>
          <a:p>
            <a:r>
              <a:rPr lang="zh-TW" altLang="en-US" sz="3600" dirty="0"/>
              <a:t>若干的表單組成</a:t>
            </a:r>
            <a:r>
              <a:rPr lang="en-US" altLang="zh-TW" sz="3600" dirty="0"/>
              <a:t>database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關連式資料庫系統</a:t>
            </a:r>
            <a:r>
              <a:rPr lang="en-US" altLang="zh-TW" sz="6000" dirty="0"/>
              <a:t>(</a:t>
            </a:r>
            <a:r>
              <a:rPr lang="en-US" altLang="zh-TW" sz="6000" dirty="0" err="1"/>
              <a:t>Rdbms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494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zh-TW" altLang="en-US" sz="3600" dirty="0"/>
              <a:t>資料庫</a:t>
            </a:r>
            <a:r>
              <a:rPr lang="en-US" altLang="zh-TW" sz="3600" dirty="0"/>
              <a:t>(Database, DB): </a:t>
            </a:r>
            <a:r>
              <a:rPr lang="zh-TW" altLang="en-US" sz="3600" dirty="0"/>
              <a:t>資料庫是一些關聯表的集合。</a:t>
            </a:r>
          </a:p>
          <a:p>
            <a:r>
              <a:rPr lang="zh-TW" altLang="en-US" sz="3600" dirty="0"/>
              <a:t>資料表</a:t>
            </a:r>
            <a:r>
              <a:rPr lang="en-US" altLang="zh-TW" sz="3600" dirty="0"/>
              <a:t>(Table): </a:t>
            </a:r>
            <a:r>
              <a:rPr lang="zh-TW" altLang="en-US" sz="3600" dirty="0"/>
              <a:t>表是資料的矩陣。在一個數據庫中的表看起來像一個簡單的電子表格。</a:t>
            </a:r>
          </a:p>
          <a:p>
            <a:r>
              <a:rPr lang="zh-TW" altLang="en-US" sz="3600" dirty="0" smtClean="0"/>
              <a:t>行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Column, Field): </a:t>
            </a:r>
            <a:r>
              <a:rPr lang="zh-TW" altLang="en-US" sz="3600" dirty="0" smtClean="0"/>
              <a:t>一行</a:t>
            </a:r>
            <a:r>
              <a:rPr lang="en-US" altLang="zh-TW" sz="3600" dirty="0" smtClean="0"/>
              <a:t>(</a:t>
            </a:r>
            <a:r>
              <a:rPr lang="zh-TW" altLang="en-US" sz="3600" dirty="0"/>
              <a:t>資料元素</a:t>
            </a:r>
            <a:r>
              <a:rPr lang="en-US" altLang="zh-TW" sz="3600" dirty="0"/>
              <a:t>) </a:t>
            </a:r>
            <a:r>
              <a:rPr lang="zh-TW" altLang="en-US" sz="3600" dirty="0"/>
              <a:t>包含了相同的資料</a:t>
            </a:r>
            <a:r>
              <a:rPr lang="en-US" altLang="zh-TW" sz="3600" dirty="0"/>
              <a:t>, </a:t>
            </a:r>
            <a:r>
              <a:rPr lang="zh-TW" altLang="en-US" sz="3600" dirty="0"/>
              <a:t>例如郵政編碼的資料。</a:t>
            </a:r>
          </a:p>
          <a:p>
            <a:r>
              <a:rPr lang="zh-TW" altLang="en-US" sz="3600" dirty="0" smtClean="0"/>
              <a:t>列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Row, Record)</a:t>
            </a:r>
            <a:r>
              <a:rPr lang="zh-TW" altLang="en-US" sz="3600" dirty="0"/>
              <a:t>：</a:t>
            </a:r>
            <a:r>
              <a:rPr lang="zh-TW" altLang="en-US" sz="3600" dirty="0" smtClean="0"/>
              <a:t>一列</a:t>
            </a:r>
            <a:r>
              <a:rPr lang="en-US" altLang="zh-TW" sz="3600" smtClean="0"/>
              <a:t>(</a:t>
            </a:r>
            <a:r>
              <a:rPr lang="zh-TW" altLang="en-US" sz="3600" smtClean="0"/>
              <a:t>記錄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一組相關的資料，例如一條使用者訂閱的資料。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Rdbms</a:t>
            </a:r>
            <a:r>
              <a:rPr lang="zh-TW" altLang="en-US" sz="6000" dirty="0"/>
              <a:t>術語</a:t>
            </a:r>
            <a:r>
              <a:rPr lang="en-US" altLang="zh-TW" sz="6000" dirty="0"/>
              <a:t>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111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zh-TW" altLang="en-US" sz="3600" dirty="0"/>
              <a:t>冗餘：儲存兩倍資料，冗餘降低了效能，但提高了資料的安全性。</a:t>
            </a:r>
          </a:p>
          <a:p>
            <a:r>
              <a:rPr lang="zh-TW" altLang="en-US" sz="3600" dirty="0"/>
              <a:t>主鍵</a:t>
            </a:r>
            <a:r>
              <a:rPr lang="en-US" altLang="zh-TW" sz="3600" dirty="0"/>
              <a:t>(Primary Key, PK)</a:t>
            </a:r>
            <a:r>
              <a:rPr lang="zh-TW" altLang="en-US" sz="3600" dirty="0"/>
              <a:t>：主鍵是唯一的。一個數據表中只能包含一個主鍵。你可以使用主鍵來查詢資料。</a:t>
            </a:r>
          </a:p>
          <a:p>
            <a:r>
              <a:rPr lang="zh-TW" altLang="en-US" sz="3600" dirty="0"/>
              <a:t>外來鍵</a:t>
            </a:r>
            <a:r>
              <a:rPr lang="en-US" altLang="zh-TW" sz="3600" dirty="0"/>
              <a:t>(Foreign Key, FK)</a:t>
            </a:r>
            <a:r>
              <a:rPr lang="zh-TW" altLang="en-US" sz="3600" dirty="0"/>
              <a:t>：外來鍵用於關聯兩個表。</a:t>
            </a:r>
          </a:p>
          <a:p>
            <a:r>
              <a:rPr lang="zh-TW" altLang="en-US" sz="3600" dirty="0"/>
              <a:t>複合鍵：複合鍵（組合鍵）將多個列作為一個索引鍵，一般用於複合索引。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Rdbms</a:t>
            </a:r>
            <a:r>
              <a:rPr lang="zh-TW" altLang="en-US" sz="6000" dirty="0"/>
              <a:t>術語</a:t>
            </a:r>
            <a:r>
              <a:rPr lang="en-US" altLang="zh-TW" sz="6000" dirty="0"/>
              <a:t>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620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r>
              <a:rPr lang="zh-TW" altLang="en-US" sz="3600" dirty="0"/>
              <a:t>索引</a:t>
            </a:r>
            <a:r>
              <a:rPr lang="en-US" altLang="zh-TW" sz="3600" dirty="0"/>
              <a:t>(Index)</a:t>
            </a:r>
            <a:r>
              <a:rPr lang="zh-TW" altLang="en-US" sz="3600" dirty="0"/>
              <a:t>：使用索引可快速訪問資料庫表中的特定資訊。索引是對資料庫表中一列或多列的值進行排序的一種結構。類似於書籍的目錄。</a:t>
            </a:r>
          </a:p>
          <a:p>
            <a:r>
              <a:rPr lang="zh-TW" altLang="en-US" sz="3600" dirty="0"/>
              <a:t>參照完整性</a:t>
            </a:r>
            <a:r>
              <a:rPr lang="en-US" altLang="zh-TW" sz="3600" dirty="0"/>
              <a:t>: </a:t>
            </a:r>
            <a:r>
              <a:rPr lang="zh-TW" altLang="en-US" sz="3600" dirty="0"/>
              <a:t>參照的完整性要求關係中不允許引用不存在的實體。與實體完整性是關係模型必須滿足的完整性約束條件，目的是保證資料的一致性。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Rdbms</a:t>
            </a:r>
            <a:r>
              <a:rPr lang="zh-TW" altLang="en-US" sz="6000" dirty="0"/>
              <a:t>術語</a:t>
            </a:r>
            <a:r>
              <a:rPr lang="en-US" altLang="zh-TW" sz="6000" dirty="0"/>
              <a:t>-3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06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Rdbms</a:t>
            </a:r>
            <a:r>
              <a:rPr lang="zh-TW" altLang="en-US" sz="6000" dirty="0"/>
              <a:t>說明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295A357-43BE-4535-B3F8-E2320A912D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2965" y="4477646"/>
          <a:ext cx="4223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50">
                  <a:extLst>
                    <a:ext uri="{9D8B030D-6E8A-4147-A177-3AD203B41FA5}">
                      <a16:colId xmlns:a16="http://schemas.microsoft.com/office/drawing/2014/main" val="379198619"/>
                    </a:ext>
                  </a:extLst>
                </a:gridCol>
                <a:gridCol w="1677946">
                  <a:extLst>
                    <a:ext uri="{9D8B030D-6E8A-4147-A177-3AD203B41FA5}">
                      <a16:colId xmlns:a16="http://schemas.microsoft.com/office/drawing/2014/main" val="173729920"/>
                    </a:ext>
                  </a:extLst>
                </a:gridCol>
                <a:gridCol w="1137754">
                  <a:extLst>
                    <a:ext uri="{9D8B030D-6E8A-4147-A177-3AD203B41FA5}">
                      <a16:colId xmlns:a16="http://schemas.microsoft.com/office/drawing/2014/main" val="283957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部門簡稱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3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HR01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人力資源部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0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會計行政部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RD01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研究發展部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33358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D2BBC0-A20E-4737-9469-90443C985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23648" y="4477646"/>
          <a:ext cx="5460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9">
                  <a:extLst>
                    <a:ext uri="{9D8B030D-6E8A-4147-A177-3AD203B41FA5}">
                      <a16:colId xmlns:a16="http://schemas.microsoft.com/office/drawing/2014/main" val="2008228290"/>
                    </a:ext>
                  </a:extLst>
                </a:gridCol>
                <a:gridCol w="1365189">
                  <a:extLst>
                    <a:ext uri="{9D8B030D-6E8A-4147-A177-3AD203B41FA5}">
                      <a16:colId xmlns:a16="http://schemas.microsoft.com/office/drawing/2014/main" val="718618778"/>
                    </a:ext>
                  </a:extLst>
                </a:gridCol>
                <a:gridCol w="1365189">
                  <a:extLst>
                    <a:ext uri="{9D8B030D-6E8A-4147-A177-3AD203B41FA5}">
                      <a16:colId xmlns:a16="http://schemas.microsoft.com/office/drawing/2014/main" val="1719532814"/>
                    </a:ext>
                  </a:extLst>
                </a:gridCol>
                <a:gridCol w="1365189">
                  <a:extLst>
                    <a:ext uri="{9D8B030D-6E8A-4147-A177-3AD203B41FA5}">
                      <a16:colId xmlns:a16="http://schemas.microsoft.com/office/drawing/2014/main" val="3500049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員工代碼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5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王小明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RD01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2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李大輝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RD01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1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孫圓圓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HR01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錢滿滿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3117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99E5744-D96B-4E35-BC11-73BCEE0D4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4340" y="2065867"/>
          <a:ext cx="70143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69">
                  <a:extLst>
                    <a:ext uri="{9D8B030D-6E8A-4147-A177-3AD203B41FA5}">
                      <a16:colId xmlns:a16="http://schemas.microsoft.com/office/drawing/2014/main" val="622461897"/>
                    </a:ext>
                  </a:extLst>
                </a:gridCol>
                <a:gridCol w="1402869">
                  <a:extLst>
                    <a:ext uri="{9D8B030D-6E8A-4147-A177-3AD203B41FA5}">
                      <a16:colId xmlns:a16="http://schemas.microsoft.com/office/drawing/2014/main" val="4071408629"/>
                    </a:ext>
                  </a:extLst>
                </a:gridCol>
                <a:gridCol w="1402869">
                  <a:extLst>
                    <a:ext uri="{9D8B030D-6E8A-4147-A177-3AD203B41FA5}">
                      <a16:colId xmlns:a16="http://schemas.microsoft.com/office/drawing/2014/main" val="3871237273"/>
                    </a:ext>
                  </a:extLst>
                </a:gridCol>
                <a:gridCol w="1679795">
                  <a:extLst>
                    <a:ext uri="{9D8B030D-6E8A-4147-A177-3AD203B41FA5}">
                      <a16:colId xmlns:a16="http://schemas.microsoft.com/office/drawing/2014/main" val="4249700416"/>
                    </a:ext>
                  </a:extLst>
                </a:gridCol>
                <a:gridCol w="1125943">
                  <a:extLst>
                    <a:ext uri="{9D8B030D-6E8A-4147-A177-3AD203B41FA5}">
                      <a16:colId xmlns:a16="http://schemas.microsoft.com/office/drawing/2014/main" val="344261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員工代碼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部門簡稱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6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王小明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研究發展部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3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李大輝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研究發展部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3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孫圓圓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人力資源部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TP004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錢滿滿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會計行政部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141"/>
                  </a:ext>
                </a:extLst>
              </a:tr>
            </a:tbl>
          </a:graphicData>
        </a:graphic>
      </p:graphicFrame>
      <p:sp>
        <p:nvSpPr>
          <p:cNvPr id="9" name="箭號: 向下 8">
            <a:extLst>
              <a:ext uri="{FF2B5EF4-FFF2-40B4-BE49-F238E27FC236}">
                <a16:creationId xmlns:a16="http://schemas.microsoft.com/office/drawing/2014/main" id="{69412A17-7E31-4A05-922E-2037C1F89066}"/>
              </a:ext>
            </a:extLst>
          </p:cNvPr>
          <p:cNvSpPr/>
          <p:nvPr/>
        </p:nvSpPr>
        <p:spPr>
          <a:xfrm>
            <a:off x="2902998" y="4012707"/>
            <a:ext cx="523783" cy="3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4CDFDDE-0775-4A4F-BFD7-72DFD3D36C66}"/>
              </a:ext>
            </a:extLst>
          </p:cNvPr>
          <p:cNvSpPr/>
          <p:nvPr/>
        </p:nvSpPr>
        <p:spPr>
          <a:xfrm>
            <a:off x="7458722" y="4012707"/>
            <a:ext cx="523783" cy="3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弧形下彎 11">
            <a:extLst>
              <a:ext uri="{FF2B5EF4-FFF2-40B4-BE49-F238E27FC236}">
                <a16:creationId xmlns:a16="http://schemas.microsoft.com/office/drawing/2014/main" id="{7A0D38D0-2C0F-4B69-8B5C-A054E17FFAA5}"/>
              </a:ext>
            </a:extLst>
          </p:cNvPr>
          <p:cNvSpPr/>
          <p:nvPr/>
        </p:nvSpPr>
        <p:spPr>
          <a:xfrm rot="10800000">
            <a:off x="1907774" y="6064374"/>
            <a:ext cx="8513686" cy="5563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一對一關聯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C5848-9EB0-431D-96A5-6AEEC0A1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0" y="3429000"/>
            <a:ext cx="1134207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4376447-D14B-4D72-93FC-E439995C76C5}"/>
              </a:ext>
            </a:extLst>
          </p:cNvPr>
          <p:cNvSpPr txBox="1"/>
          <p:nvPr/>
        </p:nvSpPr>
        <p:spPr>
          <a:xfrm>
            <a:off x="868218" y="2065867"/>
            <a:ext cx="1045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甲乙兩個</a:t>
            </a:r>
            <a:r>
              <a:rPr lang="en-US" altLang="zh-TW" sz="3600" dirty="0"/>
              <a:t>table</a:t>
            </a:r>
            <a:r>
              <a:rPr lang="zh-TW" altLang="en-US" sz="3600" dirty="0"/>
              <a:t>裡面各自存在一筆記錄，可以使用其主鍵，對應至另一個</a:t>
            </a:r>
            <a:r>
              <a:rPr lang="en-US" altLang="zh-TW" sz="3600" dirty="0"/>
              <a:t>table</a:t>
            </a:r>
            <a:r>
              <a:rPr lang="zh-TW" altLang="en-US" sz="3600" dirty="0"/>
              <a:t>的一筆記錄。</a:t>
            </a:r>
          </a:p>
        </p:txBody>
      </p:sp>
    </p:spTree>
    <p:extLst>
      <p:ext uri="{BB962C8B-B14F-4D97-AF65-F5344CB8AC3E}">
        <p14:creationId xmlns:p14="http://schemas.microsoft.com/office/powerpoint/2010/main" val="4085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一對多關聯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4376447-D14B-4D72-93FC-E439995C76C5}"/>
              </a:ext>
            </a:extLst>
          </p:cNvPr>
          <p:cNvSpPr txBox="1"/>
          <p:nvPr/>
        </p:nvSpPr>
        <p:spPr>
          <a:xfrm>
            <a:off x="600361" y="2062789"/>
            <a:ext cx="109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甲</a:t>
            </a:r>
            <a:r>
              <a:rPr lang="en-US" altLang="zh-TW" sz="3600" dirty="0"/>
              <a:t>table</a:t>
            </a:r>
            <a:r>
              <a:rPr lang="zh-TW" altLang="en-US" sz="3600" dirty="0"/>
              <a:t>的一筆記錄可以對應到乙</a:t>
            </a:r>
            <a:r>
              <a:rPr lang="en-US" altLang="zh-TW" sz="3600" dirty="0"/>
              <a:t>table</a:t>
            </a:r>
            <a:r>
              <a:rPr lang="zh-TW" altLang="en-US" sz="3600" dirty="0"/>
              <a:t>的多筆記錄；</a:t>
            </a:r>
          </a:p>
          <a:p>
            <a:r>
              <a:rPr lang="zh-TW" altLang="en-US" sz="3600" dirty="0"/>
              <a:t>但，乙</a:t>
            </a:r>
            <a:r>
              <a:rPr lang="en-US" altLang="zh-TW" sz="3600" dirty="0"/>
              <a:t>table</a:t>
            </a:r>
            <a:r>
              <a:rPr lang="zh-TW" altLang="en-US" sz="3600" dirty="0"/>
              <a:t>的一筆記錄只能對應到甲</a:t>
            </a:r>
            <a:r>
              <a:rPr lang="en-US" altLang="zh-TW" sz="3600" dirty="0"/>
              <a:t>table</a:t>
            </a:r>
            <a:r>
              <a:rPr lang="zh-TW" altLang="en-US" sz="3600" dirty="0"/>
              <a:t>的一筆記錄。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426F6B-8F29-4754-84E4-9A693EAC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0" y="3429000"/>
            <a:ext cx="11412959" cy="303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ER Model (Entity-relationship)</a:t>
            </a:r>
            <a:endParaRPr lang="zh-TW" altLang="en-US" sz="6000" dirty="0"/>
          </a:p>
        </p:txBody>
      </p:sp>
      <p:pic>
        <p:nvPicPr>
          <p:cNvPr id="2052" name="Picture 4" descr="製作ER圖的4個簡單步驟~ Practical DBM">
            <a:extLst>
              <a:ext uri="{FF2B5EF4-FFF2-40B4-BE49-F238E27FC236}">
                <a16:creationId xmlns:a16="http://schemas.microsoft.com/office/drawing/2014/main" id="{58590547-FD38-49F4-BE8B-75703835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06" y="2065867"/>
            <a:ext cx="5909787" cy="47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/>
              <a:t>資料表的設計</a:t>
            </a:r>
          </a:p>
        </p:txBody>
      </p:sp>
    </p:spTree>
    <p:extLst>
      <p:ext uri="{BB962C8B-B14F-4D97-AF65-F5344CB8AC3E}">
        <p14:creationId xmlns:p14="http://schemas.microsoft.com/office/powerpoint/2010/main" val="239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3600" dirty="0"/>
              <a:t>命名規則要一致</a:t>
            </a:r>
            <a:r>
              <a:rPr lang="en-US" altLang="zh-TW" sz="3600" dirty="0"/>
              <a:t>(</a:t>
            </a:r>
            <a:r>
              <a:rPr lang="zh-TW" altLang="en-US" sz="3600" dirty="0"/>
              <a:t>大小寫的方式</a:t>
            </a:r>
            <a:r>
              <a:rPr lang="en-US" altLang="zh-TW" sz="3600" dirty="0"/>
              <a:t>)</a:t>
            </a:r>
            <a:endParaRPr lang="zh-TW" altLang="en-US" sz="3600" dirty="0"/>
          </a:p>
          <a:p>
            <a:r>
              <a:rPr lang="zh-TW" altLang="en-US" sz="3600" dirty="0"/>
              <a:t>資料型態要一致</a:t>
            </a:r>
            <a:endParaRPr lang="en-US" altLang="zh-TW" sz="3600" dirty="0"/>
          </a:p>
          <a:p>
            <a:r>
              <a:rPr lang="en-US" altLang="zh-TW" sz="3600" dirty="0"/>
              <a:t>https://www.codeproject.com/Articles/359654/11-important-database-designing-rules-which-I-fo-2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設計原則</a:t>
            </a:r>
          </a:p>
        </p:txBody>
      </p:sp>
    </p:spTree>
    <p:extLst>
      <p:ext uri="{BB962C8B-B14F-4D97-AF65-F5344CB8AC3E}">
        <p14:creationId xmlns:p14="http://schemas.microsoft.com/office/powerpoint/2010/main" val="3753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SQL</a:t>
            </a:r>
            <a:r>
              <a:rPr lang="zh-TW" altLang="en-US" sz="8000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3011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/>
              <a:t>Structured Query Language(</a:t>
            </a:r>
            <a:r>
              <a:rPr lang="zh-TW" altLang="en-US" sz="3600" dirty="0"/>
              <a:t>結構化查詢語言</a:t>
            </a:r>
            <a:r>
              <a:rPr lang="en-US" altLang="zh-TW" sz="3600" dirty="0"/>
              <a:t>)</a:t>
            </a:r>
          </a:p>
          <a:p>
            <a:r>
              <a:rPr lang="zh-TW" altLang="en-US" sz="3600" dirty="0"/>
              <a:t>是一種特定目的程式語言，用於管理關聯式資料庫管理系統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SQL</a:t>
            </a:r>
            <a:r>
              <a:rPr lang="zh-TW" altLang="en-US" sz="6000" dirty="0"/>
              <a:t>語法簡介</a:t>
            </a:r>
            <a:r>
              <a:rPr lang="en-US" altLang="zh-TW" sz="6000" dirty="0"/>
              <a:t>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067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3600" dirty="0"/>
              <a:t>資料定義語言（</a:t>
            </a:r>
            <a:r>
              <a:rPr lang="en-US" altLang="zh-TW" sz="3600" dirty="0"/>
              <a:t>Data Definition Language, DDL</a:t>
            </a:r>
            <a:r>
              <a:rPr lang="zh-TW" altLang="en-US" sz="3600" dirty="0"/>
              <a:t>）</a:t>
            </a:r>
            <a:endParaRPr lang="en-US" altLang="zh-TW" sz="3600" dirty="0"/>
          </a:p>
          <a:p>
            <a:r>
              <a:rPr lang="zh-TW" altLang="en-US" sz="3600" dirty="0"/>
              <a:t>資料操縱語言（</a:t>
            </a:r>
            <a:r>
              <a:rPr lang="en-US" altLang="zh-TW" sz="3600" dirty="0"/>
              <a:t>Data Manipulation Language, DML</a:t>
            </a:r>
            <a:r>
              <a:rPr lang="zh-TW" altLang="en-US" sz="3600" dirty="0"/>
              <a:t>）</a:t>
            </a:r>
            <a:endParaRPr lang="en-US" altLang="zh-TW" sz="3600" dirty="0"/>
          </a:p>
          <a:p>
            <a:r>
              <a:rPr lang="zh-TW" altLang="en-US" sz="3600" dirty="0"/>
              <a:t>資料控制語言（</a:t>
            </a:r>
            <a:r>
              <a:rPr lang="en-US" altLang="zh-TW" sz="3600" dirty="0"/>
              <a:t>Data Control Language, DCL</a:t>
            </a:r>
            <a:r>
              <a:rPr lang="zh-TW" altLang="en-US" sz="3600" dirty="0"/>
              <a:t>）</a:t>
            </a:r>
            <a:endParaRPr lang="en-US" altLang="zh-TW" sz="3600" dirty="0"/>
          </a:p>
          <a:p>
            <a:r>
              <a:rPr lang="zh-TW" altLang="en-US" sz="3600" dirty="0"/>
              <a:t>交易控制語言（</a:t>
            </a:r>
            <a:r>
              <a:rPr lang="en-US" altLang="zh-TW" sz="3600" dirty="0"/>
              <a:t>Transaction Control Language, TCL</a:t>
            </a:r>
            <a:r>
              <a:rPr lang="zh-TW" altLang="en-US" sz="3600" dirty="0"/>
              <a:t>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SQL</a:t>
            </a:r>
            <a:r>
              <a:rPr lang="zh-TW" altLang="en-US" sz="6000" dirty="0"/>
              <a:t>語法簡介</a:t>
            </a:r>
            <a:r>
              <a:rPr lang="en-US" altLang="zh-TW" sz="6000" dirty="0"/>
              <a:t>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721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建立資料表</a:t>
            </a:r>
            <a:r>
              <a:rPr lang="en-US" altLang="zh-TW" sz="3600" dirty="0" smtClean="0"/>
              <a:t>topic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資料表練習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837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INSERT </a:t>
            </a:r>
            <a:r>
              <a:rPr lang="en-US" altLang="zh-TW" sz="3600" dirty="0" smtClean="0"/>
              <a:t>INTO </a:t>
            </a:r>
            <a:r>
              <a:rPr lang="en-US" altLang="zh-TW" sz="3600" dirty="0" err="1" smtClean="0"/>
              <a:t>table_name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   </a:t>
            </a:r>
            <a:r>
              <a:rPr lang="en-US" altLang="zh-TW" sz="3600" dirty="0" smtClean="0"/>
              <a:t>(</a:t>
            </a:r>
            <a:r>
              <a:rPr lang="en-US" altLang="zh-TW" sz="3600" dirty="0" err="1"/>
              <a:t>col_name</a:t>
            </a:r>
            <a:r>
              <a:rPr lang="en-US" altLang="zh-TW" sz="3600" dirty="0"/>
              <a:t> [, </a:t>
            </a:r>
            <a:r>
              <a:rPr lang="en-US" altLang="zh-TW" sz="3600" dirty="0" err="1"/>
              <a:t>col_name</a:t>
            </a:r>
            <a:r>
              <a:rPr lang="en-US" altLang="zh-TW" sz="3600" dirty="0"/>
              <a:t>] </a:t>
            </a:r>
            <a:r>
              <a:rPr lang="en-US" altLang="zh-TW" sz="3600" dirty="0" smtClean="0"/>
              <a:t>...)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   </a:t>
            </a:r>
            <a:r>
              <a:rPr lang="en-US" altLang="zh-TW" sz="3600" dirty="0" smtClean="0"/>
              <a:t>VALUES (</a:t>
            </a:r>
            <a:r>
              <a:rPr lang="en-US" altLang="zh-TW" sz="3600" dirty="0" err="1" smtClean="0"/>
              <a:t>value_list</a:t>
            </a:r>
            <a:r>
              <a:rPr lang="en-US" altLang="zh-TW" sz="3600" dirty="0"/>
              <a:t>) [, (</a:t>
            </a:r>
            <a:r>
              <a:rPr lang="en-US" altLang="zh-TW" sz="3600" dirty="0" err="1"/>
              <a:t>value_list</a:t>
            </a:r>
            <a:r>
              <a:rPr lang="en-US" altLang="zh-TW" sz="3600" dirty="0"/>
              <a:t>)] </a:t>
            </a:r>
            <a:r>
              <a:rPr lang="en-US" altLang="zh-TW" sz="3600" dirty="0" smtClean="0"/>
              <a:t>...</a:t>
            </a:r>
            <a:endParaRPr lang="en-US" altLang="zh-TW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INSERT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438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4268</TotalTime>
  <Words>879</Words>
  <Application>Microsoft Office PowerPoint</Application>
  <PresentationFormat>寬螢幕</PresentationFormat>
  <Paragraphs>184</Paragraphs>
  <Slides>29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天體</vt:lpstr>
      <vt:lpstr>Python網路爬蟲實作技術</vt:lpstr>
      <vt:lpstr>課程大綱</vt:lpstr>
      <vt:lpstr>PowerPoint 簡報</vt:lpstr>
      <vt:lpstr>設計原則</vt:lpstr>
      <vt:lpstr>PowerPoint 簡報</vt:lpstr>
      <vt:lpstr>SQL語法簡介-1</vt:lpstr>
      <vt:lpstr>SQL語法簡介-2</vt:lpstr>
      <vt:lpstr>資料表練習</vt:lpstr>
      <vt:lpstr>INSERT</vt:lpstr>
      <vt:lpstr>INSERT練習1</vt:lpstr>
      <vt:lpstr>INSERT練習2</vt:lpstr>
      <vt:lpstr>SELECT-1</vt:lpstr>
      <vt:lpstr>SELECT-2</vt:lpstr>
      <vt:lpstr>SELECT練習1</vt:lpstr>
      <vt:lpstr>SELECT練習2</vt:lpstr>
      <vt:lpstr>UPDATE</vt:lpstr>
      <vt:lpstr>UPDATE練習1</vt:lpstr>
      <vt:lpstr>UPDATE練習2</vt:lpstr>
      <vt:lpstr>DELETE</vt:lpstr>
      <vt:lpstr>DELETE練習1</vt:lpstr>
      <vt:lpstr>補充材料</vt:lpstr>
      <vt:lpstr>關連式資料庫系統(Rdbms)</vt:lpstr>
      <vt:lpstr>Rdbms術語-1</vt:lpstr>
      <vt:lpstr>Rdbms術語-2</vt:lpstr>
      <vt:lpstr>Rdbms術語-3</vt:lpstr>
      <vt:lpstr>Rdbms說明</vt:lpstr>
      <vt:lpstr>一對一關聯</vt:lpstr>
      <vt:lpstr>一對多關聯</vt:lpstr>
      <vt:lpstr>ER Model (Entity-relationship)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207</cp:revision>
  <dcterms:created xsi:type="dcterms:W3CDTF">2019-10-24T14:14:53Z</dcterms:created>
  <dcterms:modified xsi:type="dcterms:W3CDTF">2021-07-03T08:02:05Z</dcterms:modified>
</cp:coreProperties>
</file>