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5"/>
  </p:notesMasterIdLst>
  <p:sldIdLst>
    <p:sldId id="256" r:id="rId2"/>
    <p:sldId id="268" r:id="rId3"/>
    <p:sldId id="275" r:id="rId4"/>
    <p:sldId id="343" r:id="rId5"/>
    <p:sldId id="341" r:id="rId6"/>
    <p:sldId id="352" r:id="rId7"/>
    <p:sldId id="359" r:id="rId8"/>
    <p:sldId id="353" r:id="rId9"/>
    <p:sldId id="354" r:id="rId10"/>
    <p:sldId id="360" r:id="rId11"/>
    <p:sldId id="361" r:id="rId12"/>
    <p:sldId id="362" r:id="rId13"/>
    <p:sldId id="363" r:id="rId14"/>
    <p:sldId id="365" r:id="rId15"/>
    <p:sldId id="366" r:id="rId16"/>
    <p:sldId id="367" r:id="rId17"/>
    <p:sldId id="368" r:id="rId18"/>
    <p:sldId id="369" r:id="rId19"/>
    <p:sldId id="381" r:id="rId20"/>
    <p:sldId id="383" r:id="rId21"/>
    <p:sldId id="382" r:id="rId22"/>
    <p:sldId id="384" r:id="rId23"/>
    <p:sldId id="3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8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1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05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03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6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51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at</a:t>
            </a:r>
            <a:r>
              <a:rPr lang="en-US" altLang="zh-TW" sz="3600" dirty="0"/>
              <a:t>: Access a single value for a row/column label pair</a:t>
            </a:r>
            <a:r>
              <a:rPr lang="en-US" altLang="zh-TW" sz="3600" dirty="0" smtClean="0"/>
              <a:t>.</a:t>
            </a:r>
          </a:p>
          <a:p>
            <a:pPr marL="0" indent="0">
              <a:buNone/>
            </a:pPr>
            <a:r>
              <a:rPr lang="en-US" altLang="zh-TW" sz="3600" dirty="0" err="1" smtClean="0"/>
              <a:t>iat</a:t>
            </a:r>
            <a:r>
              <a:rPr lang="en-US" altLang="zh-TW" sz="3600" dirty="0"/>
              <a:t>: Access a single value for a row/column pair by integer position</a:t>
            </a:r>
            <a:r>
              <a:rPr lang="en-US" altLang="zh-TW" sz="3600" dirty="0" smtClean="0"/>
              <a:t>.</a:t>
            </a:r>
          </a:p>
          <a:p>
            <a:pPr marL="0" indent="0">
              <a:buNone/>
            </a:pPr>
            <a:r>
              <a:rPr lang="en-US" altLang="zh-TW" sz="3600" dirty="0" err="1" smtClean="0"/>
              <a:t>loc</a:t>
            </a:r>
            <a:r>
              <a:rPr lang="en-US" altLang="zh-TW" sz="3600" dirty="0"/>
              <a:t>: Access a group of rows and columns by label(s) or a </a:t>
            </a:r>
            <a:r>
              <a:rPr lang="en-US" altLang="zh-TW" sz="3600" dirty="0" err="1"/>
              <a:t>boolean</a:t>
            </a:r>
            <a:r>
              <a:rPr lang="en-US" altLang="zh-TW" sz="3600" dirty="0"/>
              <a:t> array</a:t>
            </a:r>
            <a:r>
              <a:rPr lang="en-US" altLang="zh-TW" sz="3600" dirty="0" smtClean="0"/>
              <a:t>.</a:t>
            </a:r>
          </a:p>
          <a:p>
            <a:pPr marL="0" indent="0">
              <a:buNone/>
            </a:pPr>
            <a:r>
              <a:rPr lang="en-US" altLang="zh-TW" sz="3600" dirty="0" err="1" smtClean="0"/>
              <a:t>iloc</a:t>
            </a:r>
            <a:r>
              <a:rPr lang="en-US" altLang="zh-TW" sz="3600" dirty="0"/>
              <a:t>: Purely integer-location based indexing for selection by position.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索引參照屬性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1685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直接索引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1253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/>
              <a:t>add(other, axis='columns', level=None, </a:t>
            </a:r>
            <a:r>
              <a:rPr lang="en-US" altLang="zh-TW" sz="3600" dirty="0" err="1"/>
              <a:t>fill_value</a:t>
            </a:r>
            <a:r>
              <a:rPr lang="en-US" altLang="zh-TW" sz="3600" dirty="0"/>
              <a:t>=None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sub(other, axis='columns', level=None, </a:t>
            </a:r>
            <a:r>
              <a:rPr lang="en-US" altLang="zh-TW" sz="3600" dirty="0" err="1"/>
              <a:t>fill_value</a:t>
            </a:r>
            <a:r>
              <a:rPr lang="en-US" altLang="zh-TW" sz="3600" dirty="0"/>
              <a:t>=None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 err="1"/>
              <a:t>mul</a:t>
            </a:r>
            <a:r>
              <a:rPr lang="en-US" altLang="zh-TW" sz="3600" dirty="0"/>
              <a:t>(other, axis='columns', level=None, </a:t>
            </a:r>
            <a:r>
              <a:rPr lang="en-US" altLang="zh-TW" sz="3600" dirty="0" err="1"/>
              <a:t>fill_value</a:t>
            </a:r>
            <a:r>
              <a:rPr lang="en-US" altLang="zh-TW" sz="3600" dirty="0"/>
              <a:t>=None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div(other, axis='columns', level=None, </a:t>
            </a:r>
            <a:r>
              <a:rPr lang="en-US" altLang="zh-TW" sz="3600" dirty="0" err="1"/>
              <a:t>fill_value</a:t>
            </a:r>
            <a:r>
              <a:rPr lang="en-US" altLang="zh-TW" sz="3600" dirty="0"/>
              <a:t>=None)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四則運算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9410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err="1"/>
              <a:t>sort_values</a:t>
            </a:r>
            <a:r>
              <a:rPr lang="en-US" altLang="zh-TW" sz="3600" dirty="0"/>
              <a:t>(by, axis=0, ascending=True, </a:t>
            </a:r>
            <a:r>
              <a:rPr lang="en-US" altLang="zh-TW" sz="3600" dirty="0" err="1"/>
              <a:t>inplace</a:t>
            </a:r>
            <a:r>
              <a:rPr lang="en-US" altLang="zh-TW" sz="3600" dirty="0"/>
              <a:t>=False, kind='quicksort', </a:t>
            </a:r>
            <a:r>
              <a:rPr lang="en-US" altLang="zh-TW" sz="3600" dirty="0" err="1"/>
              <a:t>na_position</a:t>
            </a:r>
            <a:r>
              <a:rPr lang="en-US" altLang="zh-TW" sz="3600" dirty="0"/>
              <a:t>='last', </a:t>
            </a:r>
            <a:r>
              <a:rPr lang="en-US" altLang="zh-TW" sz="3600" dirty="0" err="1"/>
              <a:t>ignore_index</a:t>
            </a:r>
            <a:r>
              <a:rPr lang="en-US" altLang="zh-TW" sz="3600" dirty="0"/>
              <a:t>=False, key=None)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排序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2786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err="1"/>
              <a:t>to_csv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path_or_buf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sep</a:t>
            </a:r>
            <a:r>
              <a:rPr lang="en-US" altLang="zh-TW" sz="3600" dirty="0"/>
              <a:t>=',', </a:t>
            </a:r>
            <a:r>
              <a:rPr lang="en-US" altLang="zh-TW" sz="3600" dirty="0" err="1"/>
              <a:t>na_rep</a:t>
            </a:r>
            <a:r>
              <a:rPr lang="en-US" altLang="zh-TW" sz="3600" dirty="0"/>
              <a:t>='', </a:t>
            </a:r>
            <a:r>
              <a:rPr lang="en-US" altLang="zh-TW" sz="3600" dirty="0" err="1"/>
              <a:t>float_format</a:t>
            </a:r>
            <a:r>
              <a:rPr lang="en-US" altLang="zh-TW" sz="3600" dirty="0"/>
              <a:t>=None, columns=None, header=True, index=True, </a:t>
            </a:r>
            <a:r>
              <a:rPr lang="en-US" altLang="zh-TW" sz="3600" dirty="0" err="1"/>
              <a:t>index_label</a:t>
            </a:r>
            <a:r>
              <a:rPr lang="en-US" altLang="zh-TW" sz="3600" dirty="0"/>
              <a:t>=None, mode='w', encoding=None, compression='infer', quoting=None, </a:t>
            </a:r>
            <a:r>
              <a:rPr lang="en-US" altLang="zh-TW" sz="3600" dirty="0" err="1"/>
              <a:t>quotechar</a:t>
            </a:r>
            <a:r>
              <a:rPr lang="en-US" altLang="zh-TW" sz="3600" dirty="0"/>
              <a:t>='"', </a:t>
            </a:r>
            <a:r>
              <a:rPr lang="en-US" altLang="zh-TW" sz="3600" dirty="0" err="1"/>
              <a:t>line_terminator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chunksize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date_format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doublequote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escapechar</a:t>
            </a:r>
            <a:r>
              <a:rPr lang="en-US" altLang="zh-TW" sz="3600" dirty="0"/>
              <a:t>=None, decimal='.', errors='strict', </a:t>
            </a:r>
            <a:r>
              <a:rPr lang="en-US" altLang="zh-TW" sz="3600" dirty="0" err="1"/>
              <a:t>storage_options</a:t>
            </a:r>
            <a:r>
              <a:rPr lang="en-US" altLang="zh-TW" sz="3600" dirty="0"/>
              <a:t>=None)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儲存</a:t>
            </a:r>
            <a:r>
              <a:rPr lang="en-US" altLang="zh-TW" sz="6000" dirty="0" smtClean="0"/>
              <a:t>csv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3301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600" dirty="0" err="1"/>
              <a:t>read_csv</a:t>
            </a:r>
            <a:r>
              <a:rPr lang="en-US" altLang="zh-TW" sz="3600" dirty="0"/>
              <a:t>(</a:t>
            </a:r>
            <a:r>
              <a:rPr lang="en-US" altLang="zh-TW" sz="3600" dirty="0" err="1"/>
              <a:t>filepath_or_buffer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sep</a:t>
            </a:r>
            <a:r>
              <a:rPr lang="en-US" altLang="zh-TW" sz="3600" dirty="0"/>
              <a:t>=&lt;</a:t>
            </a:r>
            <a:r>
              <a:rPr lang="en-US" altLang="zh-TW" sz="3600" dirty="0" err="1"/>
              <a:t>no_default</a:t>
            </a:r>
            <a:r>
              <a:rPr lang="en-US" altLang="zh-TW" sz="3600" dirty="0"/>
              <a:t>&gt;, delimiter=None, header='infer', names=&lt;</a:t>
            </a:r>
            <a:r>
              <a:rPr lang="en-US" altLang="zh-TW" sz="3600" dirty="0" err="1"/>
              <a:t>no_default</a:t>
            </a:r>
            <a:r>
              <a:rPr lang="en-US" altLang="zh-TW" sz="3600" dirty="0"/>
              <a:t>&gt;, </a:t>
            </a:r>
            <a:r>
              <a:rPr lang="en-US" altLang="zh-TW" sz="3600" dirty="0" err="1"/>
              <a:t>index_col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usecols</a:t>
            </a:r>
            <a:r>
              <a:rPr lang="en-US" altLang="zh-TW" sz="3600" dirty="0"/>
              <a:t>=None, squeeze=False, prefix=&lt;</a:t>
            </a:r>
            <a:r>
              <a:rPr lang="en-US" altLang="zh-TW" sz="3600" dirty="0" err="1"/>
              <a:t>no_default</a:t>
            </a:r>
            <a:r>
              <a:rPr lang="en-US" altLang="zh-TW" sz="3600" dirty="0"/>
              <a:t>&gt;, </a:t>
            </a:r>
            <a:r>
              <a:rPr lang="en-US" altLang="zh-TW" sz="3600" dirty="0" err="1"/>
              <a:t>mangle_dupe_cols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dtype</a:t>
            </a:r>
            <a:r>
              <a:rPr lang="en-US" altLang="zh-TW" sz="3600" dirty="0"/>
              <a:t>=None, engine=None, converters=None, </a:t>
            </a:r>
            <a:r>
              <a:rPr lang="en-US" altLang="zh-TW" sz="3600" dirty="0" err="1"/>
              <a:t>true_values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false_values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skipinitialspace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skiprows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skipfooter</a:t>
            </a:r>
            <a:r>
              <a:rPr lang="en-US" altLang="zh-TW" sz="3600" dirty="0"/>
              <a:t>=0, </a:t>
            </a:r>
            <a:r>
              <a:rPr lang="en-US" altLang="zh-TW" sz="3600" dirty="0" err="1"/>
              <a:t>nrows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na_values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keep_default_na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na_filter</a:t>
            </a:r>
            <a:r>
              <a:rPr lang="en-US" altLang="zh-TW" sz="3600" dirty="0"/>
              <a:t>=True, verbose=False, </a:t>
            </a:r>
            <a:r>
              <a:rPr lang="en-US" altLang="zh-TW" sz="3600" dirty="0" err="1"/>
              <a:t>skip_blank_lines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parse_dates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infer_datetime_format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keep_date_col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date_parser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dayfirst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cache_dates</a:t>
            </a:r>
            <a:r>
              <a:rPr lang="en-US" altLang="zh-TW" sz="3600" dirty="0"/>
              <a:t>=True, iterator=False, </a:t>
            </a:r>
            <a:r>
              <a:rPr lang="en-US" altLang="zh-TW" sz="3600" dirty="0" err="1"/>
              <a:t>chunksize</a:t>
            </a:r>
            <a:r>
              <a:rPr lang="en-US" altLang="zh-TW" sz="3600" dirty="0"/>
              <a:t>=None, compression='infer', thousands=None, decimal='.', </a:t>
            </a:r>
            <a:r>
              <a:rPr lang="en-US" altLang="zh-TW" sz="3600" dirty="0" err="1"/>
              <a:t>lineterminator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quotechar</a:t>
            </a:r>
            <a:r>
              <a:rPr lang="en-US" altLang="zh-TW" sz="3600" dirty="0"/>
              <a:t>='"', quoting=0, </a:t>
            </a:r>
            <a:r>
              <a:rPr lang="en-US" altLang="zh-TW" sz="3600" dirty="0" err="1"/>
              <a:t>doublequote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escapechar</a:t>
            </a:r>
            <a:r>
              <a:rPr lang="en-US" altLang="zh-TW" sz="3600" dirty="0"/>
              <a:t>=None, comment=None, encoding=None, </a:t>
            </a:r>
            <a:r>
              <a:rPr lang="en-US" altLang="zh-TW" sz="3600" dirty="0" err="1"/>
              <a:t>encoding_errors</a:t>
            </a:r>
            <a:r>
              <a:rPr lang="en-US" altLang="zh-TW" sz="3600" dirty="0"/>
              <a:t>='strict', dialect=None, </a:t>
            </a:r>
            <a:r>
              <a:rPr lang="en-US" altLang="zh-TW" sz="3600" dirty="0" err="1"/>
              <a:t>error_bad_lines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warn_bad_lines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on_bad_lines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delim_whitespace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low_memory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memory_map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float_precision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storage_options</a:t>
            </a:r>
            <a:r>
              <a:rPr lang="en-US" altLang="zh-TW" sz="3600" dirty="0"/>
              <a:t>=None)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讀取</a:t>
            </a:r>
            <a:r>
              <a:rPr lang="en-US" altLang="zh-TW" sz="6000" dirty="0" smtClean="0"/>
              <a:t>csv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8681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err="1"/>
              <a:t>pandas.io.json.to_json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path_or_buf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obj</a:t>
            </a:r>
            <a:r>
              <a:rPr lang="en-US" altLang="zh-TW" sz="3600" dirty="0"/>
              <a:t>, orient=None, </a:t>
            </a:r>
            <a:r>
              <a:rPr lang="en-US" altLang="zh-TW" sz="3600" dirty="0" err="1"/>
              <a:t>date_format</a:t>
            </a:r>
            <a:r>
              <a:rPr lang="en-US" altLang="zh-TW" sz="3600" dirty="0"/>
              <a:t>='epoch', </a:t>
            </a:r>
            <a:r>
              <a:rPr lang="en-US" altLang="zh-TW" sz="3600" dirty="0" err="1"/>
              <a:t>double_precision</a:t>
            </a:r>
            <a:r>
              <a:rPr lang="en-US" altLang="zh-TW" sz="3600" dirty="0"/>
              <a:t>=10, </a:t>
            </a:r>
            <a:r>
              <a:rPr lang="en-US" altLang="zh-TW" sz="3600" dirty="0" err="1"/>
              <a:t>force_ascii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date_unit</a:t>
            </a:r>
            <a:r>
              <a:rPr lang="en-US" altLang="zh-TW" sz="3600" dirty="0"/>
              <a:t>='</a:t>
            </a:r>
            <a:r>
              <a:rPr lang="en-US" altLang="zh-TW" sz="3600" dirty="0" err="1"/>
              <a:t>ms</a:t>
            </a:r>
            <a:r>
              <a:rPr lang="en-US" altLang="zh-TW" sz="3600" dirty="0"/>
              <a:t>', </a:t>
            </a:r>
            <a:r>
              <a:rPr lang="en-US" altLang="zh-TW" sz="3600" dirty="0" err="1"/>
              <a:t>default_handler</a:t>
            </a:r>
            <a:r>
              <a:rPr lang="en-US" altLang="zh-TW" sz="3600" dirty="0"/>
              <a:t>=None, lines=False, compression='infer', index=True, indent=0, </a:t>
            </a:r>
            <a:r>
              <a:rPr lang="en-US" altLang="zh-TW" sz="3600" dirty="0" err="1"/>
              <a:t>storage_options</a:t>
            </a:r>
            <a:r>
              <a:rPr lang="en-US" altLang="zh-TW" sz="3600" dirty="0"/>
              <a:t>=None</a:t>
            </a:r>
            <a:r>
              <a:rPr lang="en-US" altLang="zh-TW" sz="3600" dirty="0" smtClean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儲存</a:t>
            </a:r>
            <a:r>
              <a:rPr lang="en-US" altLang="zh-TW" sz="6000" dirty="0" err="1" smtClean="0"/>
              <a:t>json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633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err="1"/>
              <a:t>pandas.io.json.read_json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path_or_buf</a:t>
            </a:r>
            <a:r>
              <a:rPr lang="en-US" altLang="zh-TW" sz="3600" dirty="0"/>
              <a:t>=None, orient=None, </a:t>
            </a:r>
            <a:r>
              <a:rPr lang="en-US" altLang="zh-TW" sz="3600" dirty="0" err="1"/>
              <a:t>typ</a:t>
            </a:r>
            <a:r>
              <a:rPr lang="en-US" altLang="zh-TW" sz="3600" dirty="0"/>
              <a:t>='frame', </a:t>
            </a:r>
            <a:r>
              <a:rPr lang="en-US" altLang="zh-TW" sz="3600" dirty="0" err="1"/>
              <a:t>dtype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convert_axes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convert_dates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keep_default_dates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numpy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precise_float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date_unit</a:t>
            </a:r>
            <a:r>
              <a:rPr lang="en-US" altLang="zh-TW" sz="3600" dirty="0"/>
              <a:t>=None, encoding=None, </a:t>
            </a:r>
            <a:r>
              <a:rPr lang="en-US" altLang="zh-TW" sz="3600" dirty="0" err="1"/>
              <a:t>encoding_errors</a:t>
            </a:r>
            <a:r>
              <a:rPr lang="en-US" altLang="zh-TW" sz="3600" dirty="0"/>
              <a:t>='strict', lines=False, </a:t>
            </a:r>
            <a:r>
              <a:rPr lang="en-US" altLang="zh-TW" sz="3600" dirty="0" err="1"/>
              <a:t>chunksize</a:t>
            </a:r>
            <a:r>
              <a:rPr lang="en-US" altLang="zh-TW" sz="3600" dirty="0"/>
              <a:t>=None, compression='infer', </a:t>
            </a:r>
            <a:r>
              <a:rPr lang="en-US" altLang="zh-TW" sz="3600" dirty="0" err="1"/>
              <a:t>nrows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storage_options</a:t>
            </a:r>
            <a:r>
              <a:rPr lang="en-US" altLang="zh-TW" sz="3600" dirty="0"/>
              <a:t>=None)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讀取</a:t>
            </a:r>
            <a:r>
              <a:rPr lang="en-US" altLang="zh-TW" sz="6000" dirty="0" err="1" smtClean="0"/>
              <a:t>json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18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sz="3600" dirty="0"/>
              <a:t>plot(*</a:t>
            </a:r>
            <a:r>
              <a:rPr lang="en-US" altLang="zh-TW" sz="3600" dirty="0" err="1"/>
              <a:t>args</a:t>
            </a:r>
            <a:r>
              <a:rPr lang="en-US" altLang="zh-TW" sz="3600" dirty="0"/>
              <a:t>, **</a:t>
            </a:r>
            <a:r>
              <a:rPr lang="en-US" altLang="zh-TW" sz="3600" dirty="0" err="1"/>
              <a:t>kwargs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The kind of plot to produce: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line’ : line plot (default)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bar’ : vertical bar plot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 err="1"/>
              <a:t>barh</a:t>
            </a:r>
            <a:r>
              <a:rPr lang="en-US" altLang="zh-TW" sz="3600" dirty="0"/>
              <a:t>’ : horizontal bar plot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 err="1"/>
              <a:t>hist</a:t>
            </a:r>
            <a:r>
              <a:rPr lang="en-US" altLang="zh-TW" sz="3600" dirty="0"/>
              <a:t>’ : histogram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box’ : boxplot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 err="1"/>
              <a:t>kde</a:t>
            </a:r>
            <a:r>
              <a:rPr lang="en-US" altLang="zh-TW" sz="3600" dirty="0"/>
              <a:t>’ : Kernel Density Estimation plot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density’ : same as ‘</a:t>
            </a:r>
            <a:r>
              <a:rPr lang="en-US" altLang="zh-TW" sz="3600" dirty="0" err="1"/>
              <a:t>kde</a:t>
            </a:r>
            <a:r>
              <a:rPr lang="en-US" altLang="zh-TW" sz="3600" dirty="0"/>
              <a:t>’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area’ : area plot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pie’ : pie plot</a:t>
            </a:r>
          </a:p>
          <a:p>
            <a:pPr marL="0" indent="0">
              <a:buNone/>
            </a:pPr>
            <a:r>
              <a:rPr lang="en-US" altLang="zh-TW" sz="3600" dirty="0" smtClean="0"/>
              <a:t>‘</a:t>
            </a:r>
            <a:r>
              <a:rPr lang="en-US" altLang="zh-TW" sz="3600" dirty="0"/>
              <a:t>scatter’ : scatter plot (</a:t>
            </a:r>
            <a:r>
              <a:rPr lang="en-US" altLang="zh-TW" sz="3600" dirty="0" err="1"/>
              <a:t>DataFrame</a:t>
            </a:r>
            <a:r>
              <a:rPr lang="en-US" altLang="zh-TW" sz="3600" dirty="0"/>
              <a:t> only)</a:t>
            </a:r>
          </a:p>
          <a:p>
            <a:pPr marL="0" indent="0">
              <a:buNone/>
            </a:pPr>
            <a:r>
              <a:rPr lang="en-US" altLang="zh-TW" sz="3600" smtClean="0"/>
              <a:t>‘</a:t>
            </a:r>
            <a:r>
              <a:rPr lang="en-US" altLang="zh-TW" sz="3600" dirty="0" err="1"/>
              <a:t>hexbin</a:t>
            </a:r>
            <a:r>
              <a:rPr lang="en-US" altLang="zh-TW" sz="3600" dirty="0"/>
              <a:t>’ : </a:t>
            </a:r>
            <a:r>
              <a:rPr lang="en-US" altLang="zh-TW" sz="3600" dirty="0" err="1"/>
              <a:t>hexbin</a:t>
            </a:r>
            <a:r>
              <a:rPr lang="en-US" altLang="zh-TW" sz="3600" dirty="0"/>
              <a:t> plot (</a:t>
            </a:r>
            <a:r>
              <a:rPr lang="en-US" altLang="zh-TW" sz="3600" dirty="0" err="1"/>
              <a:t>DataFrame</a:t>
            </a:r>
            <a:r>
              <a:rPr lang="en-US" altLang="zh-TW" sz="3600" dirty="0"/>
              <a:t> only)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r>
              <a:rPr lang="en-US" altLang="zh-TW" sz="6000" dirty="0" smtClean="0"/>
              <a:t>-</a:t>
            </a:r>
            <a:r>
              <a:rPr lang="zh-TW" altLang="en-US" sz="6000" dirty="0" smtClean="0"/>
              <a:t>繪圖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60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CSV</a:t>
            </a:r>
            <a:r>
              <a:rPr lang="zh-TW" altLang="en-US" sz="8000" dirty="0" smtClean="0"/>
              <a:t>介紹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985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Pandas</a:t>
            </a:r>
            <a:r>
              <a:rPr lang="zh-TW" altLang="en-US" sz="3600" dirty="0" smtClean="0"/>
              <a:t>介紹</a:t>
            </a:r>
            <a:endParaRPr lang="en-US" altLang="zh-TW" sz="3600" dirty="0"/>
          </a:p>
          <a:p>
            <a:r>
              <a:rPr lang="en-US" altLang="zh-TW" sz="3600" dirty="0" smtClean="0"/>
              <a:t>Pandas</a:t>
            </a:r>
            <a:r>
              <a:rPr lang="zh-TW" altLang="en-US" sz="3600" dirty="0" smtClean="0"/>
              <a:t>應用</a:t>
            </a:r>
            <a:endParaRPr lang="en-US" altLang="zh-TW" sz="3600" dirty="0" smtClean="0"/>
          </a:p>
          <a:p>
            <a:r>
              <a:rPr lang="en-US" altLang="zh-TW" sz="3600" dirty="0" smtClean="0"/>
              <a:t>CSV</a:t>
            </a:r>
            <a:r>
              <a:rPr lang="zh-TW" altLang="en-US" sz="3600" dirty="0" smtClean="0"/>
              <a:t>介紹</a:t>
            </a:r>
            <a:endParaRPr lang="en-US" altLang="zh-TW" sz="3600" dirty="0" smtClean="0"/>
          </a:p>
          <a:p>
            <a:r>
              <a:rPr lang="en-US" altLang="zh-TW" sz="3600" dirty="0" smtClean="0"/>
              <a:t>CSV</a:t>
            </a:r>
            <a:r>
              <a:rPr lang="zh-TW" altLang="en-US" sz="3600" dirty="0" smtClean="0"/>
              <a:t>應用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英文全名是</a:t>
            </a:r>
            <a:r>
              <a:rPr lang="en-US" altLang="zh-TW" sz="3600" dirty="0" smtClean="0">
                <a:solidFill>
                  <a:srgbClr val="FF0000"/>
                </a:solidFill>
              </a:rPr>
              <a:t>C</a:t>
            </a:r>
            <a:r>
              <a:rPr lang="en-US" altLang="zh-TW" sz="3600" dirty="0" smtClean="0"/>
              <a:t>omma-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S</a:t>
            </a:r>
            <a:r>
              <a:rPr lang="en-US" altLang="zh-TW" sz="3600" dirty="0" err="1" smtClean="0"/>
              <a:t>eperated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rgbClr val="FF0000"/>
                </a:solidFill>
              </a:rPr>
              <a:t>V</a:t>
            </a:r>
            <a:r>
              <a:rPr lang="en-US" altLang="zh-TW" sz="3600" dirty="0" smtClean="0"/>
              <a:t>alues</a:t>
            </a:r>
            <a:r>
              <a:rPr lang="zh-TW" altLang="en-US" sz="3600" dirty="0" smtClean="0"/>
              <a:t>，以逗號分隔符號。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由來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2821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CSV</a:t>
            </a:r>
            <a:r>
              <a:rPr lang="zh-TW" altLang="en-US" sz="8000" dirty="0" smtClean="0"/>
              <a:t>應用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236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with open(</a:t>
            </a:r>
            <a:r>
              <a:rPr lang="en-US" altLang="zh-TW" sz="3600" i="1" dirty="0" smtClean="0"/>
              <a:t>filename</a:t>
            </a:r>
            <a:r>
              <a:rPr lang="en-US" altLang="zh-TW" sz="3600" dirty="0" smtClean="0"/>
              <a:t>) as </a:t>
            </a:r>
            <a:r>
              <a:rPr lang="en-US" altLang="zh-TW" sz="3600" dirty="0" err="1" smtClean="0"/>
              <a:t>csv_file</a:t>
            </a:r>
            <a:r>
              <a:rPr lang="en-US" altLang="zh-TW" sz="3600" dirty="0" smtClean="0"/>
              <a:t>:</a:t>
            </a:r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en-US" altLang="zh-TW" sz="3600" dirty="0" err="1" smtClean="0"/>
              <a:t>csv_reader</a:t>
            </a:r>
            <a:r>
              <a:rPr lang="en-US" altLang="zh-TW" sz="3600" dirty="0" smtClean="0"/>
              <a:t> = </a:t>
            </a:r>
            <a:r>
              <a:rPr lang="en-US" altLang="zh-TW" sz="3600" dirty="0" err="1" smtClean="0"/>
              <a:t>csv.reader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csv_file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en-US" altLang="zh-TW" sz="3600" dirty="0" smtClean="0"/>
              <a:t>lines = list(</a:t>
            </a:r>
            <a:r>
              <a:rPr lang="en-US" altLang="zh-TW" sz="3600" dirty="0" err="1" smtClean="0"/>
              <a:t>csv_reader</a:t>
            </a:r>
            <a:r>
              <a:rPr lang="en-US" altLang="zh-TW" sz="3600" dirty="0" smtClean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讀檔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7662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with open(</a:t>
            </a:r>
            <a:r>
              <a:rPr lang="en-US" altLang="zh-TW" sz="3600" i="1" dirty="0" smtClean="0"/>
              <a:t>filename</a:t>
            </a:r>
            <a:r>
              <a:rPr lang="en-US" altLang="zh-TW" sz="3600" dirty="0" smtClean="0"/>
              <a:t>, 'w') as </a:t>
            </a:r>
            <a:r>
              <a:rPr lang="en-US" altLang="zh-TW" sz="3600" dirty="0" err="1" smtClean="0"/>
              <a:t>csv_file</a:t>
            </a:r>
            <a:r>
              <a:rPr lang="en-US" altLang="zh-TW" sz="3600" dirty="0" smtClean="0"/>
              <a:t>:</a:t>
            </a:r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en-US" altLang="zh-TW" sz="3600" dirty="0" err="1" smtClean="0"/>
              <a:t>csv_writer</a:t>
            </a:r>
            <a:r>
              <a:rPr lang="en-US" altLang="zh-TW" sz="3600" dirty="0" smtClean="0"/>
              <a:t> = </a:t>
            </a:r>
            <a:r>
              <a:rPr lang="en-US" altLang="zh-TW" sz="3600" dirty="0" err="1" smtClean="0"/>
              <a:t>csv.writer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csv_file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	</a:t>
            </a:r>
            <a:r>
              <a:rPr lang="en-US" altLang="zh-TW" sz="3600" dirty="0" err="1" smtClean="0"/>
              <a:t>csv_writer.writerow</a:t>
            </a:r>
            <a:r>
              <a:rPr lang="en-US" altLang="zh-TW" sz="3600" dirty="0" smtClean="0"/>
              <a:t>(</a:t>
            </a:r>
            <a:r>
              <a:rPr lang="en-US" altLang="zh-TW" sz="3600" i="1" dirty="0" smtClean="0"/>
              <a:t>list</a:t>
            </a:r>
            <a:r>
              <a:rPr lang="en-US" altLang="zh-TW" sz="3600" dirty="0" smtClean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寫檔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90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Pandas</a:t>
            </a:r>
            <a:r>
              <a:rPr lang="zh-TW" altLang="en-US" sz="8000" dirty="0" smtClean="0"/>
              <a:t>介紹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553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p</a:t>
            </a:r>
            <a:r>
              <a:rPr lang="en-US" altLang="zh-TW" sz="3600" dirty="0" smtClean="0">
                <a:solidFill>
                  <a:srgbClr val="FF0000"/>
                </a:solidFill>
              </a:rPr>
              <a:t>an</a:t>
            </a:r>
            <a:r>
              <a:rPr lang="en-US" altLang="zh-TW" sz="3600" dirty="0" smtClean="0"/>
              <a:t>el</a:t>
            </a: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rgbClr val="FF0000"/>
                </a:solidFill>
              </a:rPr>
              <a:t>da</a:t>
            </a:r>
            <a:r>
              <a:rPr lang="en-US" altLang="zh-TW" sz="3600" dirty="0" err="1" smtClean="0"/>
              <a:t>taframe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s</a:t>
            </a:r>
            <a:r>
              <a:rPr lang="en-US" altLang="zh-TW" sz="3600" dirty="0" smtClean="0"/>
              <a:t>eries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由來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76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Pandas</a:t>
            </a:r>
            <a:r>
              <a:rPr lang="zh-TW" altLang="en-US" sz="8000" smtClean="0"/>
              <a:t>應用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6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是一維的陣列資料結構。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series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22961"/>
              </p:ext>
            </p:extLst>
          </p:nvPr>
        </p:nvGraphicFramePr>
        <p:xfrm>
          <a:off x="2813233" y="3017911"/>
          <a:ext cx="587656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38280">
                  <a:extLst>
                    <a:ext uri="{9D8B030D-6E8A-4147-A177-3AD203B41FA5}">
                      <a16:colId xmlns:a16="http://schemas.microsoft.com/office/drawing/2014/main" val="4073300162"/>
                    </a:ext>
                  </a:extLst>
                </a:gridCol>
                <a:gridCol w="2938280">
                  <a:extLst>
                    <a:ext uri="{9D8B030D-6E8A-4147-A177-3AD203B41FA5}">
                      <a16:colId xmlns:a16="http://schemas.microsoft.com/office/drawing/2014/main" val="364663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 Name1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4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2, Name2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9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3, Name3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9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N, </a:t>
                      </a:r>
                      <a:r>
                        <a:rPr lang="en-US" altLang="zh-TW" dirty="0" err="1" smtClean="0"/>
                        <a:t>NameN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ValueN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7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Series(data=None, index=None, </a:t>
            </a:r>
            <a:r>
              <a:rPr lang="en-US" altLang="zh-TW" sz="3600" dirty="0" err="1" smtClean="0"/>
              <a:t>dtype</a:t>
            </a:r>
            <a:r>
              <a:rPr lang="en-US" altLang="zh-TW" sz="3600" dirty="0" smtClean="0"/>
              <a:t>=None, name=None, copy=False, </a:t>
            </a:r>
            <a:r>
              <a:rPr lang="en-US" altLang="zh-TW" sz="3600" dirty="0" err="1" smtClean="0"/>
              <a:t>fastpath</a:t>
            </a:r>
            <a:r>
              <a:rPr lang="en-US" altLang="zh-TW" sz="3600" dirty="0" smtClean="0"/>
              <a:t>=False)</a:t>
            </a:r>
          </a:p>
          <a:p>
            <a:pPr marL="0" indent="0">
              <a:buNone/>
            </a:pPr>
            <a:r>
              <a:rPr lang="zh-TW" altLang="en-US" sz="3600" dirty="0" smtClean="0"/>
              <a:t>使用</a:t>
            </a:r>
            <a:r>
              <a:rPr lang="en-US" altLang="zh-TW" sz="3600" dirty="0" smtClean="0"/>
              <a:t>List</a:t>
            </a:r>
          </a:p>
          <a:p>
            <a:pPr marL="0" indent="0">
              <a:buNone/>
            </a:pPr>
            <a:r>
              <a:rPr lang="zh-TW" altLang="en-US" sz="3600" dirty="0" smtClean="0"/>
              <a:t>使用</a:t>
            </a:r>
            <a:r>
              <a:rPr lang="en-US" altLang="zh-TW" sz="3600" dirty="0" err="1" smtClean="0"/>
              <a:t>Dict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含索引的建立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series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4519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是二維的陣列資料結構。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35353"/>
              </p:ext>
            </p:extLst>
          </p:nvPr>
        </p:nvGraphicFramePr>
        <p:xfrm>
          <a:off x="2813233" y="3039533"/>
          <a:ext cx="5876559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958853">
                  <a:extLst>
                    <a:ext uri="{9D8B030D-6E8A-4147-A177-3AD203B41FA5}">
                      <a16:colId xmlns:a16="http://schemas.microsoft.com/office/drawing/2014/main" val="4073300162"/>
                    </a:ext>
                  </a:extLst>
                </a:gridCol>
                <a:gridCol w="1958853">
                  <a:extLst>
                    <a:ext uri="{9D8B030D-6E8A-4147-A177-3AD203B41FA5}">
                      <a16:colId xmlns:a16="http://schemas.microsoft.com/office/drawing/2014/main" val="3646630077"/>
                    </a:ext>
                  </a:extLst>
                </a:gridCol>
                <a:gridCol w="1958853">
                  <a:extLst>
                    <a:ext uri="{9D8B030D-6E8A-4147-A177-3AD203B41FA5}">
                      <a16:colId xmlns:a16="http://schemas.microsoft.com/office/drawing/2014/main" val="364512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ColA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4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1, Name1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Value1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ValueA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1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2, Name2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ValueB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9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3, Name3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ValueC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9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N, </a:t>
                      </a:r>
                      <a:r>
                        <a:rPr lang="en-US" altLang="zh-TW" dirty="0" err="1" smtClean="0"/>
                        <a:t>NameN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ValueN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ValueZ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7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it-IT" altLang="zh-TW" sz="3600" dirty="0"/>
              <a:t>DataFrame(data=None, index=None, columns=None, dtype=None, copy=None</a:t>
            </a:r>
            <a:r>
              <a:rPr lang="it-IT" altLang="zh-TW" sz="3600" dirty="0" smtClean="0"/>
              <a:t>)</a:t>
            </a:r>
          </a:p>
          <a:p>
            <a:pPr marL="0" indent="0">
              <a:buNone/>
            </a:pPr>
            <a:r>
              <a:rPr lang="zh-TW" altLang="en-US" sz="3600" dirty="0" smtClean="0"/>
              <a:t>元素是字典的串列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元素是字典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增加索引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dataframe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8417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726</TotalTime>
  <Words>636</Words>
  <Application>Microsoft Office PowerPoint</Application>
  <PresentationFormat>寬螢幕</PresentationFormat>
  <Paragraphs>109</Paragraphs>
  <Slides>23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由來</vt:lpstr>
      <vt:lpstr>PowerPoint 簡報</vt:lpstr>
      <vt:lpstr>series</vt:lpstr>
      <vt:lpstr>series</vt:lpstr>
      <vt:lpstr>dataframe</vt:lpstr>
      <vt:lpstr>dataframe</vt:lpstr>
      <vt:lpstr>Dataframe-索引參照屬性</vt:lpstr>
      <vt:lpstr>Dataframe-直接索引</vt:lpstr>
      <vt:lpstr>Dataframe-四則運算</vt:lpstr>
      <vt:lpstr>Dataframe-排序</vt:lpstr>
      <vt:lpstr>Dataframe-儲存csv</vt:lpstr>
      <vt:lpstr>Dataframe-讀取csv</vt:lpstr>
      <vt:lpstr>Dataframe-儲存json</vt:lpstr>
      <vt:lpstr>Dataframe-讀取json</vt:lpstr>
      <vt:lpstr>Dataframe-繪圖</vt:lpstr>
      <vt:lpstr>PowerPoint 簡報</vt:lpstr>
      <vt:lpstr>由來</vt:lpstr>
      <vt:lpstr>PowerPoint 簡報</vt:lpstr>
      <vt:lpstr>讀檔</vt:lpstr>
      <vt:lpstr>寫檔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328</cp:revision>
  <dcterms:created xsi:type="dcterms:W3CDTF">2019-10-24T14:14:53Z</dcterms:created>
  <dcterms:modified xsi:type="dcterms:W3CDTF">2021-07-17T08:17:45Z</dcterms:modified>
</cp:coreProperties>
</file>