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notesMasterIdLst>
    <p:notesMasterId r:id="rId14"/>
  </p:notesMasterIdLst>
  <p:sldIdLst>
    <p:sldId id="256" r:id="rId2"/>
    <p:sldId id="268" r:id="rId3"/>
    <p:sldId id="374" r:id="rId4"/>
    <p:sldId id="383" r:id="rId5"/>
    <p:sldId id="384" r:id="rId6"/>
    <p:sldId id="385" r:id="rId7"/>
    <p:sldId id="386" r:id="rId8"/>
    <p:sldId id="381" r:id="rId9"/>
    <p:sldId id="387" r:id="rId10"/>
    <p:sldId id="388" r:id="rId11"/>
    <p:sldId id="382" r:id="rId12"/>
    <p:sldId id="38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2FF30-0678-4A16-9C4E-A7AC94EB5D36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3B868-59FF-4953-AA28-8DF386C49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59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29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887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691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682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929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023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182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03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0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1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4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1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3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5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3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3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30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DFA6D1-BD17-4158-BAF3-8B6140FF8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43D752-3E34-4DC6-9F01-88DA39BAF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06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流程</a:t>
            </a:r>
            <a:endParaRPr lang="zh-TW" altLang="en-US" sz="6000" dirty="0"/>
          </a:p>
        </p:txBody>
      </p:sp>
      <p:pic>
        <p:nvPicPr>
          <p:cNvPr id="2050" name="Picture 2" descr="https://miro.medium.com/max/591/1*KdL8ioxUiLvxSMT5JpJw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956" y="2065867"/>
            <a:ext cx="8533114" cy="371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626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4A9B498-432E-439D-BDCE-145CA2C23046}"/>
              </a:ext>
            </a:extLst>
          </p:cNvPr>
          <p:cNvSpPr txBox="1"/>
          <p:nvPr/>
        </p:nvSpPr>
        <p:spPr>
          <a:xfrm>
            <a:off x="528918" y="1568824"/>
            <a:ext cx="10605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 smtClean="0"/>
              <a:t>Form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8979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 algn="just">
              <a:buNone/>
            </a:pPr>
            <a:r>
              <a:rPr lang="en-US" altLang="zh-TW" sz="3600" dirty="0" err="1"/>
              <a:t>session_requests</a:t>
            </a:r>
            <a:r>
              <a:rPr lang="en-US" altLang="zh-TW" sz="3600" dirty="0"/>
              <a:t> = </a:t>
            </a:r>
            <a:r>
              <a:rPr lang="en-US" altLang="zh-TW" sz="3600" dirty="0" err="1"/>
              <a:t>requests.session</a:t>
            </a:r>
            <a:r>
              <a:rPr lang="en-US" altLang="zh-TW" sz="3600" dirty="0" smtClean="0"/>
              <a:t>()</a:t>
            </a:r>
          </a:p>
          <a:p>
            <a:pPr marL="0" indent="0" algn="just">
              <a:buNone/>
            </a:pPr>
            <a:r>
              <a:rPr lang="en-US" altLang="zh-TW" sz="3600" dirty="0"/>
              <a:t>result = </a:t>
            </a:r>
            <a:r>
              <a:rPr lang="en-US" altLang="zh-TW" sz="3600" dirty="0" err="1"/>
              <a:t>session_requests.get</a:t>
            </a:r>
            <a:r>
              <a:rPr lang="en-US" altLang="zh-TW" sz="3600"/>
              <a:t>(LOGIN_URL)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說明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1130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D4C5921-9604-4107-B71E-6BC82F57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課程大綱</a:t>
            </a:r>
          </a:p>
        </p:txBody>
      </p:sp>
      <p:sp>
        <p:nvSpPr>
          <p:cNvPr id="4" name="直排文字版面配置區 3">
            <a:extLst>
              <a:ext uri="{FF2B5EF4-FFF2-40B4-BE49-F238E27FC236}">
                <a16:creationId xmlns:a16="http://schemas.microsoft.com/office/drawing/2014/main" id="{6F30D60B-B24F-458C-A0E2-EBCD2F8BF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zh-TW" sz="3600" dirty="0" smtClean="0"/>
              <a:t>Cookie</a:t>
            </a:r>
          </a:p>
          <a:p>
            <a:r>
              <a:rPr lang="en-US" altLang="zh-TW" sz="3600" dirty="0" smtClean="0"/>
              <a:t>Session</a:t>
            </a:r>
          </a:p>
          <a:p>
            <a:r>
              <a:rPr lang="en-US" altLang="zh-TW" sz="3600" dirty="0" smtClean="0"/>
              <a:t>Form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2676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4A9B498-432E-439D-BDCE-145CA2C23046}"/>
              </a:ext>
            </a:extLst>
          </p:cNvPr>
          <p:cNvSpPr txBox="1"/>
          <p:nvPr/>
        </p:nvSpPr>
        <p:spPr>
          <a:xfrm>
            <a:off x="528918" y="1568824"/>
            <a:ext cx="10605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 smtClean="0"/>
              <a:t>Cookie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02716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Cookie </a:t>
            </a:r>
            <a:r>
              <a:rPr lang="zh-TW" altLang="en-US" sz="3600" dirty="0"/>
              <a:t>是伺服器（</a:t>
            </a:r>
            <a:r>
              <a:rPr lang="en-US" altLang="zh-TW" sz="3600" dirty="0"/>
              <a:t>Server</a:t>
            </a:r>
            <a:r>
              <a:rPr lang="zh-TW" altLang="en-US" sz="3600" dirty="0"/>
              <a:t>）傳送給瀏覽器（</a:t>
            </a:r>
            <a:r>
              <a:rPr lang="en-US" altLang="zh-TW" sz="3600" dirty="0"/>
              <a:t>Client</a:t>
            </a:r>
            <a:r>
              <a:rPr lang="zh-TW" altLang="en-US" sz="3600" dirty="0"/>
              <a:t>）的一小片段資料，並請瀏覽器保存起來，以便往後向相同的伺服器發送請求時，附上這 </a:t>
            </a:r>
            <a:r>
              <a:rPr lang="en-US" altLang="zh-TW" sz="3600" dirty="0"/>
              <a:t>Cookie </a:t>
            </a:r>
            <a:r>
              <a:rPr lang="zh-TW" altLang="en-US" sz="3600" dirty="0"/>
              <a:t>的資料。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說明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3758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dirty="0"/>
              <a:t>儲存和追蹤使用者行為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/>
              <a:t>儲存用戶登入、購物車等伺服器所需的資訊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/>
              <a:t>儲存使用者設定和偏好等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用途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7429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850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dirty="0"/>
              <a:t>使用者透過瀏覽器登入畫面登入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/>
              <a:t>伺服器端通過驗證後，可以將使用者「已經登入」的資訊附在 </a:t>
            </a:r>
            <a:r>
              <a:rPr lang="en-US" altLang="zh-TW" sz="3600" dirty="0"/>
              <a:t>Cookie </a:t>
            </a:r>
            <a:r>
              <a:rPr lang="zh-TW" altLang="en-US" sz="3600" dirty="0"/>
              <a:t>中回傳，並請瀏覽器保存起來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zh-TW" altLang="en-US" sz="3600" dirty="0"/>
              <a:t>往後，每當瀏覽器對伺服器發出請求時，會一併附上存有使用者「已經登入」狀態資訊的 </a:t>
            </a:r>
            <a:r>
              <a:rPr lang="en-US" altLang="zh-TW" sz="3600" dirty="0"/>
              <a:t>Cookie </a:t>
            </a:r>
            <a:r>
              <a:rPr lang="zh-TW" altLang="en-US" sz="3600" dirty="0"/>
              <a:t>給伺服器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/>
              <a:t>伺服器透過 </a:t>
            </a:r>
            <a:r>
              <a:rPr lang="en-US" altLang="zh-TW" sz="3600" dirty="0"/>
              <a:t>Cookie </a:t>
            </a:r>
            <a:r>
              <a:rPr lang="zh-TW" altLang="en-US" sz="3600" dirty="0"/>
              <a:t>就能辨識這位使用者已經通過驗證了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流程</a:t>
            </a:r>
            <a:r>
              <a:rPr lang="en-US" altLang="zh-TW" sz="6000" dirty="0" smtClean="0"/>
              <a:t>-1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2154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流程</a:t>
            </a:r>
            <a:r>
              <a:rPr lang="en-US" altLang="zh-TW" sz="6000" dirty="0" smtClean="0"/>
              <a:t>-2</a:t>
            </a:r>
            <a:endParaRPr lang="zh-TW" altLang="en-US" sz="6000" dirty="0"/>
          </a:p>
        </p:txBody>
      </p:sp>
      <p:pic>
        <p:nvPicPr>
          <p:cNvPr id="1026" name="Picture 2" descr="https://miro.medium.com/max/591/1*ScP6Ci6tK3RtW517NHaDi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944" y="2065867"/>
            <a:ext cx="8519137" cy="272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42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4A9B498-432E-439D-BDCE-145CA2C23046}"/>
              </a:ext>
            </a:extLst>
          </p:cNvPr>
          <p:cNvSpPr txBox="1"/>
          <p:nvPr/>
        </p:nvSpPr>
        <p:spPr>
          <a:xfrm>
            <a:off x="528918" y="1568824"/>
            <a:ext cx="10605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 smtClean="0"/>
              <a:t>Session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41582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92500"/>
          </a:bodyPr>
          <a:lstStyle/>
          <a:p>
            <a:pPr marL="0" indent="0" algn="just">
              <a:buNone/>
            </a:pPr>
            <a:r>
              <a:rPr lang="zh-TW" altLang="en-US" sz="3600" dirty="0"/>
              <a:t>敏感的資訊在客戶端是有安全上的疑慮，也因此我們改使用 </a:t>
            </a:r>
            <a:r>
              <a:rPr lang="en-US" altLang="zh-TW" sz="3600" dirty="0"/>
              <a:t>Session </a:t>
            </a:r>
            <a:r>
              <a:rPr lang="zh-TW" altLang="en-US" sz="3600" dirty="0"/>
              <a:t>將使用者相關的敏感資訊存放在伺服器</a:t>
            </a:r>
            <a:r>
              <a:rPr lang="zh-TW" altLang="en-US" sz="3600" dirty="0" smtClean="0"/>
              <a:t>端</a:t>
            </a:r>
            <a:r>
              <a:rPr lang="zh-TW" altLang="en-US" sz="3600" dirty="0"/>
              <a:t>（</a:t>
            </a:r>
            <a:r>
              <a:rPr lang="zh-TW" altLang="en-US" sz="3600" dirty="0" smtClean="0"/>
              <a:t>可能</a:t>
            </a:r>
            <a:r>
              <a:rPr lang="zh-TW" altLang="en-US" sz="3600" dirty="0"/>
              <a:t>在記憶體或資料庫</a:t>
            </a:r>
            <a:r>
              <a:rPr lang="zh-TW" altLang="en-US" sz="3600" dirty="0" smtClean="0"/>
              <a:t>中），並</a:t>
            </a:r>
            <a:r>
              <a:rPr lang="zh-TW" altLang="en-US" sz="3600" dirty="0"/>
              <a:t>創建一個相對應且獨特的 </a:t>
            </a:r>
            <a:r>
              <a:rPr lang="en-US" altLang="zh-TW" sz="3600" dirty="0"/>
              <a:t>ID</a:t>
            </a:r>
            <a:r>
              <a:rPr lang="zh-TW" altLang="en-US" sz="3600" dirty="0"/>
              <a:t>（</a:t>
            </a:r>
            <a:r>
              <a:rPr lang="en-US" altLang="zh-TW" sz="3600" dirty="0"/>
              <a:t>Session ID</a:t>
            </a:r>
            <a:r>
              <a:rPr lang="zh-TW" altLang="en-US" sz="3600" dirty="0"/>
              <a:t>），在回傳給客戶端的 </a:t>
            </a:r>
            <a:r>
              <a:rPr lang="en-US" altLang="zh-TW" sz="3600" dirty="0"/>
              <a:t>Cookie </a:t>
            </a:r>
            <a:r>
              <a:rPr lang="zh-TW" altLang="en-US" sz="3600" dirty="0"/>
              <a:t>中一併附上，未來客戶端只要附上含有這個 </a:t>
            </a:r>
            <a:r>
              <a:rPr lang="en-US" altLang="zh-TW" sz="3600" dirty="0"/>
              <a:t>Session ID </a:t>
            </a:r>
            <a:r>
              <a:rPr lang="zh-TW" altLang="en-US" sz="3600" dirty="0" smtClean="0"/>
              <a:t>的</a:t>
            </a:r>
            <a:r>
              <a:rPr lang="en-US" altLang="zh-TW" sz="3600" dirty="0" smtClean="0"/>
              <a:t>Cookie</a:t>
            </a:r>
            <a:r>
              <a:rPr lang="zh-TW" altLang="en-US" sz="3600" dirty="0" smtClean="0"/>
              <a:t>給</a:t>
            </a:r>
            <a:r>
              <a:rPr lang="zh-TW" altLang="en-US" sz="3600" dirty="0"/>
              <a:t>伺服器，伺服器就能匹配相對應的 </a:t>
            </a:r>
            <a:r>
              <a:rPr lang="en-US" altLang="zh-TW" sz="3600" dirty="0"/>
              <a:t>Session — </a:t>
            </a:r>
            <a:r>
              <a:rPr lang="zh-TW" altLang="en-US" sz="3600" dirty="0"/>
              <a:t>也能找到需要的敏感資料了！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說明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41670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745</TotalTime>
  <Words>257</Words>
  <Application>Microsoft Office PowerPoint</Application>
  <PresentationFormat>寬螢幕</PresentationFormat>
  <Paragraphs>26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天體</vt:lpstr>
      <vt:lpstr>python程式設計</vt:lpstr>
      <vt:lpstr>課程大綱</vt:lpstr>
      <vt:lpstr>PowerPoint 簡報</vt:lpstr>
      <vt:lpstr>說明</vt:lpstr>
      <vt:lpstr>用途</vt:lpstr>
      <vt:lpstr>流程-1</vt:lpstr>
      <vt:lpstr>流程-2</vt:lpstr>
      <vt:lpstr>PowerPoint 簡報</vt:lpstr>
      <vt:lpstr>說明</vt:lpstr>
      <vt:lpstr>流程</vt:lpstr>
      <vt:lpstr>PowerPoint 簡報</vt:lpstr>
      <vt:lpstr>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Inventor 程式設計核心能力</dc:title>
  <dc:creator>勝昌 張</dc:creator>
  <cp:lastModifiedBy>張勝昌</cp:lastModifiedBy>
  <cp:revision>338</cp:revision>
  <dcterms:created xsi:type="dcterms:W3CDTF">2019-10-24T14:14:53Z</dcterms:created>
  <dcterms:modified xsi:type="dcterms:W3CDTF">2021-07-23T09:47:43Z</dcterms:modified>
</cp:coreProperties>
</file>