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25"/>
  </p:notesMasterIdLst>
  <p:sldIdLst>
    <p:sldId id="256" r:id="rId2"/>
    <p:sldId id="268" r:id="rId3"/>
    <p:sldId id="357" r:id="rId4"/>
    <p:sldId id="358" r:id="rId5"/>
    <p:sldId id="359" r:id="rId6"/>
    <p:sldId id="361" r:id="rId7"/>
    <p:sldId id="360" r:id="rId8"/>
    <p:sldId id="364" r:id="rId9"/>
    <p:sldId id="362" r:id="rId10"/>
    <p:sldId id="365" r:id="rId11"/>
    <p:sldId id="363" r:id="rId12"/>
    <p:sldId id="275" r:id="rId13"/>
    <p:sldId id="343" r:id="rId14"/>
    <p:sldId id="341" r:id="rId15"/>
    <p:sldId id="353" r:id="rId16"/>
    <p:sldId id="354" r:id="rId17"/>
    <p:sldId id="355" r:id="rId18"/>
    <p:sldId id="356" r:id="rId19"/>
    <p:sldId id="366" r:id="rId20"/>
    <p:sldId id="367" r:id="rId21"/>
    <p:sldId id="368" r:id="rId22"/>
    <p:sldId id="369" r:id="rId23"/>
    <p:sldId id="35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2FF30-0678-4A16-9C4E-A7AC94EB5D36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3B868-59FF-4953-AA28-8DF386C4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5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655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77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4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779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997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636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211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677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142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06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46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569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78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12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57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24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68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13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20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2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2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88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691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82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23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182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0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0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4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3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5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3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0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FA6D1-BD17-4158-BAF3-8B6140FF8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43D752-3E34-4DC6-9F01-88DA39BAF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06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使用</a:t>
            </a:r>
            <a:r>
              <a:rPr lang="en-US" altLang="zh-TW" sz="3600" dirty="0"/>
              <a:t>&lt;!--  .....................  --&gt; </a:t>
            </a:r>
            <a:r>
              <a:rPr lang="zh-TW" altLang="en-US" sz="3600" dirty="0"/>
              <a:t>來表示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備註</a:t>
            </a:r>
            <a:r>
              <a:rPr lang="en-US" altLang="zh-TW" sz="6000" dirty="0"/>
              <a:t>(Comment)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195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特殊符號</a:t>
            </a:r>
            <a:endParaRPr lang="zh-TW" altLang="en-US" sz="6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15781"/>
              </p:ext>
            </p:extLst>
          </p:nvPr>
        </p:nvGraphicFramePr>
        <p:xfrm>
          <a:off x="1687513" y="206586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545572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5504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0244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1211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名字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表示式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字元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描述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2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quot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&amp;</a:t>
                      </a:r>
                      <a:r>
                        <a:rPr lang="en-US" altLang="zh-TW" dirty="0" err="1" smtClean="0"/>
                        <a:t>quot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"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雙引號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6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amp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&amp;amp;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&amp;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&amp;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7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apos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&amp;</a:t>
                      </a:r>
                      <a:r>
                        <a:rPr lang="en-US" altLang="zh-TW" dirty="0" err="1" smtClean="0"/>
                        <a:t>apos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'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單引號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81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&amp;</a:t>
                      </a:r>
                      <a:r>
                        <a:rPr lang="en-US" altLang="zh-TW" dirty="0" err="1" smtClean="0"/>
                        <a:t>lt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8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&amp;</a:t>
                      </a:r>
                      <a:r>
                        <a:rPr lang="en-US" altLang="zh-TW" dirty="0" err="1" smtClean="0"/>
                        <a:t>gt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6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86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XPath</a:t>
            </a:r>
            <a:r>
              <a:rPr lang="zh-TW" altLang="en-US" sz="8000" dirty="0" smtClean="0"/>
              <a:t>介紹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15531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XPath </a:t>
            </a:r>
            <a:r>
              <a:rPr lang="en-US" altLang="zh-TW" sz="3600" dirty="0"/>
              <a:t>(XML Path Language) </a:t>
            </a:r>
            <a:r>
              <a:rPr lang="zh-TW" altLang="en-US" sz="3600" dirty="0"/>
              <a:t>是一種用來尋找</a:t>
            </a:r>
            <a:r>
              <a:rPr lang="en-US" altLang="zh-TW" sz="3600" dirty="0"/>
              <a:t>XML</a:t>
            </a:r>
            <a:r>
              <a:rPr lang="zh-TW" altLang="en-US" sz="3600" dirty="0"/>
              <a:t>文件中某個節點</a:t>
            </a:r>
            <a:r>
              <a:rPr lang="en-US" altLang="zh-TW" sz="3600" dirty="0"/>
              <a:t>(node)</a:t>
            </a:r>
            <a:r>
              <a:rPr lang="zh-TW" altLang="en-US" sz="3600" dirty="0"/>
              <a:t>位置的查詢</a:t>
            </a:r>
            <a:r>
              <a:rPr lang="zh-TW" altLang="en-US" sz="3600" dirty="0" smtClean="0"/>
              <a:t>語言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由來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9766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XPath</a:t>
            </a:r>
            <a:r>
              <a:rPr lang="zh-TW" altLang="en-US" sz="8000" dirty="0" smtClean="0"/>
              <a:t>語法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263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Selecting Nodes</a:t>
            </a:r>
            <a:endParaRPr lang="zh-TW" altLang="en-US" sz="6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97030"/>
              </p:ext>
            </p:extLst>
          </p:nvPr>
        </p:nvGraphicFramePr>
        <p:xfrm>
          <a:off x="1687513" y="2065867"/>
          <a:ext cx="8128000" cy="292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85">
                  <a:extLst>
                    <a:ext uri="{9D8B030D-6E8A-4147-A177-3AD203B41FA5}">
                      <a16:colId xmlns:a16="http://schemas.microsoft.com/office/drawing/2014/main" val="1355518859"/>
                    </a:ext>
                  </a:extLst>
                </a:gridCol>
                <a:gridCol w="5799015">
                  <a:extLst>
                    <a:ext uri="{9D8B030D-6E8A-4147-A177-3AD203B41FA5}">
                      <a16:colId xmlns:a16="http://schemas.microsoft.com/office/drawing/2014/main" val="149535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3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i="1" dirty="0" err="1" smtClean="0"/>
                        <a:t>nodename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all nodes with the name "</a:t>
                      </a:r>
                      <a:r>
                        <a:rPr lang="en-US" altLang="zh-TW" i="1" dirty="0" err="1" smtClean="0"/>
                        <a:t>nodename</a:t>
                      </a:r>
                      <a:r>
                        <a:rPr lang="en-US" altLang="zh-TW" dirty="0" smtClean="0"/>
                        <a:t>"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3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from the root node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nodes in the document from the current node that match the selection no matter where they are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the current node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9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the parent of the current node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4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Selects </a:t>
                      </a:r>
                      <a:r>
                        <a:rPr lang="en-US" dirty="0">
                          <a:effectLst/>
                        </a:rPr>
                        <a:t>attributes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15380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79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Predicates</a:t>
            </a:r>
            <a:endParaRPr lang="zh-TW" altLang="en-US" sz="6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26213"/>
              </p:ext>
            </p:extLst>
          </p:nvPr>
        </p:nvGraphicFramePr>
        <p:xfrm>
          <a:off x="334108" y="2065867"/>
          <a:ext cx="115443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561">
                  <a:extLst>
                    <a:ext uri="{9D8B030D-6E8A-4147-A177-3AD203B41FA5}">
                      <a16:colId xmlns:a16="http://schemas.microsoft.com/office/drawing/2014/main" val="1355518859"/>
                    </a:ext>
                  </a:extLst>
                </a:gridCol>
                <a:gridCol w="7842739">
                  <a:extLst>
                    <a:ext uri="{9D8B030D-6E8A-4147-A177-3AD203B41FA5}">
                      <a16:colId xmlns:a16="http://schemas.microsoft.com/office/drawing/2014/main" val="149535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3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i="0" dirty="0" smtClean="0"/>
                        <a:t>/bookstore/book[1]</a:t>
                      </a:r>
                      <a:endParaRPr lang="zh-TW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the first book element that is the child of the bookstore element.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3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/bookstore/book[last()]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the last book element that is the child of the bookstore element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/bookstore/book[last()-1]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the last but one book element that is the child of the bookstore element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/bookstore/book[position()&lt;3]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the first two book elements that are children of the bookstore element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9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//title[@</a:t>
                      </a:r>
                      <a:r>
                        <a:rPr lang="en-US" altLang="zh-TW" dirty="0" err="1" smtClean="0"/>
                        <a:t>lang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all the title elements that have an attribute named </a:t>
                      </a:r>
                      <a:r>
                        <a:rPr lang="en-US" altLang="zh-TW" dirty="0" err="1" smtClean="0"/>
                        <a:t>lang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4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//title[@</a:t>
                      </a:r>
                      <a:r>
                        <a:rPr lang="en-US" altLang="zh-TW" dirty="0" err="1" smtClean="0"/>
                        <a:t>lang</a:t>
                      </a:r>
                      <a:r>
                        <a:rPr lang="en-US" altLang="zh-TW" dirty="0" smtClean="0"/>
                        <a:t>='</a:t>
                      </a:r>
                      <a:r>
                        <a:rPr lang="en-US" altLang="zh-TW" dirty="0" err="1" smtClean="0"/>
                        <a:t>en</a:t>
                      </a:r>
                      <a:r>
                        <a:rPr lang="en-US" altLang="zh-TW" dirty="0" smtClean="0"/>
                        <a:t>']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Selects all the title elements that have a "</a:t>
                      </a:r>
                      <a:r>
                        <a:rPr lang="en-US" dirty="0" err="1" smtClean="0">
                          <a:effectLst/>
                        </a:rPr>
                        <a:t>lang</a:t>
                      </a:r>
                      <a:r>
                        <a:rPr lang="en-US" dirty="0" smtClean="0">
                          <a:effectLst/>
                        </a:rPr>
                        <a:t>" attribute with a value of "</a:t>
                      </a:r>
                      <a:r>
                        <a:rPr lang="en-US" dirty="0" err="1" smtClean="0">
                          <a:effectLst/>
                        </a:rPr>
                        <a:t>en</a:t>
                      </a:r>
                      <a:r>
                        <a:rPr lang="en-US" dirty="0" smtClean="0">
                          <a:effectLst/>
                        </a:rPr>
                        <a:t>"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1538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/bookstore/book[price&gt;35.00]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Selects all the book elements of the bookstore element that have a price element with a value greater than 35.00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188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/bookstore/book[price&gt;35.00]/title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Selects all the title elements of the book elements of the bookstore element that have a price element with a value greater than 35.00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742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1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Selecting Unknown Nodes</a:t>
            </a:r>
            <a:endParaRPr lang="zh-TW" altLang="en-US" sz="6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83906"/>
              </p:ext>
            </p:extLst>
          </p:nvPr>
        </p:nvGraphicFramePr>
        <p:xfrm>
          <a:off x="1687513" y="206586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85">
                  <a:extLst>
                    <a:ext uri="{9D8B030D-6E8A-4147-A177-3AD203B41FA5}">
                      <a16:colId xmlns:a16="http://schemas.microsoft.com/office/drawing/2014/main" val="1355518859"/>
                    </a:ext>
                  </a:extLst>
                </a:gridCol>
                <a:gridCol w="5799015">
                  <a:extLst>
                    <a:ext uri="{9D8B030D-6E8A-4147-A177-3AD203B41FA5}">
                      <a16:colId xmlns:a16="http://schemas.microsoft.com/office/drawing/2014/main" val="149535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3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Matches any element node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Matches any attribute node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Matches any node of any kind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9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187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Selecting Several Paths</a:t>
            </a:r>
            <a:endParaRPr lang="zh-TW" altLang="en-US" sz="6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85227"/>
              </p:ext>
            </p:extLst>
          </p:nvPr>
        </p:nvGraphicFramePr>
        <p:xfrm>
          <a:off x="685800" y="2065867"/>
          <a:ext cx="108584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378">
                  <a:extLst>
                    <a:ext uri="{9D8B030D-6E8A-4147-A177-3AD203B41FA5}">
                      <a16:colId xmlns:a16="http://schemas.microsoft.com/office/drawing/2014/main" val="1355518859"/>
                    </a:ext>
                  </a:extLst>
                </a:gridCol>
                <a:gridCol w="7747121">
                  <a:extLst>
                    <a:ext uri="{9D8B030D-6E8A-4147-A177-3AD203B41FA5}">
                      <a16:colId xmlns:a16="http://schemas.microsoft.com/office/drawing/2014/main" val="149535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3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//book/title | //book/price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all the title AND price elements of all book elements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//title | //price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all the title AND price elements in the document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/bookstore/book/title | //price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all the title elements of the book element of the bookstore element AND all the price elements in the document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9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98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XPath </a:t>
            </a:r>
            <a:r>
              <a:rPr lang="en-US" altLang="zh-TW" sz="6000" dirty="0" smtClean="0"/>
              <a:t>Axes-1</a:t>
            </a:r>
            <a:endParaRPr lang="zh-TW" altLang="en-US" sz="6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51156"/>
              </p:ext>
            </p:extLst>
          </p:nvPr>
        </p:nvGraphicFramePr>
        <p:xfrm>
          <a:off x="685800" y="2065867"/>
          <a:ext cx="1106951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92">
                  <a:extLst>
                    <a:ext uri="{9D8B030D-6E8A-4147-A177-3AD203B41FA5}">
                      <a16:colId xmlns:a16="http://schemas.microsoft.com/office/drawing/2014/main" val="1355518859"/>
                    </a:ext>
                  </a:extLst>
                </a:gridCol>
                <a:gridCol w="8999023">
                  <a:extLst>
                    <a:ext uri="{9D8B030D-6E8A-4147-A177-3AD203B41FA5}">
                      <a16:colId xmlns:a16="http://schemas.microsoft.com/office/drawing/2014/main" val="149535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3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ancestor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all ancestors (parent, grandparent, etc.) of the current node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ancestor-or-self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all ancestors (parent, grandparent, etc.) of the current node and the current node itself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all attributes of the current node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9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child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all children of the current node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8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descendant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all descendants (children, grandchildren, etc.) of the current node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7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descendant-or-self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all descendants (children, grandchildren, etc.) of the current node and the current node itself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51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following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everything in the document after the closing tag of the current node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0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following-sibling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all siblings after the current node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3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namespace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all namespace nodes of the current node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2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parent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the parent of the current node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12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11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D4C5921-9604-4107-B71E-6BC82F57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課程大綱</a:t>
            </a:r>
          </a:p>
        </p:txBody>
      </p:sp>
      <p:sp>
        <p:nvSpPr>
          <p:cNvPr id="4" name="直排文字版面配置區 3">
            <a:extLst>
              <a:ext uri="{FF2B5EF4-FFF2-40B4-BE49-F238E27FC236}">
                <a16:creationId xmlns:a16="http://schemas.microsoft.com/office/drawing/2014/main" id="{6F30D60B-B24F-458C-A0E2-EBCD2F8BF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sz="3600" dirty="0" smtClean="0"/>
              <a:t>XML</a:t>
            </a:r>
            <a:r>
              <a:rPr lang="zh-TW" altLang="en-US" sz="3600" dirty="0" smtClean="0"/>
              <a:t>介紹</a:t>
            </a:r>
            <a:endParaRPr lang="en-US" altLang="zh-TW" sz="3600" dirty="0" smtClean="0"/>
          </a:p>
          <a:p>
            <a:r>
              <a:rPr lang="en-US" altLang="zh-TW" sz="3600" dirty="0" smtClean="0"/>
              <a:t>XPath</a:t>
            </a:r>
            <a:r>
              <a:rPr lang="zh-TW" altLang="en-US" sz="3600" dirty="0" smtClean="0"/>
              <a:t>介紹</a:t>
            </a:r>
            <a:endParaRPr lang="en-US" altLang="zh-TW" sz="3600" dirty="0"/>
          </a:p>
          <a:p>
            <a:r>
              <a:rPr lang="en-US" altLang="zh-TW" sz="3600" dirty="0" smtClean="0"/>
              <a:t>XPath</a:t>
            </a:r>
            <a:r>
              <a:rPr lang="zh-TW" altLang="en-US" sz="3600" dirty="0" smtClean="0"/>
              <a:t>語法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26760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XPath </a:t>
            </a:r>
            <a:r>
              <a:rPr lang="en-US" altLang="zh-TW" sz="6000" dirty="0" smtClean="0"/>
              <a:t>Axes-2</a:t>
            </a:r>
            <a:endParaRPr lang="zh-TW" altLang="en-US" sz="6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10521"/>
              </p:ext>
            </p:extLst>
          </p:nvPr>
        </p:nvGraphicFramePr>
        <p:xfrm>
          <a:off x="685800" y="2065867"/>
          <a:ext cx="1106951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92">
                  <a:extLst>
                    <a:ext uri="{9D8B030D-6E8A-4147-A177-3AD203B41FA5}">
                      <a16:colId xmlns:a16="http://schemas.microsoft.com/office/drawing/2014/main" val="1355518859"/>
                    </a:ext>
                  </a:extLst>
                </a:gridCol>
                <a:gridCol w="8999023">
                  <a:extLst>
                    <a:ext uri="{9D8B030D-6E8A-4147-A177-3AD203B41FA5}">
                      <a16:colId xmlns:a16="http://schemas.microsoft.com/office/drawing/2014/main" val="149535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3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preceding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all nodes that appear before the current node in the document, except ancestors, attribute nodes and namespace nodes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preceding-sibling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all siblings before the current node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Selects the current node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9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491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XPath </a:t>
            </a:r>
            <a:r>
              <a:rPr lang="en-US" altLang="zh-TW" sz="6000" dirty="0" smtClean="0"/>
              <a:t>Operators-1</a:t>
            </a:r>
            <a:endParaRPr lang="zh-TW" altLang="en-US" sz="6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90732"/>
              </p:ext>
            </p:extLst>
          </p:nvPr>
        </p:nvGraphicFramePr>
        <p:xfrm>
          <a:off x="685800" y="2065867"/>
          <a:ext cx="1106951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92">
                  <a:extLst>
                    <a:ext uri="{9D8B030D-6E8A-4147-A177-3AD203B41FA5}">
                      <a16:colId xmlns:a16="http://schemas.microsoft.com/office/drawing/2014/main" val="1355518859"/>
                    </a:ext>
                  </a:extLst>
                </a:gridCol>
                <a:gridCol w="8999023">
                  <a:extLst>
                    <a:ext uri="{9D8B030D-6E8A-4147-A177-3AD203B41FA5}">
                      <a16:colId xmlns:a16="http://schemas.microsoft.com/office/drawing/2014/main" val="149535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3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Computes two node-sets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Addition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Subtraction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9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Multiplication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Division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Equal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70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!=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 equal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1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Less than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2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Less than or equal to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89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70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XPath </a:t>
            </a:r>
            <a:r>
              <a:rPr lang="en-US" altLang="zh-TW" sz="6000" dirty="0" smtClean="0"/>
              <a:t>Operators-2</a:t>
            </a:r>
            <a:endParaRPr lang="zh-TW" altLang="en-US" sz="6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58675"/>
              </p:ext>
            </p:extLst>
          </p:nvPr>
        </p:nvGraphicFramePr>
        <p:xfrm>
          <a:off x="685800" y="2065867"/>
          <a:ext cx="110695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92">
                  <a:extLst>
                    <a:ext uri="{9D8B030D-6E8A-4147-A177-3AD203B41FA5}">
                      <a16:colId xmlns:a16="http://schemas.microsoft.com/office/drawing/2014/main" val="1355518859"/>
                    </a:ext>
                  </a:extLst>
                </a:gridCol>
                <a:gridCol w="8999023">
                  <a:extLst>
                    <a:ext uri="{9D8B030D-6E8A-4147-A177-3AD203B41FA5}">
                      <a16:colId xmlns:a16="http://schemas.microsoft.com/office/drawing/2014/main" val="149535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3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Greater than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&gt;=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Greater than or equal to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9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Modulus (division remainder)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0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99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http://xpather.com/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參考資料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8044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XML</a:t>
            </a:r>
            <a:r>
              <a:rPr lang="zh-TW" altLang="en-US" sz="8000" dirty="0" smtClean="0"/>
              <a:t>介紹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88495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可延伸標記式語言（英語：</a:t>
            </a:r>
            <a:r>
              <a:rPr lang="en-US" altLang="zh-TW" sz="3600" dirty="0"/>
              <a:t>E</a:t>
            </a:r>
            <a:r>
              <a:rPr lang="en-US" altLang="zh-TW" sz="3600" dirty="0">
                <a:solidFill>
                  <a:srgbClr val="FF0000"/>
                </a:solidFill>
              </a:rPr>
              <a:t>x</a:t>
            </a:r>
            <a:r>
              <a:rPr lang="en-US" altLang="zh-TW" sz="3600" dirty="0"/>
              <a:t>tensible </a:t>
            </a:r>
            <a:r>
              <a:rPr lang="en-US" altLang="zh-TW" sz="3600" dirty="0">
                <a:solidFill>
                  <a:srgbClr val="FF0000"/>
                </a:solidFill>
              </a:rPr>
              <a:t>M</a:t>
            </a:r>
            <a:r>
              <a:rPr lang="en-US" altLang="zh-TW" sz="3600" dirty="0"/>
              <a:t>arkup </a:t>
            </a:r>
            <a:r>
              <a:rPr lang="en-US" altLang="zh-TW" sz="3600" dirty="0">
                <a:solidFill>
                  <a:srgbClr val="FF0000"/>
                </a:solidFill>
              </a:rPr>
              <a:t>L</a:t>
            </a:r>
            <a:r>
              <a:rPr lang="en-US" altLang="zh-TW" sz="3600" dirty="0"/>
              <a:t>anguage</a:t>
            </a:r>
            <a:r>
              <a:rPr lang="zh-TW" altLang="en-US" sz="3600" dirty="0"/>
              <a:t>，簡稱：</a:t>
            </a:r>
            <a:r>
              <a:rPr lang="en-US" altLang="zh-TW" sz="3600" dirty="0"/>
              <a:t>XML</a:t>
            </a:r>
            <a:r>
              <a:rPr lang="zh-TW" altLang="en-US" sz="3600" dirty="0"/>
              <a:t>）是一種標記式語言。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由來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8798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/>
              <a:t>以</a:t>
            </a:r>
            <a:r>
              <a:rPr lang="en-US" altLang="zh-TW" sz="3600" dirty="0"/>
              <a:t>&lt;?xml version="1.0" encoding="UTF-8"?&gt;</a:t>
            </a:r>
            <a:r>
              <a:rPr lang="zh-TW" altLang="en-US" sz="3600" dirty="0" smtClean="0"/>
              <a:t>作為</a:t>
            </a:r>
            <a:r>
              <a:rPr lang="en-US" altLang="zh-TW" sz="3600" dirty="0"/>
              <a:t>XML</a:t>
            </a:r>
            <a:r>
              <a:rPr lang="zh-TW" altLang="en-US" sz="3600" dirty="0"/>
              <a:t>文件宣告的開始標記與結束標記，需注意標記中不可有空白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 </a:t>
            </a:r>
            <a:r>
              <a:rPr lang="zh-TW" altLang="en-US" sz="6000" dirty="0" smtClean="0"/>
              <a:t>聲明</a:t>
            </a:r>
            <a:r>
              <a:rPr lang="en-US" altLang="zh-TW" sz="6000" dirty="0" smtClean="0"/>
              <a:t>(declaration)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3986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元素是文件邏輯</a:t>
            </a:r>
            <a:r>
              <a:rPr lang="zh-TW" altLang="en-US" sz="3600" dirty="0" smtClean="0"/>
              <a:t>組成：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在</a:t>
            </a:r>
            <a:r>
              <a:rPr lang="en-US" altLang="zh-TW" sz="3600" dirty="0"/>
              <a:t>start-tag</a:t>
            </a:r>
            <a:r>
              <a:rPr lang="zh-TW" altLang="en-US" sz="3600" dirty="0"/>
              <a:t>與匹配的</a:t>
            </a:r>
            <a:r>
              <a:rPr lang="en-US" altLang="zh-TW" sz="3600" dirty="0"/>
              <a:t>end-tag</a:t>
            </a:r>
            <a:r>
              <a:rPr lang="zh-TW" altLang="en-US" sz="3600" dirty="0" smtClean="0"/>
              <a:t>之間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僅</a:t>
            </a:r>
            <a:r>
              <a:rPr lang="zh-TW" altLang="en-US" sz="3600" dirty="0"/>
              <a:t>作為一個</a:t>
            </a:r>
            <a:r>
              <a:rPr lang="en-US" altLang="zh-TW" sz="3600" dirty="0"/>
              <a:t>empty-element </a:t>
            </a:r>
            <a:r>
              <a:rPr lang="en-US" altLang="zh-TW" sz="3600" dirty="0" smtClean="0"/>
              <a:t>tag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元素</a:t>
            </a:r>
            <a:r>
              <a:rPr lang="en-US" altLang="zh-TW" sz="6000" dirty="0" smtClean="0"/>
              <a:t>(Element)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9644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一個</a:t>
            </a:r>
            <a:r>
              <a:rPr lang="en-US" altLang="zh-TW" sz="3600" dirty="0"/>
              <a:t>tag</a:t>
            </a:r>
            <a:r>
              <a:rPr lang="zh-TW" altLang="en-US" sz="3600" dirty="0"/>
              <a:t>屬於標記結構，以</a:t>
            </a:r>
            <a:r>
              <a:rPr lang="en-US" altLang="zh-TW" sz="3600" dirty="0"/>
              <a:t>&lt;</a:t>
            </a:r>
            <a:r>
              <a:rPr lang="zh-TW" altLang="en-US" sz="3600" dirty="0"/>
              <a:t>開頭，以</a:t>
            </a:r>
            <a:r>
              <a:rPr lang="en-US" altLang="zh-TW" sz="3600" dirty="0"/>
              <a:t>&gt;</a:t>
            </a:r>
            <a:r>
              <a:rPr lang="zh-TW" altLang="en-US" sz="3600" dirty="0"/>
              <a:t>結尾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/>
              <a:t>Tag</a:t>
            </a:r>
            <a:r>
              <a:rPr lang="zh-TW" altLang="en-US" sz="3600" dirty="0"/>
              <a:t>名字</a:t>
            </a:r>
            <a:r>
              <a:rPr lang="zh-TW" altLang="en-US" sz="3600" dirty="0" smtClean="0"/>
              <a:t>是區分大小寫。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/>
              <a:t>不能包括任何字元 </a:t>
            </a:r>
            <a:r>
              <a:rPr lang="en-US" altLang="zh-TW" sz="3600" dirty="0"/>
              <a:t>!"#$%&amp;'()*+,/;&lt;=&gt;?@[\]^`{|}~</a:t>
            </a:r>
            <a:r>
              <a:rPr lang="zh-TW" altLang="en-US" sz="3600" dirty="0"/>
              <a:t>， 也不能有空格符， 不能以</a:t>
            </a:r>
            <a:r>
              <a:rPr lang="en-US" altLang="zh-TW" sz="3600" dirty="0"/>
              <a:t>"-"</a:t>
            </a:r>
            <a:r>
              <a:rPr lang="zh-TW" altLang="en-US" sz="3600" dirty="0"/>
              <a:t>或</a:t>
            </a:r>
            <a:r>
              <a:rPr lang="en-US" altLang="zh-TW" sz="3600" dirty="0"/>
              <a:t>"."</a:t>
            </a:r>
            <a:r>
              <a:rPr lang="zh-TW" altLang="en-US" sz="3600" dirty="0"/>
              <a:t>或數字開始。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標籤</a:t>
            </a:r>
            <a:r>
              <a:rPr lang="en-US" altLang="zh-TW" sz="6000" dirty="0" smtClean="0"/>
              <a:t>(Tag)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6900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不是標記的字元就是內容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/>
              <a:t>&lt;![CDATA[</a:t>
            </a:r>
            <a:r>
              <a:rPr lang="zh-TW" altLang="en-US" sz="3600" dirty="0"/>
              <a:t>與</a:t>
            </a:r>
            <a:r>
              <a:rPr lang="en-US" altLang="zh-TW" sz="3600" dirty="0"/>
              <a:t>]]&gt;</a:t>
            </a:r>
            <a:r>
              <a:rPr lang="zh-TW" altLang="en-US" sz="3600" dirty="0"/>
              <a:t>是標記，二者之間的文字為內容。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內容</a:t>
            </a:r>
            <a:r>
              <a:rPr lang="en-US" altLang="zh-TW" sz="6000" dirty="0" smtClean="0"/>
              <a:t>(content)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1505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屬性是一種標記結構，在</a:t>
            </a:r>
            <a:r>
              <a:rPr lang="en-US" altLang="zh-TW" sz="3600" dirty="0"/>
              <a:t>start-tag</a:t>
            </a:r>
            <a:r>
              <a:rPr lang="zh-TW" altLang="en-US" sz="3600" dirty="0"/>
              <a:t>或</a:t>
            </a:r>
            <a:r>
              <a:rPr lang="en-US" altLang="zh-TW" sz="3600" dirty="0"/>
              <a:t>empty-element tag</a:t>
            </a:r>
            <a:r>
              <a:rPr lang="zh-TW" altLang="en-US" sz="3600" dirty="0"/>
              <a:t>內部的「名字</a:t>
            </a:r>
            <a:r>
              <a:rPr lang="en-US" altLang="zh-TW" sz="3600" dirty="0"/>
              <a:t>-</a:t>
            </a:r>
            <a:r>
              <a:rPr lang="zh-TW" altLang="en-US" sz="3600" dirty="0"/>
              <a:t>值對</a:t>
            </a:r>
            <a:r>
              <a:rPr lang="zh-TW" altLang="en-US" sz="3600" dirty="0" smtClean="0"/>
              <a:t>」：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/>
              <a:t>一個屬性最多出現</a:t>
            </a:r>
            <a:r>
              <a:rPr lang="zh-TW" altLang="en-US" sz="3600" dirty="0" smtClean="0"/>
              <a:t>一次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/>
              <a:t>一個屬性只能有一個值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屬性</a:t>
            </a:r>
            <a:r>
              <a:rPr lang="en-US" altLang="zh-TW" sz="6000" dirty="0" smtClean="0"/>
              <a:t>(Attribute)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99394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1112</TotalTime>
  <Words>828</Words>
  <Application>Microsoft Office PowerPoint</Application>
  <PresentationFormat>寬螢幕</PresentationFormat>
  <Paragraphs>196</Paragraphs>
  <Slides>23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天體</vt:lpstr>
      <vt:lpstr>python程式設計</vt:lpstr>
      <vt:lpstr>課程大綱</vt:lpstr>
      <vt:lpstr>PowerPoint 簡報</vt:lpstr>
      <vt:lpstr>由來</vt:lpstr>
      <vt:lpstr> 聲明(declaration)</vt:lpstr>
      <vt:lpstr>元素(Element)</vt:lpstr>
      <vt:lpstr>標籤(Tag)</vt:lpstr>
      <vt:lpstr>內容(content)</vt:lpstr>
      <vt:lpstr>屬性(Attribute)</vt:lpstr>
      <vt:lpstr>備註(Comment)</vt:lpstr>
      <vt:lpstr>特殊符號</vt:lpstr>
      <vt:lpstr>PowerPoint 簡報</vt:lpstr>
      <vt:lpstr>由來</vt:lpstr>
      <vt:lpstr>PowerPoint 簡報</vt:lpstr>
      <vt:lpstr>Selecting Nodes</vt:lpstr>
      <vt:lpstr>Predicates</vt:lpstr>
      <vt:lpstr>Selecting Unknown Nodes</vt:lpstr>
      <vt:lpstr>Selecting Several Paths</vt:lpstr>
      <vt:lpstr>XPath Axes-1</vt:lpstr>
      <vt:lpstr>XPath Axes-2</vt:lpstr>
      <vt:lpstr>XPath Operators-1</vt:lpstr>
      <vt:lpstr>XPath Operators-2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程式設計核心能力</dc:title>
  <dc:creator>勝昌 張</dc:creator>
  <cp:lastModifiedBy>張勝昌</cp:lastModifiedBy>
  <cp:revision>370</cp:revision>
  <dcterms:created xsi:type="dcterms:W3CDTF">2019-10-24T14:14:53Z</dcterms:created>
  <dcterms:modified xsi:type="dcterms:W3CDTF">2021-07-15T09:11:40Z</dcterms:modified>
</cp:coreProperties>
</file>