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notesMasterIdLst>
    <p:notesMasterId r:id="rId16"/>
  </p:notesMasterIdLst>
  <p:sldIdLst>
    <p:sldId id="256" r:id="rId2"/>
    <p:sldId id="268" r:id="rId3"/>
    <p:sldId id="275" r:id="rId4"/>
    <p:sldId id="343" r:id="rId5"/>
    <p:sldId id="360" r:id="rId6"/>
    <p:sldId id="361" r:id="rId7"/>
    <p:sldId id="341" r:id="rId8"/>
    <p:sldId id="353" r:id="rId9"/>
    <p:sldId id="354" r:id="rId10"/>
    <p:sldId id="355" r:id="rId11"/>
    <p:sldId id="356" r:id="rId12"/>
    <p:sldId id="357" r:id="rId13"/>
    <p:sldId id="358" r:id="rId14"/>
    <p:sldId id="3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2FF30-0678-4A16-9C4E-A7AC94EB5D36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3B868-59FF-4953-AA28-8DF386C49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59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77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873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471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045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338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038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779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997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521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491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85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29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887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691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682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929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023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182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03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0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1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4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1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3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5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3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3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30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DFA6D1-BD17-4158-BAF3-8B6140FF8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python</a:t>
            </a:r>
            <a:r>
              <a:rPr lang="zh-TW" altLang="en-US" dirty="0"/>
              <a:t>程式設計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43D752-3E34-4DC6-9F01-88DA39BAF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06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尋找</a:t>
            </a:r>
            <a:r>
              <a:rPr lang="en-US" altLang="zh-TW" sz="6000" dirty="0" smtClean="0"/>
              <a:t>HTML</a:t>
            </a:r>
            <a:r>
              <a:rPr lang="zh-TW" altLang="en-US" sz="6000" dirty="0" smtClean="0"/>
              <a:t>元素</a:t>
            </a:r>
            <a:r>
              <a:rPr lang="en-US" altLang="zh-TW" sz="6000" dirty="0" smtClean="0"/>
              <a:t>-1</a:t>
            </a:r>
            <a:endParaRPr lang="zh-TW" altLang="en-US" sz="6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979720"/>
              </p:ext>
            </p:extLst>
          </p:nvPr>
        </p:nvGraphicFramePr>
        <p:xfrm>
          <a:off x="844062" y="2065867"/>
          <a:ext cx="10612315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22257">
                  <a:extLst>
                    <a:ext uri="{9D8B030D-6E8A-4147-A177-3AD203B41FA5}">
                      <a16:colId xmlns:a16="http://schemas.microsoft.com/office/drawing/2014/main" val="1355518859"/>
                    </a:ext>
                  </a:extLst>
                </a:gridCol>
                <a:gridCol w="5790058">
                  <a:extLst>
                    <a:ext uri="{9D8B030D-6E8A-4147-A177-3AD203B41FA5}">
                      <a16:colId xmlns:a16="http://schemas.microsoft.com/office/drawing/2014/main" val="1495358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find_element_by_id</a:t>
                      </a:r>
                      <a:r>
                        <a:rPr lang="en-US" altLang="zh-TW" dirty="0" smtClean="0"/>
                        <a:t>(id)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傳回第一個相符</a:t>
                      </a:r>
                      <a:r>
                        <a:rPr lang="en-US" altLang="zh-TW" dirty="0" smtClean="0"/>
                        <a:t>id</a:t>
                      </a:r>
                      <a:r>
                        <a:rPr lang="zh-TW" altLang="en-US" dirty="0" smtClean="0"/>
                        <a:t>的元素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3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i="0" dirty="0" err="1" smtClean="0"/>
                        <a:t>find_elements_by_id</a:t>
                      </a:r>
                      <a:r>
                        <a:rPr lang="en-US" altLang="zh-TW" i="0" dirty="0" smtClean="0"/>
                        <a:t>(id)</a:t>
                      </a:r>
                      <a:endParaRPr lang="zh-TW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傳回所有相符</a:t>
                      </a:r>
                      <a:r>
                        <a:rPr lang="en-US" altLang="zh-TW" dirty="0" smtClean="0"/>
                        <a:t>id</a:t>
                      </a:r>
                      <a:r>
                        <a:rPr lang="zh-TW" altLang="en-US" dirty="0" smtClean="0"/>
                        <a:t>的元素，以串列表示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93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find_element_by_class_name</a:t>
                      </a:r>
                      <a:r>
                        <a:rPr lang="en-US" altLang="zh-TW" dirty="0" smtClean="0"/>
                        <a:t>(name)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傳回第一個相符</a:t>
                      </a:r>
                      <a:r>
                        <a:rPr lang="en-US" altLang="zh-TW" dirty="0" smtClean="0"/>
                        <a:t>class</a:t>
                      </a:r>
                      <a:r>
                        <a:rPr lang="zh-TW" altLang="en-US" dirty="0" smtClean="0"/>
                        <a:t>的元素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2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find_elements_by_class_name</a:t>
                      </a:r>
                      <a:r>
                        <a:rPr lang="en-US" altLang="zh-TW" dirty="0" smtClean="0"/>
                        <a:t>(name)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傳回所有相符</a:t>
                      </a:r>
                      <a:r>
                        <a:rPr lang="en-US" altLang="zh-TW" dirty="0" smtClean="0"/>
                        <a:t>class</a:t>
                      </a:r>
                      <a:r>
                        <a:rPr lang="zh-TW" altLang="en-US" dirty="0" smtClean="0"/>
                        <a:t>的元素，以串列表示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4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find_element_by_name</a:t>
                      </a:r>
                      <a:r>
                        <a:rPr lang="en-US" altLang="zh-TW" dirty="0" smtClean="0"/>
                        <a:t>(name)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傳回第一個相符</a:t>
                      </a:r>
                      <a:r>
                        <a:rPr lang="en-US" altLang="zh-TW" dirty="0" smtClean="0"/>
                        <a:t>name</a:t>
                      </a:r>
                      <a:r>
                        <a:rPr lang="zh-TW" altLang="en-US" dirty="0" smtClean="0"/>
                        <a:t>屬性的元素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9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find_elements_by_name</a:t>
                      </a:r>
                      <a:r>
                        <a:rPr lang="en-US" altLang="zh-TW" dirty="0" smtClean="0"/>
                        <a:t>(name)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傳回所有相符</a:t>
                      </a:r>
                      <a:r>
                        <a:rPr lang="en-US" altLang="zh-TW" dirty="0" smtClean="0"/>
                        <a:t>name</a:t>
                      </a:r>
                      <a:r>
                        <a:rPr lang="zh-TW" altLang="en-US" dirty="0" smtClean="0"/>
                        <a:t>屬性的元素，以串列表示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4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find_element_by_css_selector</a:t>
                      </a:r>
                      <a:r>
                        <a:rPr lang="en-US" altLang="zh-TW" dirty="0" smtClean="0"/>
                        <a:t>(selector)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傳回第一個相符</a:t>
                      </a:r>
                      <a:r>
                        <a:rPr lang="en-US" altLang="zh-TW" dirty="0" smtClean="0"/>
                        <a:t>CSS</a:t>
                      </a:r>
                      <a:r>
                        <a:rPr lang="zh-TW" altLang="en-US" dirty="0" smtClean="0"/>
                        <a:t>選擇器的元素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74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find_elements_by_css_selector</a:t>
                      </a:r>
                      <a:r>
                        <a:rPr lang="en-US" altLang="zh-TW" dirty="0" smtClean="0"/>
                        <a:t>(selector)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傳回所有相符</a:t>
                      </a:r>
                      <a:r>
                        <a:rPr lang="en-US" altLang="zh-TW" dirty="0" smtClean="0"/>
                        <a:t>CSS</a:t>
                      </a:r>
                      <a:r>
                        <a:rPr lang="zh-TW" altLang="en-US" dirty="0" smtClean="0"/>
                        <a:t>選擇器的元素，以串列表示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9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find_element_by_partial_link_text</a:t>
                      </a:r>
                      <a:r>
                        <a:rPr lang="en-US" altLang="zh-TW" dirty="0" smtClean="0"/>
                        <a:t>(text)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傳回第一個內含有</a:t>
                      </a:r>
                      <a:r>
                        <a:rPr lang="en-US" altLang="zh-TW" dirty="0" smtClean="0"/>
                        <a:t>text</a:t>
                      </a:r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&lt;a&gt;</a:t>
                      </a:r>
                      <a:r>
                        <a:rPr lang="zh-TW" altLang="en-US" dirty="0" smtClean="0"/>
                        <a:t>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7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find_elements_by_partial_link_text</a:t>
                      </a:r>
                      <a:r>
                        <a:rPr lang="en-US" altLang="zh-TW" dirty="0" smtClean="0"/>
                        <a:t>(text)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傳回所有內含有</a:t>
                      </a:r>
                      <a:r>
                        <a:rPr lang="en-US" altLang="zh-TW" dirty="0" smtClean="0"/>
                        <a:t>text</a:t>
                      </a:r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&lt;a&gt;</a:t>
                      </a:r>
                      <a:r>
                        <a:rPr lang="zh-TW" altLang="en-US" dirty="0" smtClean="0"/>
                        <a:t>元素，以串列表示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88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189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尋找</a:t>
            </a:r>
            <a:r>
              <a:rPr lang="en-US" altLang="zh-TW" sz="6000" dirty="0" smtClean="0"/>
              <a:t>HTML</a:t>
            </a:r>
            <a:r>
              <a:rPr lang="zh-TW" altLang="en-US" sz="6000" dirty="0" smtClean="0"/>
              <a:t>元素</a:t>
            </a:r>
            <a:r>
              <a:rPr lang="en-US" altLang="zh-TW" sz="6000" dirty="0" smtClean="0"/>
              <a:t>-2</a:t>
            </a:r>
            <a:endParaRPr lang="zh-TW" altLang="en-US" sz="6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840912"/>
              </p:ext>
            </p:extLst>
          </p:nvPr>
        </p:nvGraphicFramePr>
        <p:xfrm>
          <a:off x="844062" y="2065867"/>
          <a:ext cx="10612315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22257">
                  <a:extLst>
                    <a:ext uri="{9D8B030D-6E8A-4147-A177-3AD203B41FA5}">
                      <a16:colId xmlns:a16="http://schemas.microsoft.com/office/drawing/2014/main" val="1355518859"/>
                    </a:ext>
                  </a:extLst>
                </a:gridCol>
                <a:gridCol w="5790058">
                  <a:extLst>
                    <a:ext uri="{9D8B030D-6E8A-4147-A177-3AD203B41FA5}">
                      <a16:colId xmlns:a16="http://schemas.microsoft.com/office/drawing/2014/main" val="1495358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find_element_by_link_text</a:t>
                      </a:r>
                      <a:r>
                        <a:rPr lang="en-US" altLang="zh-TW" dirty="0" smtClean="0"/>
                        <a:t>(text)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傳回第一個完全相同</a:t>
                      </a:r>
                      <a:r>
                        <a:rPr lang="en-US" altLang="zh-TW" dirty="0" smtClean="0"/>
                        <a:t>text</a:t>
                      </a:r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&lt;a&gt;</a:t>
                      </a:r>
                      <a:r>
                        <a:rPr lang="zh-TW" altLang="en-US" dirty="0" smtClean="0"/>
                        <a:t>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3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i="0" dirty="0" err="1" smtClean="0"/>
                        <a:t>find_elements_by_link_text</a:t>
                      </a:r>
                      <a:r>
                        <a:rPr lang="en-US" altLang="zh-TW" i="0" dirty="0" smtClean="0"/>
                        <a:t>(text)</a:t>
                      </a:r>
                      <a:endParaRPr lang="zh-TW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傳回所有完全相同</a:t>
                      </a:r>
                      <a:r>
                        <a:rPr lang="en-US" altLang="zh-TW" dirty="0" smtClean="0"/>
                        <a:t>text</a:t>
                      </a:r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&lt;a&gt;</a:t>
                      </a:r>
                      <a:r>
                        <a:rPr lang="zh-TW" altLang="en-US" dirty="0" smtClean="0"/>
                        <a:t>元素，以串列表示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93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find_element_by_tag_name</a:t>
                      </a:r>
                      <a:r>
                        <a:rPr lang="en-US" altLang="zh-TW" dirty="0" smtClean="0"/>
                        <a:t>(name)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傳回第一個相符</a:t>
                      </a:r>
                      <a:r>
                        <a:rPr lang="en-US" altLang="zh-TW" dirty="0" smtClean="0"/>
                        <a:t>name</a:t>
                      </a:r>
                      <a:r>
                        <a:rPr lang="zh-TW" altLang="en-US" dirty="0" smtClean="0"/>
                        <a:t>的元素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不區分大小寫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2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find_elements_by_tag_name</a:t>
                      </a:r>
                      <a:r>
                        <a:rPr lang="en-US" altLang="zh-TW" dirty="0" smtClean="0"/>
                        <a:t>(name)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傳回所有相符</a:t>
                      </a:r>
                      <a:r>
                        <a:rPr lang="en-US" altLang="zh-TW" dirty="0" smtClean="0"/>
                        <a:t>name</a:t>
                      </a:r>
                      <a:r>
                        <a:rPr lang="zh-TW" altLang="en-US" dirty="0" smtClean="0"/>
                        <a:t>的元素，以串列表示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不區分大小寫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4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18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HTML</a:t>
            </a:r>
            <a:r>
              <a:rPr lang="zh-TW" altLang="en-US" sz="6000" dirty="0" smtClean="0"/>
              <a:t>元素屬性或方法</a:t>
            </a:r>
            <a:endParaRPr lang="zh-TW" altLang="en-US" sz="6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041330"/>
              </p:ext>
            </p:extLst>
          </p:nvPr>
        </p:nvGraphicFramePr>
        <p:xfrm>
          <a:off x="844062" y="2065867"/>
          <a:ext cx="10612315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22257">
                  <a:extLst>
                    <a:ext uri="{9D8B030D-6E8A-4147-A177-3AD203B41FA5}">
                      <a16:colId xmlns:a16="http://schemas.microsoft.com/office/drawing/2014/main" val="1355518859"/>
                    </a:ext>
                  </a:extLst>
                </a:gridCol>
                <a:gridCol w="5790058">
                  <a:extLst>
                    <a:ext uri="{9D8B030D-6E8A-4147-A177-3AD203B41FA5}">
                      <a16:colId xmlns:a16="http://schemas.microsoft.com/office/drawing/2014/main" val="1495358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tag_name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元素名稱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3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text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元素內容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93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location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元素在頁面上的座標，以字典表示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2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clear()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清除文字欄位的文字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4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get_attribute</a:t>
                      </a:r>
                      <a:r>
                        <a:rPr lang="en-US" altLang="zh-TW" dirty="0" smtClean="0"/>
                        <a:t>(name)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取得元素</a:t>
                      </a:r>
                      <a:r>
                        <a:rPr lang="en-US" altLang="zh-TW" dirty="0" smtClean="0"/>
                        <a:t>name</a:t>
                      </a:r>
                      <a:r>
                        <a:rPr lang="zh-TW" altLang="en-US" dirty="0" smtClean="0"/>
                        <a:t>屬性的值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9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is_displayed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元素是否為可視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4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is_enabled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元素是否為致能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74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is_selected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元素是否為勾選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95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237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lang="en-US" altLang="zh-TW" dirty="0" smtClean="0"/>
              <a:t>options = </a:t>
            </a:r>
            <a:r>
              <a:rPr lang="en-US" altLang="zh-TW" dirty="0" err="1" smtClean="0"/>
              <a:t>webdriver.ChromeOptions</a:t>
            </a:r>
            <a:r>
              <a:rPr lang="en-US" altLang="zh-TW" dirty="0" smtClean="0"/>
              <a:t>()</a:t>
            </a:r>
          </a:p>
          <a:p>
            <a:pPr marL="0" indent="0">
              <a:buNone/>
            </a:pPr>
            <a:r>
              <a:rPr lang="en-US" altLang="zh-TW" dirty="0" err="1" smtClean="0"/>
              <a:t>options.add_argument</a:t>
            </a:r>
            <a:r>
              <a:rPr lang="en-US" altLang="zh-TW" dirty="0" smtClean="0"/>
              <a:t>('headless')</a:t>
            </a:r>
          </a:p>
          <a:p>
            <a:pPr marL="0" indent="0">
              <a:buNone/>
            </a:pPr>
            <a:r>
              <a:rPr lang="en-US" altLang="zh-TW" dirty="0" smtClean="0"/>
              <a:t>chrome = </a:t>
            </a:r>
            <a:r>
              <a:rPr lang="en-US" altLang="zh-TW" dirty="0" err="1" smtClean="0"/>
              <a:t>webdriver.Chrome</a:t>
            </a:r>
            <a:r>
              <a:rPr lang="en-US" altLang="zh-TW" dirty="0" smtClean="0"/>
              <a:t>(options = options)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/>
              <a:t>chrome.implicitly_wait</a:t>
            </a:r>
            <a:r>
              <a:rPr lang="en-US" altLang="zh-TW" dirty="0" smtClean="0"/>
              <a:t>(5)</a:t>
            </a:r>
          </a:p>
          <a:p>
            <a:pPr marL="0" indent="0">
              <a:buNone/>
            </a:pPr>
            <a:r>
              <a:rPr lang="en-US" altLang="zh-TW" dirty="0" err="1" smtClean="0"/>
              <a:t>chrome.get</a:t>
            </a:r>
            <a:r>
              <a:rPr lang="en-US" altLang="zh-TW" smtClean="0"/>
              <a:t>(...)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隱藏瀏覽器與等待網頁載入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032400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特殊按鍵</a:t>
            </a:r>
            <a:endParaRPr lang="zh-TW" altLang="en-US" sz="6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429277"/>
              </p:ext>
            </p:extLst>
          </p:nvPr>
        </p:nvGraphicFramePr>
        <p:xfrm>
          <a:off x="844062" y="2065867"/>
          <a:ext cx="10612315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22257">
                  <a:extLst>
                    <a:ext uri="{9D8B030D-6E8A-4147-A177-3AD203B41FA5}">
                      <a16:colId xmlns:a16="http://schemas.microsoft.com/office/drawing/2014/main" val="1355518859"/>
                    </a:ext>
                  </a:extLst>
                </a:gridCol>
                <a:gridCol w="5790058">
                  <a:extLst>
                    <a:ext uri="{9D8B030D-6E8A-4147-A177-3AD203B41FA5}">
                      <a16:colId xmlns:a16="http://schemas.microsoft.com/office/drawing/2014/main" val="1495358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ENTER/RETURN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PAGE_DOWN/PAGE_UP/HOME/END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3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UP/DOWN/LEFT/RIGHT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CONTROL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93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SHIFT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ALT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2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F1~F12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NUMPAD0~NUMPAD9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4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ADD/SUBTRACT/MULTIPLY/DIVIDE/DECIMAL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INSERT/DELETE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98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78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D4C5921-9604-4107-B71E-6BC82F57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課程大綱</a:t>
            </a:r>
          </a:p>
        </p:txBody>
      </p:sp>
      <p:sp>
        <p:nvSpPr>
          <p:cNvPr id="4" name="直排文字版面配置區 3">
            <a:extLst>
              <a:ext uri="{FF2B5EF4-FFF2-40B4-BE49-F238E27FC236}">
                <a16:creationId xmlns:a16="http://schemas.microsoft.com/office/drawing/2014/main" id="{6F30D60B-B24F-458C-A0E2-EBCD2F8BF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zh-TW" sz="3600" dirty="0" smtClean="0"/>
              <a:t>Selenium</a:t>
            </a:r>
            <a:r>
              <a:rPr lang="zh-TW" altLang="en-US" sz="3600" dirty="0" smtClean="0"/>
              <a:t>介紹</a:t>
            </a:r>
            <a:endParaRPr lang="en-US" altLang="zh-TW" sz="3600" dirty="0" smtClean="0"/>
          </a:p>
          <a:p>
            <a:r>
              <a:rPr lang="en-US" altLang="zh-TW" sz="3600" dirty="0" smtClean="0"/>
              <a:t>Selenium</a:t>
            </a:r>
            <a:r>
              <a:rPr lang="zh-TW" altLang="en-US" sz="3600" dirty="0" smtClean="0"/>
              <a:t>安裝</a:t>
            </a:r>
            <a:endParaRPr lang="en-US" altLang="zh-TW" sz="3600" dirty="0" smtClean="0"/>
          </a:p>
          <a:p>
            <a:r>
              <a:rPr lang="en-US" altLang="zh-TW" sz="3600" dirty="0" smtClean="0"/>
              <a:t>Selenium</a:t>
            </a:r>
            <a:r>
              <a:rPr lang="zh-TW" altLang="en-US" sz="3600" dirty="0" smtClean="0"/>
              <a:t>語法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2676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4A9B498-432E-439D-BDCE-145CA2C23046}"/>
              </a:ext>
            </a:extLst>
          </p:cNvPr>
          <p:cNvSpPr txBox="1"/>
          <p:nvPr/>
        </p:nvSpPr>
        <p:spPr>
          <a:xfrm>
            <a:off x="528918" y="1568824"/>
            <a:ext cx="106052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dirty="0"/>
              <a:t>Selenium</a:t>
            </a:r>
            <a:r>
              <a:rPr lang="zh-TW" altLang="en-US" sz="8000" dirty="0" smtClean="0"/>
              <a:t>介紹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15531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Selenium</a:t>
            </a:r>
            <a:r>
              <a:rPr lang="zh-TW" altLang="en-US" sz="3600" dirty="0" smtClean="0"/>
              <a:t>是</a:t>
            </a:r>
            <a:r>
              <a:rPr lang="zh-TW" altLang="en-US" sz="3600" dirty="0"/>
              <a:t>模擬一般消費者瀏覽的網頁的所有習性，也因此爬蟲速度會較慢、同時也仰賴網速及</a:t>
            </a:r>
            <a:r>
              <a:rPr lang="zh-TW" altLang="en-US" sz="3600" dirty="0" smtClean="0"/>
              <a:t>消耗大量</a:t>
            </a:r>
            <a:r>
              <a:rPr lang="en-US" altLang="zh-TW" sz="3600" dirty="0" smtClean="0"/>
              <a:t>CPU</a:t>
            </a:r>
            <a:r>
              <a:rPr lang="zh-TW" altLang="en-US" sz="3600" dirty="0" smtClean="0"/>
              <a:t>。</a:t>
            </a:r>
            <a:endParaRPr lang="en-US" altLang="zh-TW" sz="3600" dirty="0" smtClean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介紹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9766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4A9B498-432E-439D-BDCE-145CA2C23046}"/>
              </a:ext>
            </a:extLst>
          </p:cNvPr>
          <p:cNvSpPr txBox="1"/>
          <p:nvPr/>
        </p:nvSpPr>
        <p:spPr>
          <a:xfrm>
            <a:off x="528918" y="1568824"/>
            <a:ext cx="106052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dirty="0" smtClean="0"/>
              <a:t>Selenium</a:t>
            </a:r>
            <a:r>
              <a:rPr lang="zh-TW" altLang="en-US" sz="8000" dirty="0" smtClean="0"/>
              <a:t>安裝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74198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pip install  selenium</a:t>
            </a:r>
          </a:p>
          <a:p>
            <a:pPr marL="0" indent="0">
              <a:buNone/>
            </a:pPr>
            <a:r>
              <a:rPr lang="en-US" altLang="zh-TW" sz="3600" dirty="0" smtClean="0"/>
              <a:t>https</a:t>
            </a:r>
            <a:r>
              <a:rPr lang="en-US" altLang="zh-TW" sz="3600" dirty="0"/>
              <a:t>://pypi.org/project/selenium</a:t>
            </a:r>
            <a:r>
              <a:rPr lang="en-US" altLang="zh-TW" sz="3600" dirty="0" smtClean="0"/>
              <a:t>/</a:t>
            </a:r>
            <a:r>
              <a:rPr lang="zh-TW" altLang="en-US" sz="3600" dirty="0"/>
              <a:t> </a:t>
            </a:r>
            <a:r>
              <a:rPr lang="zh-TW" altLang="en-US" sz="3600" dirty="0" smtClean="0"/>
              <a:t>複製</a:t>
            </a:r>
            <a:r>
              <a:rPr lang="en-US" altLang="zh-TW" sz="3600" smtClean="0"/>
              <a:t>Drivers</a:t>
            </a:r>
            <a:endParaRPr lang="en-US" altLang="zh-TW" sz="3600" dirty="0" smtClean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安裝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1839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4A9B498-432E-439D-BDCE-145CA2C23046}"/>
              </a:ext>
            </a:extLst>
          </p:cNvPr>
          <p:cNvSpPr txBox="1"/>
          <p:nvPr/>
        </p:nvSpPr>
        <p:spPr>
          <a:xfrm>
            <a:off x="528918" y="1568824"/>
            <a:ext cx="106052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dirty="0"/>
              <a:t>Selenium</a:t>
            </a:r>
            <a:r>
              <a:rPr lang="zh-TW" altLang="en-US" sz="8000" dirty="0" smtClean="0"/>
              <a:t>語法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42630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常見屬性</a:t>
            </a:r>
            <a:endParaRPr lang="zh-TW" altLang="en-US" sz="6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46248"/>
              </p:ext>
            </p:extLst>
          </p:nvPr>
        </p:nvGraphicFramePr>
        <p:xfrm>
          <a:off x="1687513" y="2065867"/>
          <a:ext cx="8128000" cy="228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8985">
                  <a:extLst>
                    <a:ext uri="{9D8B030D-6E8A-4147-A177-3AD203B41FA5}">
                      <a16:colId xmlns:a16="http://schemas.microsoft.com/office/drawing/2014/main" val="1355518859"/>
                    </a:ext>
                  </a:extLst>
                </a:gridCol>
                <a:gridCol w="5799015">
                  <a:extLst>
                    <a:ext uri="{9D8B030D-6E8A-4147-A177-3AD203B41FA5}">
                      <a16:colId xmlns:a16="http://schemas.microsoft.com/office/drawing/2014/main" val="1495358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i="0" dirty="0" smtClean="0"/>
                        <a:t>name</a:t>
                      </a:r>
                      <a:endParaRPr lang="zh-TW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瀏覽器名稱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93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title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網頁標題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2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page_source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網頁的原始碼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4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current_url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目前的網址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9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session_id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網頁連線</a:t>
                      </a:r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4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capabilities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dirty="0" smtClean="0">
                          <a:effectLst/>
                        </a:rPr>
                        <a:t>瀏覽器功能設定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15380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7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瀏覽器位置與大小</a:t>
            </a:r>
            <a:endParaRPr lang="zh-TW" altLang="en-US" sz="6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831784"/>
              </p:ext>
            </p:extLst>
          </p:nvPr>
        </p:nvGraphicFramePr>
        <p:xfrm>
          <a:off x="1687513" y="2065867"/>
          <a:ext cx="81280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99849">
                  <a:extLst>
                    <a:ext uri="{9D8B030D-6E8A-4147-A177-3AD203B41FA5}">
                      <a16:colId xmlns:a16="http://schemas.microsoft.com/office/drawing/2014/main" val="1355518859"/>
                    </a:ext>
                  </a:extLst>
                </a:gridCol>
                <a:gridCol w="5428151">
                  <a:extLst>
                    <a:ext uri="{9D8B030D-6E8A-4147-A177-3AD203B41FA5}">
                      <a16:colId xmlns:a16="http://schemas.microsoft.com/office/drawing/2014/main" val="1495358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i="0" dirty="0" err="1" smtClean="0"/>
                        <a:t>get_window_position</a:t>
                      </a:r>
                      <a:r>
                        <a:rPr lang="en-US" altLang="zh-TW" i="0" dirty="0" smtClean="0"/>
                        <a:t>()</a:t>
                      </a:r>
                      <a:endParaRPr lang="zh-TW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取得瀏覽器視窗左上角位置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93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set_window_position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x,y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設定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x,y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為瀏覽器視窗左上角位置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2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get_window_size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取得瀏覽器視窗大小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4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set_window_size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x,y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設定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x,y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為瀏覽器視窗大小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9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maximize_window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設定瀏覽器視窗最大化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41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519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1264</TotalTime>
  <Words>422</Words>
  <Application>Microsoft Office PowerPoint</Application>
  <PresentationFormat>寬螢幕</PresentationFormat>
  <Paragraphs>113</Paragraphs>
  <Slides>14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天體</vt:lpstr>
      <vt:lpstr>python程式設計</vt:lpstr>
      <vt:lpstr>課程大綱</vt:lpstr>
      <vt:lpstr>PowerPoint 簡報</vt:lpstr>
      <vt:lpstr>介紹</vt:lpstr>
      <vt:lpstr>PowerPoint 簡報</vt:lpstr>
      <vt:lpstr>安裝</vt:lpstr>
      <vt:lpstr>PowerPoint 簡報</vt:lpstr>
      <vt:lpstr>常見屬性</vt:lpstr>
      <vt:lpstr>瀏覽器位置與大小</vt:lpstr>
      <vt:lpstr>尋找HTML元素-1</vt:lpstr>
      <vt:lpstr>尋找HTML元素-2</vt:lpstr>
      <vt:lpstr>HTML元素屬性或方法</vt:lpstr>
      <vt:lpstr>隱藏瀏覽器與等待網頁載入</vt:lpstr>
      <vt:lpstr>特殊按鍵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Inventor 程式設計核心能力</dc:title>
  <dc:creator>勝昌 張</dc:creator>
  <cp:lastModifiedBy>張勝昌</cp:lastModifiedBy>
  <cp:revision>408</cp:revision>
  <dcterms:created xsi:type="dcterms:W3CDTF">2019-10-24T14:14:53Z</dcterms:created>
  <dcterms:modified xsi:type="dcterms:W3CDTF">2021-07-27T10:07:59Z</dcterms:modified>
</cp:coreProperties>
</file>