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6"/>
  </p:notesMasterIdLst>
  <p:sldIdLst>
    <p:sldId id="256" r:id="rId2"/>
    <p:sldId id="257" r:id="rId3"/>
    <p:sldId id="259" r:id="rId4"/>
    <p:sldId id="260"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A09D71-4D36-4E23-8BF1-D3F66DCC15D8}">
  <a:tblStyle styleId="{1FA09D71-4D36-4E23-8BF1-D3F66DCC15D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983D16CC-8C5B-4772-A3F0-29C52E674EB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 name="Google Shape;22;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 name="Google Shape;2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a:stretch/>
        </p:blipFill>
        <p:spPr>
          <a:xfrm>
            <a:off x="0" y="0"/>
            <a:ext cx="934846" cy="942975"/>
          </a:xfrm>
          <a:prstGeom prst="rect">
            <a:avLst/>
          </a:prstGeom>
          <a:noFill/>
          <a:ln>
            <a:noFill/>
          </a:ln>
        </p:spPr>
      </p:pic>
      <p:cxnSp>
        <p:nvCxnSpPr>
          <p:cNvPr id="12" name="Google Shape;12;p2"/>
          <p:cNvCxnSpPr/>
          <p:nvPr/>
        </p:nvCxnSpPr>
        <p:spPr>
          <a:xfrm>
            <a:off x="0" y="900598"/>
            <a:ext cx="8778240" cy="1"/>
          </a:xfrm>
          <a:prstGeom prst="straightConnector1">
            <a:avLst/>
          </a:prstGeom>
          <a:noFill/>
          <a:ln w="25400" cap="flat" cmpd="sng">
            <a:solidFill>
              <a:srgbClr val="FFC000"/>
            </a:solidFill>
            <a:prstDash val="solid"/>
            <a:miter lim="800000"/>
            <a:headEnd type="none" w="sm" len="sm"/>
            <a:tailEnd type="none" w="sm" len="sm"/>
          </a:ln>
        </p:spPr>
      </p:cxnSp>
      <p:sp>
        <p:nvSpPr>
          <p:cNvPr id="13" name="Google Shape;13;p2"/>
          <p:cNvSpPr/>
          <p:nvPr/>
        </p:nvSpPr>
        <p:spPr>
          <a:xfrm>
            <a:off x="8721086" y="832956"/>
            <a:ext cx="136209" cy="135287"/>
          </a:xfrm>
          <a:prstGeom prst="star4">
            <a:avLst>
              <a:gd name="adj" fmla="val 12500"/>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a:stretch/>
        </p:blipFill>
        <p:spPr>
          <a:xfrm>
            <a:off x="1055167" y="0"/>
            <a:ext cx="7033667" cy="2368532"/>
          </a:xfrm>
          <a:prstGeom prst="rect">
            <a:avLst/>
          </a:prstGeom>
          <a:noFill/>
          <a:ln>
            <a:noFill/>
          </a:ln>
        </p:spPr>
      </p:pic>
      <p:grpSp>
        <p:nvGrpSpPr>
          <p:cNvPr id="16" name="Google Shape;16;p3"/>
          <p:cNvGrpSpPr/>
          <p:nvPr/>
        </p:nvGrpSpPr>
        <p:grpSpPr>
          <a:xfrm>
            <a:off x="1872636" y="4863772"/>
            <a:ext cx="5398728" cy="731520"/>
            <a:chOff x="0" y="4208717"/>
            <a:chExt cx="5398728" cy="731520"/>
          </a:xfrm>
        </p:grpSpPr>
        <p:sp>
          <p:nvSpPr>
            <p:cNvPr id="17" name="Google Shape;17;p3"/>
            <p:cNvSpPr txBox="1"/>
            <p:nvPr/>
          </p:nvSpPr>
          <p:spPr>
            <a:xfrm>
              <a:off x="3569928" y="4208717"/>
              <a:ext cx="1828800" cy="731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u="sng">
                  <a:solidFill>
                    <a:srgbClr val="FFFFFF"/>
                  </a:solidFill>
                  <a:latin typeface="Calibri"/>
                  <a:ea typeface="Calibri"/>
                  <a:cs typeface="Calibri"/>
                  <a:sym typeface="Calibri"/>
                </a:rPr>
                <a:t>SYSTEMS ENGINEER</a:t>
              </a:r>
              <a:endParaRPr sz="1400" b="1" u="sng">
                <a:solidFill>
                  <a:srgbClr val="FFFFFF"/>
                </a:solidFill>
                <a:latin typeface="Calibri"/>
                <a:ea typeface="Calibri"/>
                <a:cs typeface="Calibri"/>
                <a:sym typeface="Calibri"/>
              </a:endParaRPr>
            </a:p>
            <a:p>
              <a:pPr marL="0" marR="0" lvl="0" indent="0" algn="ctr" rtl="0">
                <a:spcBef>
                  <a:spcPts val="0"/>
                </a:spcBef>
                <a:spcAft>
                  <a:spcPts val="0"/>
                </a:spcAft>
                <a:buNone/>
              </a:pPr>
              <a:r>
                <a:rPr lang="en-US" sz="1400" b="0">
                  <a:solidFill>
                    <a:srgbClr val="FFFFFF"/>
                  </a:solidFill>
                  <a:latin typeface="Calibri"/>
                  <a:ea typeface="Calibri"/>
                  <a:cs typeface="Calibri"/>
                  <a:sym typeface="Calibri"/>
                </a:rPr>
                <a:t>Jesse Olson</a:t>
              </a:r>
              <a:endParaRPr/>
            </a:p>
            <a:p>
              <a:pPr marL="0" marR="0" lvl="0" indent="0" algn="ctr" rtl="0">
                <a:spcBef>
                  <a:spcPts val="0"/>
                </a:spcBef>
                <a:spcAft>
                  <a:spcPts val="0"/>
                </a:spcAft>
                <a:buNone/>
              </a:pPr>
              <a:r>
                <a:rPr lang="en-US" sz="1400" b="0">
                  <a:solidFill>
                    <a:srgbClr val="FFFFFF"/>
                  </a:solidFill>
                  <a:latin typeface="Calibri"/>
                  <a:ea typeface="Calibri"/>
                  <a:cs typeface="Calibri"/>
                  <a:sym typeface="Calibri"/>
                </a:rPr>
                <a:t>jesseo@mtu.edu</a:t>
              </a:r>
              <a:endParaRPr sz="1400" b="0">
                <a:solidFill>
                  <a:srgbClr val="FFFFFF"/>
                </a:solidFill>
                <a:latin typeface="Calibri"/>
                <a:ea typeface="Calibri"/>
                <a:cs typeface="Calibri"/>
                <a:sym typeface="Calibri"/>
              </a:endParaRPr>
            </a:p>
          </p:txBody>
        </p:sp>
        <p:sp>
          <p:nvSpPr>
            <p:cNvPr id="18" name="Google Shape;18;p3"/>
            <p:cNvSpPr txBox="1"/>
            <p:nvPr/>
          </p:nvSpPr>
          <p:spPr>
            <a:xfrm>
              <a:off x="0" y="4208717"/>
              <a:ext cx="1828800" cy="731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u="sng">
                  <a:solidFill>
                    <a:srgbClr val="FFFFFF"/>
                  </a:solidFill>
                  <a:latin typeface="Calibri"/>
                  <a:ea typeface="Calibri"/>
                  <a:cs typeface="Calibri"/>
                  <a:sym typeface="Calibri"/>
                </a:rPr>
                <a:t>TEAM LEADER</a:t>
              </a:r>
              <a:endParaRPr sz="1400" u="sng">
                <a:solidFill>
                  <a:srgbClr val="FFFFFF"/>
                </a:solidFill>
                <a:latin typeface="Calibri"/>
                <a:ea typeface="Calibri"/>
                <a:cs typeface="Calibri"/>
                <a:sym typeface="Calibri"/>
              </a:endParaRPr>
            </a:p>
            <a:p>
              <a:pPr marL="0" marR="0" lvl="0" indent="0" algn="ctr" rtl="0">
                <a:spcBef>
                  <a:spcPts val="0"/>
                </a:spcBef>
                <a:spcAft>
                  <a:spcPts val="0"/>
                </a:spcAft>
                <a:buNone/>
              </a:pPr>
              <a:r>
                <a:rPr lang="en-US" sz="1400">
                  <a:solidFill>
                    <a:srgbClr val="FFFFFF"/>
                  </a:solidFill>
                  <a:latin typeface="Calibri"/>
                  <a:ea typeface="Calibri"/>
                  <a:cs typeface="Calibri"/>
                  <a:sym typeface="Calibri"/>
                </a:rPr>
                <a:t>Richard Bennett</a:t>
              </a:r>
              <a:endParaRPr sz="1400">
                <a:solidFill>
                  <a:srgbClr val="FFFFFF"/>
                </a:solidFill>
                <a:latin typeface="Calibri"/>
                <a:ea typeface="Calibri"/>
                <a:cs typeface="Calibri"/>
                <a:sym typeface="Calibri"/>
              </a:endParaRPr>
            </a:p>
            <a:p>
              <a:pPr marL="0" marR="0" lvl="0" indent="0" algn="ctr" rtl="0">
                <a:spcBef>
                  <a:spcPts val="0"/>
                </a:spcBef>
                <a:spcAft>
                  <a:spcPts val="0"/>
                </a:spcAft>
                <a:buNone/>
              </a:pPr>
              <a:r>
                <a:rPr lang="en-US" sz="1400">
                  <a:solidFill>
                    <a:srgbClr val="FFFFFF"/>
                  </a:solidFill>
                  <a:latin typeface="Calibri"/>
                  <a:ea typeface="Calibri"/>
                  <a:cs typeface="Calibri"/>
                  <a:sym typeface="Calibri"/>
                </a:rPr>
                <a:t>rmbennet@mtu.edu</a:t>
              </a:r>
              <a:endParaRPr/>
            </a:p>
          </p:txBody>
        </p:sp>
      </p:grpSp>
      <p:sp>
        <p:nvSpPr>
          <p:cNvPr id="19" name="Google Shape;19;p3"/>
          <p:cNvSpPr txBox="1"/>
          <p:nvPr/>
        </p:nvSpPr>
        <p:spPr>
          <a:xfrm>
            <a:off x="0" y="2845263"/>
            <a:ext cx="9144000" cy="13234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u="none">
                <a:solidFill>
                  <a:srgbClr val="FFFFFF"/>
                </a:solidFill>
                <a:latin typeface="Arial"/>
                <a:ea typeface="Arial"/>
                <a:cs typeface="Arial"/>
                <a:sym typeface="Arial"/>
              </a:rPr>
              <a:t>Attitude Determination &amp; Control</a:t>
            </a:r>
            <a:endParaRPr/>
          </a:p>
          <a:p>
            <a:pPr marL="0" marR="0" lvl="0" indent="0" algn="ctr" rtl="0">
              <a:spcBef>
                <a:spcPts val="0"/>
              </a:spcBef>
              <a:spcAft>
                <a:spcPts val="0"/>
              </a:spcAft>
              <a:buNone/>
            </a:pPr>
            <a:r>
              <a:rPr lang="en-US" sz="4000" b="1" u="none">
                <a:solidFill>
                  <a:srgbClr val="FFFFFF"/>
                </a:solidFill>
                <a:latin typeface="Arial"/>
                <a:ea typeface="Arial"/>
                <a:cs typeface="Arial"/>
                <a:sym typeface="Arial"/>
              </a:rPr>
              <a:t>ADC</a:t>
            </a:r>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4"/>
          <p:cNvSpPr txBox="1"/>
          <p:nvPr/>
        </p:nvSpPr>
        <p:spPr>
          <a:xfrm>
            <a:off x="885825" y="123825"/>
            <a:ext cx="7886699"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0" i="1" u="none" strike="noStrike" cap="none" dirty="0">
                <a:solidFill>
                  <a:schemeClr val="lt1"/>
                </a:solidFill>
                <a:latin typeface="Calibri"/>
                <a:ea typeface="Calibri"/>
                <a:cs typeface="Calibri"/>
                <a:sym typeface="Calibri"/>
              </a:rPr>
              <a:t>Mission Ops </a:t>
            </a:r>
            <a:r>
              <a:rPr lang="en-US" sz="4000" i="1" dirty="0">
                <a:solidFill>
                  <a:schemeClr val="lt1"/>
                </a:solidFill>
                <a:latin typeface="Calibri"/>
                <a:ea typeface="Calibri"/>
                <a:cs typeface="Calibri"/>
                <a:sym typeface="Calibri"/>
              </a:rPr>
              <a:t>Procedures </a:t>
            </a:r>
            <a:r>
              <a:rPr lang="en-US" sz="4000" b="0" i="0" u="none" strike="noStrike" cap="none" dirty="0">
                <a:solidFill>
                  <a:schemeClr val="lt1"/>
                </a:solidFill>
                <a:latin typeface="Calibri"/>
                <a:ea typeface="Calibri"/>
                <a:cs typeface="Calibri"/>
                <a:sym typeface="Calibri"/>
              </a:rPr>
              <a:t>Overview</a:t>
            </a:r>
            <a:endParaRPr sz="4000" b="0" i="0" u="none" strike="noStrike" cap="none" dirty="0">
              <a:solidFill>
                <a:schemeClr val="lt1"/>
              </a:solidFill>
              <a:latin typeface="Calibri"/>
              <a:ea typeface="Calibri"/>
              <a:cs typeface="Calibri"/>
              <a:sym typeface="Calibri"/>
            </a:endParaRPr>
          </a:p>
        </p:txBody>
      </p:sp>
      <p:sp>
        <p:nvSpPr>
          <p:cNvPr id="25" name="Google Shape;25;p4"/>
          <p:cNvSpPr txBox="1"/>
          <p:nvPr/>
        </p:nvSpPr>
        <p:spPr>
          <a:xfrm>
            <a:off x="0" y="1013735"/>
            <a:ext cx="9144000" cy="57554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i="0" u="none" strike="noStrike" cap="none" dirty="0">
                <a:solidFill>
                  <a:schemeClr val="lt1"/>
                </a:solidFill>
                <a:latin typeface="Calibri"/>
                <a:ea typeface="Calibri"/>
                <a:cs typeface="Calibri"/>
                <a:sym typeface="Calibri"/>
              </a:rPr>
              <a:t>Project Personnel</a:t>
            </a:r>
            <a:endParaRPr dirty="0"/>
          </a:p>
          <a:p>
            <a:pPr marL="914400" marR="0" lvl="1" indent="-457200" algn="l" rtl="0">
              <a:spcBef>
                <a:spcPts val="0"/>
              </a:spcBef>
              <a:spcAft>
                <a:spcPts val="0"/>
              </a:spcAft>
              <a:buClr>
                <a:schemeClr val="lt1"/>
              </a:buClr>
              <a:buSzPts val="1600"/>
              <a:buFont typeface="Noto Sans Symbols"/>
              <a:buChar char="▪"/>
            </a:pPr>
            <a:r>
              <a:rPr lang="en-US" sz="1600" dirty="0">
                <a:solidFill>
                  <a:schemeClr val="lt1"/>
                </a:solidFill>
                <a:latin typeface="Calibri"/>
                <a:ea typeface="Calibri"/>
                <a:cs typeface="Calibri"/>
                <a:sym typeface="Calibri"/>
              </a:rPr>
              <a:t>Andrew Johnson</a:t>
            </a:r>
            <a:r>
              <a:rPr lang="en-US" sz="1600" b="0" i="0" u="none" strike="noStrike" cap="none" dirty="0">
                <a:solidFill>
                  <a:schemeClr val="lt1"/>
                </a:solidFill>
                <a:latin typeface="Calibri"/>
                <a:ea typeface="Calibri"/>
                <a:cs typeface="Calibri"/>
                <a:sym typeface="Calibri"/>
              </a:rPr>
              <a:t> – 4th Year Mechanical Engineering Student</a:t>
            </a:r>
            <a:endParaRPr sz="1200" b="1" dirty="0">
              <a:solidFill>
                <a:schemeClr val="lt1"/>
              </a:solidFill>
              <a:latin typeface="Calibri"/>
              <a:ea typeface="Calibri"/>
              <a:cs typeface="Calibri"/>
              <a:sym typeface="Calibri"/>
            </a:endParaRPr>
          </a:p>
          <a:p>
            <a:pPr marL="0" marR="0" lvl="0" indent="0" algn="l" rtl="0">
              <a:spcBef>
                <a:spcPts val="0"/>
              </a:spcBef>
              <a:spcAft>
                <a:spcPts val="0"/>
              </a:spcAft>
              <a:buNone/>
            </a:pPr>
            <a:r>
              <a:rPr lang="en-US" sz="2800" b="1" dirty="0">
                <a:solidFill>
                  <a:schemeClr val="lt1"/>
                </a:solidFill>
                <a:latin typeface="Calibri"/>
                <a:ea typeface="Calibri"/>
                <a:cs typeface="Calibri"/>
                <a:sym typeface="Calibri"/>
              </a:rPr>
              <a:t>Project Purpose</a:t>
            </a:r>
            <a:endParaRPr dirty="0"/>
          </a:p>
          <a:p>
            <a:pPr lvl="0"/>
            <a:r>
              <a:rPr lang="en-US" sz="1600" i="1" dirty="0">
                <a:solidFill>
                  <a:schemeClr val="lt1"/>
                </a:solidFill>
                <a:latin typeface="Calibri"/>
                <a:ea typeface="Calibri"/>
                <a:cs typeface="Calibri"/>
                <a:sym typeface="Calibri"/>
              </a:rPr>
              <a:t>Space is a fast-paced and challenging environment.  All interactions encompassing all foreseeable scenarios need to be planned and practiced in advance of the time of execution.  Spacecraft interactions should not be treated as an afterthought to be addressed once the spacecraft is in orbit, well documented procedures help the team grasp the day-to-day operations of the spacecraft and also help shape the spacecraft subsystems and software.  Through early preparation, software bugs and anomalies can be identified and corrected before the spacecraft ever makes it to orbit, leading to a smoother, more successful mission.</a:t>
            </a:r>
            <a:endParaRPr sz="1600" i="1" dirty="0">
              <a:solidFill>
                <a:schemeClr val="lt1"/>
              </a:solidFill>
              <a:latin typeface="Calibri"/>
              <a:ea typeface="Calibri"/>
              <a:cs typeface="Calibri"/>
              <a:sym typeface="Calibri"/>
            </a:endParaRPr>
          </a:p>
          <a:p>
            <a:pPr marL="0" marR="0" lvl="0" indent="0" algn="l" rtl="0">
              <a:spcBef>
                <a:spcPts val="0"/>
              </a:spcBef>
              <a:spcAft>
                <a:spcPts val="0"/>
              </a:spcAft>
              <a:buNone/>
            </a:pPr>
            <a:endParaRPr sz="1200" i="1" dirty="0">
              <a:solidFill>
                <a:schemeClr val="lt1"/>
              </a:solidFill>
              <a:latin typeface="Calibri"/>
              <a:ea typeface="Calibri"/>
              <a:cs typeface="Calibri"/>
              <a:sym typeface="Calibri"/>
            </a:endParaRPr>
          </a:p>
          <a:p>
            <a:pPr marL="0" marR="0" lvl="0" indent="0" algn="l" rtl="0">
              <a:spcBef>
                <a:spcPts val="0"/>
              </a:spcBef>
              <a:spcAft>
                <a:spcPts val="0"/>
              </a:spcAft>
              <a:buNone/>
            </a:pPr>
            <a:r>
              <a:rPr lang="en-US" sz="2800" b="1" dirty="0">
                <a:solidFill>
                  <a:schemeClr val="lt1"/>
                </a:solidFill>
                <a:latin typeface="Calibri"/>
                <a:ea typeface="Calibri"/>
                <a:cs typeface="Calibri"/>
                <a:sym typeface="Calibri"/>
              </a:rPr>
              <a:t>End-Goal Statement</a:t>
            </a:r>
            <a:endParaRPr dirty="0"/>
          </a:p>
          <a:p>
            <a:pPr marL="0" marR="0" lvl="0" indent="0" algn="l" rtl="0">
              <a:spcBef>
                <a:spcPts val="0"/>
              </a:spcBef>
              <a:spcAft>
                <a:spcPts val="0"/>
              </a:spcAft>
              <a:buNone/>
            </a:pPr>
            <a:r>
              <a:rPr lang="en-US" sz="1600" i="1" dirty="0">
                <a:solidFill>
                  <a:schemeClr val="lt1"/>
                </a:solidFill>
                <a:latin typeface="Calibri"/>
                <a:ea typeface="Calibri"/>
                <a:cs typeface="Calibri"/>
                <a:sym typeface="Calibri"/>
              </a:rPr>
              <a:t> At the completion of the semester, </a:t>
            </a:r>
            <a:r>
              <a:rPr lang="en-US" sz="1600" dirty="0">
                <a:solidFill>
                  <a:schemeClr val="lt1"/>
                </a:solidFill>
                <a:latin typeface="Calibri"/>
                <a:ea typeface="Calibri"/>
                <a:cs typeface="Calibri"/>
                <a:sym typeface="Calibri"/>
              </a:rPr>
              <a:t>I plan on providing:</a:t>
            </a:r>
            <a:endParaRPr sz="1600" i="1" dirty="0">
              <a:solidFill>
                <a:schemeClr val="lt1"/>
              </a:solidFill>
              <a:latin typeface="Calibri"/>
              <a:ea typeface="Calibri"/>
              <a:cs typeface="Calibri"/>
              <a:sym typeface="Calibri"/>
            </a:endParaRPr>
          </a:p>
          <a:p>
            <a:pPr marL="800100" marR="0" lvl="1" indent="-342900" algn="l" rtl="0">
              <a:spcBef>
                <a:spcPts val="0"/>
              </a:spcBef>
              <a:spcAft>
                <a:spcPts val="0"/>
              </a:spcAft>
              <a:buClr>
                <a:schemeClr val="lt1"/>
              </a:buClr>
              <a:buSzPts val="1400"/>
              <a:buFont typeface="Calibri"/>
              <a:buAutoNum type="arabicPeriod"/>
            </a:pPr>
            <a:r>
              <a:rPr lang="en-US" sz="1400" b="0" i="0" u="none" strike="noStrike" cap="none" dirty="0">
                <a:solidFill>
                  <a:schemeClr val="lt1"/>
                </a:solidFill>
                <a:latin typeface="Calibri"/>
                <a:ea typeface="Calibri"/>
                <a:cs typeface="Calibri"/>
                <a:sym typeface="Calibri"/>
              </a:rPr>
              <a:t>A document that summarizes the </a:t>
            </a:r>
            <a:r>
              <a:rPr lang="en-US" dirty="0">
                <a:solidFill>
                  <a:schemeClr val="lt1"/>
                </a:solidFill>
                <a:latin typeface="Calibri"/>
                <a:ea typeface="Calibri"/>
                <a:cs typeface="Calibri"/>
                <a:sym typeface="Calibri"/>
              </a:rPr>
              <a:t>procedures for all launch and early operations activities</a:t>
            </a:r>
            <a:endParaRPr dirty="0"/>
          </a:p>
          <a:p>
            <a:pPr marL="800100" marR="0" lvl="1" indent="-342900" algn="l" rtl="0">
              <a:spcBef>
                <a:spcPts val="0"/>
              </a:spcBef>
              <a:spcAft>
                <a:spcPts val="0"/>
              </a:spcAft>
              <a:buClr>
                <a:schemeClr val="lt1"/>
              </a:buClr>
              <a:buSzPts val="1400"/>
              <a:buFont typeface="Calibri"/>
              <a:buAutoNum type="arabicPeriod"/>
            </a:pPr>
            <a:r>
              <a:rPr lang="en-US" sz="1400" b="0" i="0" u="none" strike="noStrike" cap="none" dirty="0">
                <a:solidFill>
                  <a:schemeClr val="lt1"/>
                </a:solidFill>
                <a:latin typeface="Calibri"/>
                <a:ea typeface="Calibri"/>
                <a:cs typeface="Calibri"/>
                <a:sym typeface="Calibri"/>
              </a:rPr>
              <a:t>A </a:t>
            </a:r>
            <a:r>
              <a:rPr lang="en-US" dirty="0">
                <a:solidFill>
                  <a:schemeClr val="lt1"/>
                </a:solidFill>
                <a:latin typeface="Calibri"/>
                <a:ea typeface="Calibri"/>
                <a:cs typeface="Calibri"/>
                <a:sym typeface="Calibri"/>
              </a:rPr>
              <a:t>template for “pass planning” (a script for the operator to follow while commanding the spacecraft)</a:t>
            </a:r>
            <a:endParaRPr dirty="0"/>
          </a:p>
          <a:p>
            <a:pPr marL="800100" marR="0" lvl="1" indent="-342900" algn="l" rtl="0">
              <a:spcBef>
                <a:spcPts val="0"/>
              </a:spcBef>
              <a:spcAft>
                <a:spcPts val="0"/>
              </a:spcAft>
              <a:buClr>
                <a:schemeClr val="lt1"/>
              </a:buClr>
              <a:buSzPts val="1400"/>
              <a:buFont typeface="Calibri"/>
              <a:buAutoNum type="arabicPeriod"/>
            </a:pPr>
            <a:r>
              <a:rPr lang="en-US" sz="1400" b="0" i="0" u="none" strike="noStrike" cap="none" dirty="0">
                <a:solidFill>
                  <a:schemeClr val="lt1"/>
                </a:solidFill>
                <a:latin typeface="Calibri"/>
                <a:ea typeface="Calibri"/>
                <a:cs typeface="Calibri"/>
                <a:sym typeface="Calibri"/>
              </a:rPr>
              <a:t>An anomaly resolution plan</a:t>
            </a:r>
            <a:endParaRPr dirty="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5"/>
          <p:cNvSpPr txBox="1"/>
          <p:nvPr/>
        </p:nvSpPr>
        <p:spPr>
          <a:xfrm>
            <a:off x="885825" y="123825"/>
            <a:ext cx="7886699"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i="1" dirty="0">
                <a:solidFill>
                  <a:schemeClr val="lt1"/>
                </a:solidFill>
                <a:latin typeface="Calibri"/>
                <a:ea typeface="Calibri"/>
                <a:cs typeface="Calibri"/>
                <a:sym typeface="Calibri"/>
              </a:rPr>
              <a:t>[Project Name] </a:t>
            </a:r>
            <a:r>
              <a:rPr lang="en-US" sz="4000" dirty="0">
                <a:solidFill>
                  <a:schemeClr val="lt1"/>
                </a:solidFill>
                <a:latin typeface="Calibri"/>
                <a:ea typeface="Calibri"/>
                <a:cs typeface="Calibri"/>
                <a:sym typeface="Calibri"/>
              </a:rPr>
              <a:t>Schedule</a:t>
            </a:r>
            <a:endParaRPr dirty="0"/>
          </a:p>
        </p:txBody>
      </p:sp>
      <p:graphicFrame>
        <p:nvGraphicFramePr>
          <p:cNvPr id="31" name="Google Shape;31;p5"/>
          <p:cNvGraphicFramePr/>
          <p:nvPr/>
        </p:nvGraphicFramePr>
        <p:xfrm>
          <a:off x="1" y="1054582"/>
          <a:ext cx="9144025" cy="4419750"/>
        </p:xfrm>
        <a:graphic>
          <a:graphicData uri="http://schemas.openxmlformats.org/drawingml/2006/table">
            <a:tbl>
              <a:tblPr firstRow="1" bandRow="1">
                <a:noFill/>
                <a:tableStyleId>{1FA09D71-4D36-4E23-8BF1-D3F66DCC15D8}</a:tableStyleId>
              </a:tblPr>
              <a:tblGrid>
                <a:gridCol w="2676100">
                  <a:extLst>
                    <a:ext uri="{9D8B030D-6E8A-4147-A177-3AD203B41FA5}">
                      <a16:colId xmlns:a16="http://schemas.microsoft.com/office/drawing/2014/main" val="20000"/>
                    </a:ext>
                  </a:extLst>
                </a:gridCol>
                <a:gridCol w="3338825">
                  <a:extLst>
                    <a:ext uri="{9D8B030D-6E8A-4147-A177-3AD203B41FA5}">
                      <a16:colId xmlns:a16="http://schemas.microsoft.com/office/drawing/2014/main" val="20001"/>
                    </a:ext>
                  </a:extLst>
                </a:gridCol>
                <a:gridCol w="3129100">
                  <a:extLst>
                    <a:ext uri="{9D8B030D-6E8A-4147-A177-3AD203B41FA5}">
                      <a16:colId xmlns:a16="http://schemas.microsoft.com/office/drawing/2014/main" val="20002"/>
                    </a:ext>
                  </a:extLst>
                </a:gridCol>
              </a:tblGrid>
              <a:tr h="154000">
                <a:tc>
                  <a:txBody>
                    <a:bodyPr/>
                    <a:lstStyle/>
                    <a:p>
                      <a:pPr marL="0" marR="0" lvl="0" indent="0" algn="ctr" rtl="0">
                        <a:spcBef>
                          <a:spcPts val="0"/>
                        </a:spcBef>
                        <a:spcAft>
                          <a:spcPts val="0"/>
                        </a:spcAft>
                        <a:buNone/>
                      </a:pPr>
                      <a:r>
                        <a:rPr lang="en-US" sz="2000" u="none" strike="noStrike" cap="none"/>
                        <a:t>DATE</a:t>
                      </a:r>
                      <a:endParaRPr sz="2000" b="1"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PROPOSED SCHEDULE</a:t>
                      </a:r>
                      <a:endParaRPr sz="2000" b="1" u="none" strike="noStrike" cap="none">
                        <a:latin typeface="Calibri"/>
                        <a:ea typeface="Calibri"/>
                        <a:cs typeface="Calibri"/>
                        <a:sym typeface="Calibri"/>
                      </a:endParaRPr>
                    </a:p>
                  </a:txBody>
                  <a:tcPr marL="91450" marR="91450" marT="45725" marB="45725"/>
                </a:tc>
                <a:tc>
                  <a:txBody>
                    <a:bodyPr/>
                    <a:lstStyle/>
                    <a:p>
                      <a:pPr marL="0" marR="0" lvl="0" indent="0" algn="ctr" rtl="0">
                        <a:spcBef>
                          <a:spcPts val="0"/>
                        </a:spcBef>
                        <a:spcAft>
                          <a:spcPts val="0"/>
                        </a:spcAft>
                        <a:buNone/>
                      </a:pPr>
                      <a:r>
                        <a:rPr lang="en-US" sz="2000" u="none" strike="noStrike" cap="none"/>
                        <a:t>ACTUAL SCHEDULE</a:t>
                      </a:r>
                      <a:endParaRPr sz="2000" b="1"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0"/>
                  </a:ext>
                </a:extLst>
              </a:tr>
              <a:tr h="145450">
                <a:tc>
                  <a:txBody>
                    <a:bodyPr/>
                    <a:lstStyle/>
                    <a:p>
                      <a:pPr marL="0" marR="0" lvl="0" indent="0" algn="l" rtl="0">
                        <a:spcBef>
                          <a:spcPts val="0"/>
                        </a:spcBef>
                        <a:spcAft>
                          <a:spcPts val="0"/>
                        </a:spcAft>
                        <a:buNone/>
                      </a:pPr>
                      <a:r>
                        <a:rPr lang="en-US" sz="1200" u="none" strike="noStrike" cap="none"/>
                        <a:t>Week 2 (Mon Jan. 16</a:t>
                      </a:r>
                      <a:r>
                        <a:rPr lang="en-US" sz="1200" u="none" strike="noStrike" cap="none" baseline="30000"/>
                        <a:t>th</a:t>
                      </a:r>
                      <a:r>
                        <a:rPr lang="en-US" sz="1200" u="none" strike="noStrike" cap="none"/>
                        <a:t> – Sun Jan. 22</a:t>
                      </a:r>
                      <a:r>
                        <a:rPr lang="en-US" sz="1200" u="none" strike="noStrike" cap="none" baseline="30000"/>
                        <a:t>nd</a:t>
                      </a:r>
                      <a:r>
                        <a:rPr lang="en-US" sz="1200" u="none" strike="noStrike" cap="none"/>
                        <a:t>) </a:t>
                      </a:r>
                      <a:endParaRPr sz="1200" u="none" strike="noStrike" cap="none"/>
                    </a:p>
                  </a:txBody>
                  <a:tcPr marL="91450" marR="91450" marT="45725" marB="45725"/>
                </a:tc>
                <a:tc>
                  <a:txBody>
                    <a:bodyPr/>
                    <a:lstStyle/>
                    <a:p>
                      <a:pPr marL="171450" marR="0" lvl="0" indent="-95250" algn="l" rtl="0">
                        <a:lnSpc>
                          <a:spcPct val="100000"/>
                        </a:lnSpc>
                        <a:spcBef>
                          <a:spcPts val="0"/>
                        </a:spcBef>
                        <a:spcAft>
                          <a:spcPts val="0"/>
                        </a:spcAft>
                        <a:buClr>
                          <a:schemeClr val="dk1"/>
                        </a:buClr>
                        <a:buSzPts val="1200"/>
                        <a:buFont typeface="Calibri"/>
                        <a:buNone/>
                      </a:pPr>
                      <a:endParaRPr sz="1200" b="1" i="1" u="none" strike="noStrike" cap="none">
                        <a:solidFill>
                          <a:srgbClr val="000000"/>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endParaRPr sz="1200" b="1" i="0" u="none" strike="noStrike" cap="none">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187425">
                <a:tc>
                  <a:txBody>
                    <a:bodyPr/>
                    <a:lstStyle/>
                    <a:p>
                      <a:pPr marL="0" marR="0" lvl="0" indent="0" algn="l" rtl="0">
                        <a:spcBef>
                          <a:spcPts val="0"/>
                        </a:spcBef>
                        <a:spcAft>
                          <a:spcPts val="0"/>
                        </a:spcAft>
                        <a:buNone/>
                      </a:pPr>
                      <a:r>
                        <a:rPr lang="en-US" sz="1200" u="none" strike="noStrike" cap="none"/>
                        <a:t>Week 3 (Mon Jan. 23</a:t>
                      </a:r>
                      <a:r>
                        <a:rPr lang="en-US" sz="1200" u="none" strike="noStrike" cap="none" baseline="30000"/>
                        <a:t>rd</a:t>
                      </a:r>
                      <a:r>
                        <a:rPr lang="en-US" sz="1200" u="none" strike="noStrike" cap="none"/>
                        <a:t> – Sun Jan. 29</a:t>
                      </a:r>
                      <a:r>
                        <a:rPr lang="en-US" sz="1200" u="none" strike="noStrike" cap="none" baseline="30000"/>
                        <a:t>th</a:t>
                      </a:r>
                      <a:r>
                        <a:rPr lang="en-US" sz="1200" u="none" strike="noStrike" cap="none"/>
                        <a:t>) </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endParaRPr sz="1200" b="1" i="1" u="none" strike="noStrike" cap="none">
                        <a:solidFill>
                          <a:srgbClr val="000000"/>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endParaRPr sz="1200" b="1" i="0" u="none" strike="noStrike" cap="none">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239550">
                <a:tc>
                  <a:txBody>
                    <a:bodyPr/>
                    <a:lstStyle/>
                    <a:p>
                      <a:pPr marL="0" marR="0" lvl="0" indent="0" algn="l" rtl="0">
                        <a:spcBef>
                          <a:spcPts val="0"/>
                        </a:spcBef>
                        <a:spcAft>
                          <a:spcPts val="0"/>
                        </a:spcAft>
                        <a:buNone/>
                      </a:pPr>
                      <a:r>
                        <a:rPr lang="en-US" sz="1200" u="none" strike="noStrike" cap="none"/>
                        <a:t>Week 4 (Mon Jan. 30</a:t>
                      </a:r>
                      <a:r>
                        <a:rPr lang="en-US" sz="1200" u="none" strike="noStrike" cap="none" baseline="30000"/>
                        <a:t>th</a:t>
                      </a:r>
                      <a:r>
                        <a:rPr lang="en-US" sz="1200" u="none" strike="noStrike" cap="none"/>
                        <a:t> – Sun Feb. 5</a:t>
                      </a:r>
                      <a:r>
                        <a:rPr lang="en-US" sz="1200" u="none" strike="noStrike" cap="none" baseline="30000"/>
                        <a:t>th</a:t>
                      </a:r>
                      <a:r>
                        <a:rPr lang="en-US" sz="1200" u="none" strike="noStrike" cap="none"/>
                        <a:t>) </a:t>
                      </a:r>
                      <a:endParaRPr sz="1200" u="none" strike="noStrike" cap="none"/>
                    </a:p>
                  </a:txBody>
                  <a:tcPr marL="91450" marR="91450" marT="45725" marB="45725"/>
                </a:tc>
                <a:tc>
                  <a:txBody>
                    <a:bodyPr/>
                    <a:lstStyle/>
                    <a:p>
                      <a:pPr marL="171450" marR="0" lvl="0" indent="-95250" algn="l" rtl="0">
                        <a:lnSpc>
                          <a:spcPct val="100000"/>
                        </a:lnSpc>
                        <a:spcBef>
                          <a:spcPts val="0"/>
                        </a:spcBef>
                        <a:spcAft>
                          <a:spcPts val="0"/>
                        </a:spcAft>
                        <a:buClr>
                          <a:schemeClr val="dk1"/>
                        </a:buClr>
                        <a:buSzPts val="1200"/>
                        <a:buFont typeface="Calibri"/>
                        <a:buNone/>
                      </a:pPr>
                      <a:endParaRPr sz="1200" b="1" i="1" u="none" strike="noStrike" cap="none">
                        <a:solidFill>
                          <a:srgbClr val="000000"/>
                        </a:solidFill>
                        <a:latin typeface="Calibri"/>
                        <a:ea typeface="Calibri"/>
                        <a:cs typeface="Calibri"/>
                        <a:sym typeface="Calibri"/>
                      </a:endParaRPr>
                    </a:p>
                  </a:txBody>
                  <a:tcPr marL="91450" marR="91450" marT="45725" marB="45725"/>
                </a:tc>
                <a:tc>
                  <a:txBody>
                    <a:bodyPr/>
                    <a:lstStyle/>
                    <a:p>
                      <a:pPr marL="171450" marR="0" lvl="0" indent="-95250" algn="l" rtl="0">
                        <a:lnSpc>
                          <a:spcPct val="100000"/>
                        </a:lnSpc>
                        <a:spcBef>
                          <a:spcPts val="0"/>
                        </a:spcBef>
                        <a:spcAft>
                          <a:spcPts val="0"/>
                        </a:spcAft>
                        <a:buClr>
                          <a:schemeClr val="dk1"/>
                        </a:buClr>
                        <a:buSzPts val="1200"/>
                        <a:buFont typeface="Calibri"/>
                        <a:buNone/>
                      </a:pPr>
                      <a:endParaRPr sz="1200" b="1" i="0" u="none" strike="noStrike" cap="none">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145450">
                <a:tc>
                  <a:txBody>
                    <a:bodyPr/>
                    <a:lstStyle/>
                    <a:p>
                      <a:pPr marL="0" marR="0" lvl="0" indent="0" algn="l" rtl="0">
                        <a:spcBef>
                          <a:spcPts val="0"/>
                        </a:spcBef>
                        <a:spcAft>
                          <a:spcPts val="0"/>
                        </a:spcAft>
                        <a:buNone/>
                      </a:pPr>
                      <a:r>
                        <a:rPr lang="en-US" sz="1200" u="none" strike="noStrike" cap="none"/>
                        <a:t>Week 5 (Mon Feb. 6</a:t>
                      </a:r>
                      <a:r>
                        <a:rPr lang="en-US" sz="1200" u="none" strike="noStrike" cap="none" baseline="30000"/>
                        <a:t>th</a:t>
                      </a:r>
                      <a:r>
                        <a:rPr lang="en-US" sz="1200" u="none" strike="noStrike" cap="none"/>
                        <a:t> – Sun Feb. 12</a:t>
                      </a:r>
                      <a:r>
                        <a:rPr lang="en-US" sz="1200" u="none" strike="noStrike" cap="none" baseline="30000"/>
                        <a:t>th</a:t>
                      </a:r>
                      <a:r>
                        <a:rPr lang="en-US" sz="1200" u="none" strike="noStrike" cap="none"/>
                        <a:t>)</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endParaRPr sz="1200" b="1" i="1" u="none" strike="noStrike" cap="none">
                        <a:solidFill>
                          <a:srgbClr val="000000"/>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endParaRPr sz="1200" b="1" i="0" u="none" strike="noStrike" cap="none">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r h="145450">
                <a:tc>
                  <a:txBody>
                    <a:bodyPr/>
                    <a:lstStyle/>
                    <a:p>
                      <a:pPr marL="0" marR="0" lvl="0" indent="0" algn="l" rtl="0">
                        <a:spcBef>
                          <a:spcPts val="0"/>
                        </a:spcBef>
                        <a:spcAft>
                          <a:spcPts val="0"/>
                        </a:spcAft>
                        <a:buNone/>
                      </a:pPr>
                      <a:r>
                        <a:rPr lang="en-US" sz="1200" u="none" strike="noStrike" cap="none"/>
                        <a:t>Week 6 (Mon Feb. 13</a:t>
                      </a:r>
                      <a:r>
                        <a:rPr lang="en-US" sz="1200" u="none" strike="noStrike" cap="none" baseline="30000"/>
                        <a:t>th</a:t>
                      </a:r>
                      <a:r>
                        <a:rPr lang="en-US" sz="1200" u="none" strike="noStrike" cap="none"/>
                        <a:t> – Sun Feb. 19</a:t>
                      </a:r>
                      <a:r>
                        <a:rPr lang="en-US" sz="1200" u="none" strike="noStrike" cap="none" baseline="30000"/>
                        <a:t>th</a:t>
                      </a:r>
                      <a:r>
                        <a:rPr lang="en-US" sz="1200" u="none" strike="noStrike" cap="none"/>
                        <a:t>) </a:t>
                      </a:r>
                      <a:endParaRPr sz="1200" u="none" strike="noStrike" cap="none"/>
                    </a:p>
                  </a:txBody>
                  <a:tcPr marL="91450" marR="91450" marT="45725" marB="45725"/>
                </a:tc>
                <a:tc>
                  <a:txBody>
                    <a:bodyPr/>
                    <a:lstStyle/>
                    <a:p>
                      <a:pPr marL="171450" marR="0" lvl="0" indent="-95250" algn="l" rtl="0">
                        <a:lnSpc>
                          <a:spcPct val="100000"/>
                        </a:lnSpc>
                        <a:spcBef>
                          <a:spcPts val="0"/>
                        </a:spcBef>
                        <a:spcAft>
                          <a:spcPts val="0"/>
                        </a:spcAft>
                        <a:buClr>
                          <a:schemeClr val="dk1"/>
                        </a:buClr>
                        <a:buSzPts val="1200"/>
                        <a:buFont typeface="Calibri"/>
                        <a:buNone/>
                      </a:pPr>
                      <a:endParaRPr sz="1200" b="1" i="1" u="none" strike="noStrike" cap="none">
                        <a:solidFill>
                          <a:srgbClr val="000000"/>
                        </a:solidFill>
                        <a:latin typeface="Calibri"/>
                        <a:ea typeface="Calibri"/>
                        <a:cs typeface="Calibri"/>
                        <a:sym typeface="Calibri"/>
                      </a:endParaRPr>
                    </a:p>
                  </a:txBody>
                  <a:tcPr marL="91450" marR="91450" marT="45725" marB="45725"/>
                </a:tc>
                <a:tc>
                  <a:txBody>
                    <a:bodyPr/>
                    <a:lstStyle/>
                    <a:p>
                      <a:pPr marL="171450" marR="0" lvl="0" indent="-95250" algn="l" rtl="0">
                        <a:lnSpc>
                          <a:spcPct val="100000"/>
                        </a:lnSpc>
                        <a:spcBef>
                          <a:spcPts val="0"/>
                        </a:spcBef>
                        <a:spcAft>
                          <a:spcPts val="0"/>
                        </a:spcAft>
                        <a:buClr>
                          <a:schemeClr val="dk1"/>
                        </a:buClr>
                        <a:buSzPts val="1200"/>
                        <a:buFont typeface="Calibri"/>
                        <a:buNone/>
                      </a:pPr>
                      <a:endParaRPr sz="1200" b="1" i="0" u="none" strike="noStrike" cap="none">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5"/>
                  </a:ext>
                </a:extLst>
              </a:tr>
              <a:tr h="145450">
                <a:tc>
                  <a:txBody>
                    <a:bodyPr/>
                    <a:lstStyle/>
                    <a:p>
                      <a:pPr marL="0" marR="0" lvl="0" indent="0" algn="l" rtl="0">
                        <a:spcBef>
                          <a:spcPts val="0"/>
                        </a:spcBef>
                        <a:spcAft>
                          <a:spcPts val="0"/>
                        </a:spcAft>
                        <a:buNone/>
                      </a:pPr>
                      <a:r>
                        <a:rPr lang="en-US" sz="1200" u="none" strike="noStrike" cap="none"/>
                        <a:t>Week 7 (Mon Feb. 20</a:t>
                      </a:r>
                      <a:r>
                        <a:rPr lang="en-US" sz="1200" u="none" strike="noStrike" cap="none" baseline="30000"/>
                        <a:t>th</a:t>
                      </a:r>
                      <a:r>
                        <a:rPr lang="en-US" sz="1200" u="none" strike="noStrike" cap="none"/>
                        <a:t> – Sun Feb. 26</a:t>
                      </a:r>
                      <a:r>
                        <a:rPr lang="en-US" sz="1200" u="none" strike="noStrike" cap="none" baseline="30000"/>
                        <a:t>th</a:t>
                      </a:r>
                      <a:r>
                        <a:rPr lang="en-US" sz="1200" u="none" strike="noStrike" cap="none"/>
                        <a:t>) </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endParaRPr sz="1200" b="1" i="1" u="none" strike="noStrike" cap="none">
                        <a:solidFill>
                          <a:srgbClr val="000000"/>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endParaRPr sz="1200" b="1" i="0" u="none" strike="noStrike" cap="none">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6"/>
                  </a:ext>
                </a:extLst>
              </a:tr>
              <a:tr h="145450">
                <a:tc>
                  <a:txBody>
                    <a:bodyPr/>
                    <a:lstStyle/>
                    <a:p>
                      <a:pPr marL="0" marR="0" lvl="0" indent="0" algn="l" rtl="0">
                        <a:spcBef>
                          <a:spcPts val="0"/>
                        </a:spcBef>
                        <a:spcAft>
                          <a:spcPts val="0"/>
                        </a:spcAft>
                        <a:buNone/>
                      </a:pPr>
                      <a:r>
                        <a:rPr lang="en-US" sz="1200" u="none" strike="noStrike" cap="none"/>
                        <a:t>Week 8 (Mon Feb. 27</a:t>
                      </a:r>
                      <a:r>
                        <a:rPr lang="en-US" sz="1200" u="none" strike="noStrike" cap="none" baseline="30000"/>
                        <a:t>th</a:t>
                      </a:r>
                      <a:r>
                        <a:rPr lang="en-US" sz="1200" u="none" strike="noStrike" cap="none"/>
                        <a:t> – Fri Mar. 3</a:t>
                      </a:r>
                      <a:r>
                        <a:rPr lang="en-US" sz="1200" u="none" strike="noStrike" cap="none" baseline="30000"/>
                        <a:t>rd</a:t>
                      </a:r>
                      <a:r>
                        <a:rPr lang="en-US" sz="1200" u="none" strike="noStrike" cap="none"/>
                        <a:t>) </a:t>
                      </a:r>
                      <a:endParaRPr sz="1200" u="none" strike="noStrike" cap="none"/>
                    </a:p>
                  </a:txBody>
                  <a:tcPr marL="91450" marR="91450" marT="45725" marB="45725"/>
                </a:tc>
                <a:tc>
                  <a:txBody>
                    <a:bodyPr/>
                    <a:lstStyle/>
                    <a:p>
                      <a:pPr marL="171450" marR="0" lvl="0" indent="-95250" algn="l" rtl="0">
                        <a:lnSpc>
                          <a:spcPct val="100000"/>
                        </a:lnSpc>
                        <a:spcBef>
                          <a:spcPts val="0"/>
                        </a:spcBef>
                        <a:spcAft>
                          <a:spcPts val="0"/>
                        </a:spcAft>
                        <a:buClr>
                          <a:schemeClr val="dk1"/>
                        </a:buClr>
                        <a:buSzPts val="1200"/>
                        <a:buFont typeface="Calibri"/>
                        <a:buNone/>
                      </a:pPr>
                      <a:endParaRPr sz="1200" b="1" i="1" u="none" strike="noStrike" cap="none">
                        <a:solidFill>
                          <a:srgbClr val="000000"/>
                        </a:solidFill>
                        <a:latin typeface="Calibri"/>
                        <a:ea typeface="Calibri"/>
                        <a:cs typeface="Calibri"/>
                        <a:sym typeface="Calibri"/>
                      </a:endParaRPr>
                    </a:p>
                  </a:txBody>
                  <a:tcPr marL="91450" marR="91450" marT="45725" marB="45725"/>
                </a:tc>
                <a:tc>
                  <a:txBody>
                    <a:bodyPr/>
                    <a:lstStyle/>
                    <a:p>
                      <a:pPr marL="171450" marR="0" lvl="0" indent="-95250" algn="l" rtl="0">
                        <a:lnSpc>
                          <a:spcPct val="100000"/>
                        </a:lnSpc>
                        <a:spcBef>
                          <a:spcPts val="0"/>
                        </a:spcBef>
                        <a:spcAft>
                          <a:spcPts val="0"/>
                        </a:spcAft>
                        <a:buClr>
                          <a:schemeClr val="dk1"/>
                        </a:buClr>
                        <a:buSzPts val="1200"/>
                        <a:buFont typeface="Calibri"/>
                        <a:buNone/>
                      </a:pPr>
                      <a:endParaRPr sz="1200" b="1" i="0" u="none" strike="noStrike" cap="none">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7"/>
                  </a:ext>
                </a:extLst>
              </a:tr>
              <a:tr h="145450">
                <a:tc>
                  <a:txBody>
                    <a:bodyPr/>
                    <a:lstStyle/>
                    <a:p>
                      <a:pPr marL="0" marR="0" lvl="0" indent="0" algn="l" rtl="0">
                        <a:lnSpc>
                          <a:spcPct val="100000"/>
                        </a:lnSpc>
                        <a:spcBef>
                          <a:spcPts val="0"/>
                        </a:spcBef>
                        <a:spcAft>
                          <a:spcPts val="0"/>
                        </a:spcAft>
                        <a:buClr>
                          <a:schemeClr val="dk1"/>
                        </a:buClr>
                        <a:buSzPts val="1200"/>
                        <a:buFont typeface="Calibri"/>
                        <a:buNone/>
                      </a:pPr>
                      <a:r>
                        <a:rPr lang="en-US" sz="1200" u="none" strike="noStrike" cap="none"/>
                        <a:t>(Sat Mar. 4</a:t>
                      </a:r>
                      <a:r>
                        <a:rPr lang="en-US" sz="1200" u="none" strike="noStrike" cap="none" baseline="30000"/>
                        <a:t>th</a:t>
                      </a:r>
                      <a:r>
                        <a:rPr lang="en-US" sz="1200" u="none" strike="noStrike" cap="none"/>
                        <a:t> – Sun Mar. 12</a:t>
                      </a:r>
                      <a:r>
                        <a:rPr lang="en-US" sz="1200" u="none" strike="noStrike" cap="none" baseline="30000"/>
                        <a:t>th</a:t>
                      </a:r>
                      <a:r>
                        <a:rPr lang="en-US" sz="1200" u="none" strike="noStrike" cap="none"/>
                        <a:t>)</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endParaRPr sz="1200" b="1" i="1" u="none" strike="noStrike" cap="none">
                        <a:solidFill>
                          <a:srgbClr val="000000"/>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endParaRPr sz="1200" b="1" i="0" u="none" strike="noStrike" cap="none">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8"/>
                  </a:ext>
                </a:extLst>
              </a:tr>
              <a:tr h="145450">
                <a:tc>
                  <a:txBody>
                    <a:bodyPr/>
                    <a:lstStyle/>
                    <a:p>
                      <a:pPr marL="0" marR="0" lvl="0" indent="0" algn="l" rtl="0">
                        <a:spcBef>
                          <a:spcPts val="0"/>
                        </a:spcBef>
                        <a:spcAft>
                          <a:spcPts val="0"/>
                        </a:spcAft>
                        <a:buNone/>
                      </a:pPr>
                      <a:r>
                        <a:rPr lang="en-US" sz="1200" u="none" strike="noStrike" cap="none"/>
                        <a:t>Week 9 (Mon Mar. 13</a:t>
                      </a:r>
                      <a:r>
                        <a:rPr lang="en-US" sz="1200" u="none" strike="noStrike" cap="none" baseline="30000"/>
                        <a:t>th</a:t>
                      </a:r>
                      <a:r>
                        <a:rPr lang="en-US" sz="1200" u="none" strike="noStrike" cap="none"/>
                        <a:t> – Sun Mar. 19</a:t>
                      </a:r>
                      <a:r>
                        <a:rPr lang="en-US" sz="1200" u="none" strike="noStrike" cap="none" baseline="30000"/>
                        <a:t>th</a:t>
                      </a:r>
                      <a:r>
                        <a:rPr lang="en-US" sz="1200" u="none" strike="noStrike" cap="none"/>
                        <a:t>) </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endParaRPr sz="1200" b="1" i="1" u="none" strike="noStrike" cap="none">
                        <a:solidFill>
                          <a:srgbClr val="000000"/>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endParaRPr sz="1200" b="1" i="0" u="none" strike="noStrike" cap="none">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09"/>
                  </a:ext>
                </a:extLst>
              </a:tr>
              <a:tr h="145450">
                <a:tc>
                  <a:txBody>
                    <a:bodyPr/>
                    <a:lstStyle/>
                    <a:p>
                      <a:pPr marL="0" marR="0" lvl="0" indent="0" algn="l" rtl="0">
                        <a:spcBef>
                          <a:spcPts val="0"/>
                        </a:spcBef>
                        <a:spcAft>
                          <a:spcPts val="0"/>
                        </a:spcAft>
                        <a:buNone/>
                      </a:pPr>
                      <a:r>
                        <a:rPr lang="en-US" sz="1200" u="none" strike="noStrike" cap="none"/>
                        <a:t>Week 10 (Mon Mar. 20</a:t>
                      </a:r>
                      <a:r>
                        <a:rPr lang="en-US" sz="1200" u="none" strike="noStrike" cap="none" baseline="30000"/>
                        <a:t>th</a:t>
                      </a:r>
                      <a:r>
                        <a:rPr lang="en-US" sz="1200" u="none" strike="noStrike" cap="none"/>
                        <a:t> – Sun Mar. 26</a:t>
                      </a:r>
                      <a:r>
                        <a:rPr lang="en-US" sz="1200" u="none" strike="noStrike" cap="none" baseline="30000"/>
                        <a:t>th</a:t>
                      </a:r>
                      <a:r>
                        <a:rPr lang="en-US" sz="1200" u="none" strike="noStrike" cap="none"/>
                        <a:t>) </a:t>
                      </a:r>
                      <a:endParaRPr sz="1200" u="none" strike="noStrike" cap="none"/>
                    </a:p>
                  </a:txBody>
                  <a:tcPr marL="91450" marR="91450" marT="45725" marB="45725"/>
                </a:tc>
                <a:tc>
                  <a:txBody>
                    <a:bodyPr/>
                    <a:lstStyle/>
                    <a:p>
                      <a:pPr marL="171450" marR="0" lvl="0" indent="-95250" algn="l" rtl="0">
                        <a:lnSpc>
                          <a:spcPct val="100000"/>
                        </a:lnSpc>
                        <a:spcBef>
                          <a:spcPts val="0"/>
                        </a:spcBef>
                        <a:spcAft>
                          <a:spcPts val="0"/>
                        </a:spcAft>
                        <a:buClr>
                          <a:schemeClr val="dk1"/>
                        </a:buClr>
                        <a:buSzPts val="1200"/>
                        <a:buFont typeface="Calibri"/>
                        <a:buNone/>
                      </a:pPr>
                      <a:endParaRPr sz="1200" b="1" i="1" u="none" strike="noStrike" cap="none">
                        <a:solidFill>
                          <a:srgbClr val="000000"/>
                        </a:solidFill>
                        <a:latin typeface="Calibri"/>
                        <a:ea typeface="Calibri"/>
                        <a:cs typeface="Calibri"/>
                        <a:sym typeface="Calibri"/>
                      </a:endParaRPr>
                    </a:p>
                  </a:txBody>
                  <a:tcPr marL="91450" marR="91450" marT="45725" marB="45725"/>
                </a:tc>
                <a:tc>
                  <a:txBody>
                    <a:bodyPr/>
                    <a:lstStyle/>
                    <a:p>
                      <a:pPr marL="171450" marR="0" lvl="0" indent="-95250" algn="l" rtl="0">
                        <a:lnSpc>
                          <a:spcPct val="100000"/>
                        </a:lnSpc>
                        <a:spcBef>
                          <a:spcPts val="0"/>
                        </a:spcBef>
                        <a:spcAft>
                          <a:spcPts val="0"/>
                        </a:spcAft>
                        <a:buClr>
                          <a:schemeClr val="dk1"/>
                        </a:buClr>
                        <a:buSzPts val="1200"/>
                        <a:buFont typeface="Calibri"/>
                        <a:buNone/>
                      </a:pPr>
                      <a:endParaRPr sz="1200" b="1" i="0" u="none" strike="noStrike" cap="none">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10"/>
                  </a:ext>
                </a:extLst>
              </a:tr>
              <a:tr h="145450">
                <a:tc>
                  <a:txBody>
                    <a:bodyPr/>
                    <a:lstStyle/>
                    <a:p>
                      <a:pPr marL="0" marR="0" lvl="0" indent="0" algn="l" rtl="0">
                        <a:spcBef>
                          <a:spcPts val="0"/>
                        </a:spcBef>
                        <a:spcAft>
                          <a:spcPts val="0"/>
                        </a:spcAft>
                        <a:buNone/>
                      </a:pPr>
                      <a:r>
                        <a:rPr lang="en-US" sz="1200" u="none" strike="noStrike" cap="none"/>
                        <a:t>Week 11 (Mon Mar. 27</a:t>
                      </a:r>
                      <a:r>
                        <a:rPr lang="en-US" sz="1200" u="none" strike="noStrike" cap="none" baseline="30000"/>
                        <a:t>th</a:t>
                      </a:r>
                      <a:r>
                        <a:rPr lang="en-US" sz="1200" u="none" strike="noStrike" cap="none"/>
                        <a:t> – Sun Apr. 2</a:t>
                      </a:r>
                      <a:r>
                        <a:rPr lang="en-US" sz="1200" u="none" strike="noStrike" cap="none" baseline="30000"/>
                        <a:t>nd</a:t>
                      </a:r>
                      <a:r>
                        <a:rPr lang="en-US" sz="1200" u="none" strike="noStrike" cap="none"/>
                        <a:t>) </a:t>
                      </a:r>
                      <a:endParaRPr sz="1200" u="none" strike="noStrike" cap="none"/>
                    </a:p>
                  </a:txBody>
                  <a:tcPr marL="91450" marR="91450" marT="45725" marB="45725"/>
                </a:tc>
                <a:tc>
                  <a:txBody>
                    <a:bodyPr/>
                    <a:lstStyle/>
                    <a:p>
                      <a:pPr marL="171450" marR="0" lvl="0" indent="-95250" algn="l" rtl="0">
                        <a:lnSpc>
                          <a:spcPct val="100000"/>
                        </a:lnSpc>
                        <a:spcBef>
                          <a:spcPts val="0"/>
                        </a:spcBef>
                        <a:spcAft>
                          <a:spcPts val="0"/>
                        </a:spcAft>
                        <a:buClr>
                          <a:schemeClr val="dk1"/>
                        </a:buClr>
                        <a:buSzPts val="1200"/>
                        <a:buFont typeface="Calibri"/>
                        <a:buNone/>
                      </a:pPr>
                      <a:endParaRPr sz="1200" b="1" i="1" u="none" strike="noStrike" cap="none">
                        <a:solidFill>
                          <a:srgbClr val="000000"/>
                        </a:solidFill>
                        <a:latin typeface="Calibri"/>
                        <a:ea typeface="Calibri"/>
                        <a:cs typeface="Calibri"/>
                        <a:sym typeface="Calibri"/>
                      </a:endParaRPr>
                    </a:p>
                  </a:txBody>
                  <a:tcPr marL="91450" marR="91450" marT="45725" marB="45725"/>
                </a:tc>
                <a:tc>
                  <a:txBody>
                    <a:bodyPr/>
                    <a:lstStyle/>
                    <a:p>
                      <a:pPr marL="171450" marR="0" lvl="0" indent="-95250" algn="l" rtl="0">
                        <a:lnSpc>
                          <a:spcPct val="100000"/>
                        </a:lnSpc>
                        <a:spcBef>
                          <a:spcPts val="0"/>
                        </a:spcBef>
                        <a:spcAft>
                          <a:spcPts val="0"/>
                        </a:spcAft>
                        <a:buClr>
                          <a:schemeClr val="dk1"/>
                        </a:buClr>
                        <a:buSzPts val="1200"/>
                        <a:buFont typeface="Calibri"/>
                        <a:buNone/>
                      </a:pPr>
                      <a:endParaRPr sz="1200" b="1" i="0" u="none" strike="noStrike" cap="none">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11"/>
                  </a:ext>
                </a:extLst>
              </a:tr>
              <a:tr h="145450">
                <a:tc>
                  <a:txBody>
                    <a:bodyPr/>
                    <a:lstStyle/>
                    <a:p>
                      <a:pPr marL="0" marR="0" lvl="0" indent="0" algn="l" rtl="0">
                        <a:spcBef>
                          <a:spcPts val="0"/>
                        </a:spcBef>
                        <a:spcAft>
                          <a:spcPts val="0"/>
                        </a:spcAft>
                        <a:buNone/>
                      </a:pPr>
                      <a:r>
                        <a:rPr lang="en-US" sz="1200" u="none" strike="noStrike" cap="none"/>
                        <a:t>Week 12 (Mon Apr. 3</a:t>
                      </a:r>
                      <a:r>
                        <a:rPr lang="en-US" sz="1200" u="none" strike="noStrike" cap="none" baseline="30000"/>
                        <a:t>rd</a:t>
                      </a:r>
                      <a:r>
                        <a:rPr lang="en-US" sz="1200" u="none" strike="noStrike" cap="none"/>
                        <a:t> – Fri Apr. 9</a:t>
                      </a:r>
                      <a:r>
                        <a:rPr lang="en-US" sz="1200" u="none" strike="noStrike" cap="none" baseline="30000"/>
                        <a:t>th</a:t>
                      </a:r>
                      <a:r>
                        <a:rPr lang="en-US" sz="1200" u="none" strike="noStrike" cap="none"/>
                        <a:t>) </a:t>
                      </a:r>
                      <a:endParaRPr sz="1200" u="none" strike="noStrike" cap="none"/>
                    </a:p>
                  </a:txBody>
                  <a:tcPr marL="91450" marR="91450" marT="45725" marB="45725"/>
                </a:tc>
                <a:tc>
                  <a:txBody>
                    <a:bodyPr/>
                    <a:lstStyle/>
                    <a:p>
                      <a:pPr marL="171450" marR="0" lvl="0" indent="-95250" algn="l" rtl="0">
                        <a:lnSpc>
                          <a:spcPct val="100000"/>
                        </a:lnSpc>
                        <a:spcBef>
                          <a:spcPts val="0"/>
                        </a:spcBef>
                        <a:spcAft>
                          <a:spcPts val="0"/>
                        </a:spcAft>
                        <a:buClr>
                          <a:schemeClr val="dk1"/>
                        </a:buClr>
                        <a:buSzPts val="1200"/>
                        <a:buFont typeface="Calibri"/>
                        <a:buNone/>
                      </a:pPr>
                      <a:endParaRPr sz="1200" b="1" i="1" u="none" strike="noStrike" cap="none">
                        <a:solidFill>
                          <a:srgbClr val="000000"/>
                        </a:solidFill>
                        <a:latin typeface="Calibri"/>
                        <a:ea typeface="Calibri"/>
                        <a:cs typeface="Calibri"/>
                        <a:sym typeface="Calibri"/>
                      </a:endParaRPr>
                    </a:p>
                  </a:txBody>
                  <a:tcPr marL="91450" marR="91450" marT="45725" marB="45725"/>
                </a:tc>
                <a:tc>
                  <a:txBody>
                    <a:bodyPr/>
                    <a:lstStyle/>
                    <a:p>
                      <a:pPr marL="171450" marR="0" lvl="0" indent="-95250" algn="l" rtl="0">
                        <a:lnSpc>
                          <a:spcPct val="100000"/>
                        </a:lnSpc>
                        <a:spcBef>
                          <a:spcPts val="0"/>
                        </a:spcBef>
                        <a:spcAft>
                          <a:spcPts val="0"/>
                        </a:spcAft>
                        <a:buClr>
                          <a:schemeClr val="dk1"/>
                        </a:buClr>
                        <a:buSzPts val="1200"/>
                        <a:buFont typeface="Calibri"/>
                        <a:buNone/>
                      </a:pPr>
                      <a:endParaRPr sz="1200" b="1" i="0" u="none" strike="noStrike" cap="none">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12"/>
                  </a:ext>
                </a:extLst>
              </a:tr>
              <a:tr h="145450">
                <a:tc>
                  <a:txBody>
                    <a:bodyPr/>
                    <a:lstStyle/>
                    <a:p>
                      <a:pPr marL="0" marR="0" lvl="0" indent="0" algn="l" rtl="0">
                        <a:spcBef>
                          <a:spcPts val="0"/>
                        </a:spcBef>
                        <a:spcAft>
                          <a:spcPts val="0"/>
                        </a:spcAft>
                        <a:buNone/>
                      </a:pPr>
                      <a:r>
                        <a:rPr lang="en-US" sz="1200" u="none" strike="noStrike" cap="none"/>
                        <a:t>Week 13 (Mon Apr. 10</a:t>
                      </a:r>
                      <a:r>
                        <a:rPr lang="en-US" sz="1200" u="none" strike="noStrike" cap="none" baseline="30000"/>
                        <a:t>th</a:t>
                      </a:r>
                      <a:r>
                        <a:rPr lang="en-US" sz="1200" u="none" strike="noStrike" cap="none"/>
                        <a:t> – Sun Apr. 16</a:t>
                      </a:r>
                      <a:r>
                        <a:rPr lang="en-US" sz="1200" u="none" strike="noStrike" cap="none" baseline="30000"/>
                        <a:t>th</a:t>
                      </a:r>
                      <a:r>
                        <a:rPr lang="en-US" sz="1200" u="none" strike="noStrike" cap="none"/>
                        <a:t>) </a:t>
                      </a:r>
                      <a:endParaRPr sz="1200" u="none" strike="noStrike" cap="none"/>
                    </a:p>
                  </a:txBody>
                  <a:tcPr marL="91450" marR="91450" marT="45725" marB="45725"/>
                </a:tc>
                <a:tc>
                  <a:txBody>
                    <a:bodyPr/>
                    <a:lstStyle/>
                    <a:p>
                      <a:pPr marL="171450" marR="0" lvl="0" indent="-95250" algn="l" rtl="0">
                        <a:lnSpc>
                          <a:spcPct val="100000"/>
                        </a:lnSpc>
                        <a:spcBef>
                          <a:spcPts val="0"/>
                        </a:spcBef>
                        <a:spcAft>
                          <a:spcPts val="0"/>
                        </a:spcAft>
                        <a:buClr>
                          <a:schemeClr val="dk1"/>
                        </a:buClr>
                        <a:buSzPts val="1200"/>
                        <a:buFont typeface="Calibri"/>
                        <a:buNone/>
                      </a:pPr>
                      <a:endParaRPr sz="1200" b="1" i="1" u="none" strike="noStrike" cap="none">
                        <a:solidFill>
                          <a:srgbClr val="000000"/>
                        </a:solidFill>
                        <a:latin typeface="Calibri"/>
                        <a:ea typeface="Calibri"/>
                        <a:cs typeface="Calibri"/>
                        <a:sym typeface="Calibri"/>
                      </a:endParaRPr>
                    </a:p>
                  </a:txBody>
                  <a:tcPr marL="91450" marR="91450" marT="45725" marB="45725"/>
                </a:tc>
                <a:tc>
                  <a:txBody>
                    <a:bodyPr/>
                    <a:lstStyle/>
                    <a:p>
                      <a:pPr marL="171450" marR="0" lvl="0" indent="-95250" algn="l" rtl="0">
                        <a:lnSpc>
                          <a:spcPct val="100000"/>
                        </a:lnSpc>
                        <a:spcBef>
                          <a:spcPts val="0"/>
                        </a:spcBef>
                        <a:spcAft>
                          <a:spcPts val="0"/>
                        </a:spcAft>
                        <a:buClr>
                          <a:schemeClr val="dk1"/>
                        </a:buClr>
                        <a:buSzPts val="1200"/>
                        <a:buFont typeface="Calibri"/>
                        <a:buNone/>
                      </a:pPr>
                      <a:endParaRPr sz="1200" b="1" i="0" u="none" strike="noStrike" cap="none">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13"/>
                  </a:ext>
                </a:extLst>
              </a:tr>
              <a:tr h="145450">
                <a:tc>
                  <a:txBody>
                    <a:bodyPr/>
                    <a:lstStyle/>
                    <a:p>
                      <a:pPr marL="0" marR="0" lvl="0" indent="0" algn="l" rtl="0">
                        <a:spcBef>
                          <a:spcPts val="0"/>
                        </a:spcBef>
                        <a:spcAft>
                          <a:spcPts val="0"/>
                        </a:spcAft>
                        <a:buNone/>
                      </a:pPr>
                      <a:r>
                        <a:rPr lang="en-US" sz="1200" u="none" strike="noStrike" cap="none"/>
                        <a:t>Week 14 (Mon Apr. 17</a:t>
                      </a:r>
                      <a:r>
                        <a:rPr lang="en-US" sz="1200" u="none" strike="noStrike" cap="none" baseline="30000"/>
                        <a:t>th</a:t>
                      </a:r>
                      <a:r>
                        <a:rPr lang="en-US" sz="1200" u="none" strike="noStrike" cap="none"/>
                        <a:t> – Sun Apr. 23</a:t>
                      </a:r>
                      <a:r>
                        <a:rPr lang="en-US" sz="1200" u="none" strike="noStrike" cap="none" baseline="30000"/>
                        <a:t>rd</a:t>
                      </a:r>
                      <a:r>
                        <a:rPr lang="en-US" sz="1200" u="none" strike="noStrike" cap="none"/>
                        <a:t>) </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endParaRPr sz="1200" b="1" i="1" u="none" strike="noStrike" cap="none">
                        <a:solidFill>
                          <a:srgbClr val="000000"/>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Calibri"/>
                        <a:buNone/>
                      </a:pPr>
                      <a:endParaRPr sz="1200" b="1" i="0" u="none" strike="noStrike" cap="none">
                        <a:solidFill>
                          <a:srgbClr val="000000"/>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val="10014"/>
                  </a:ext>
                </a:extLst>
              </a:tr>
            </a:tbl>
          </a:graphicData>
        </a:graphic>
      </p:graphicFrame>
      <p:graphicFrame>
        <p:nvGraphicFramePr>
          <p:cNvPr id="32" name="Google Shape;32;p5"/>
          <p:cNvGraphicFramePr/>
          <p:nvPr/>
        </p:nvGraphicFramePr>
        <p:xfrm>
          <a:off x="0" y="6187440"/>
          <a:ext cx="9144000" cy="670580"/>
        </p:xfrm>
        <a:graphic>
          <a:graphicData uri="http://schemas.openxmlformats.org/drawingml/2006/table">
            <a:tbl>
              <a:tblPr firstRow="1" bandRow="1">
                <a:noFill/>
                <a:tableStyleId>{1FA09D71-4D36-4E23-8BF1-D3F66DCC15D8}</a:tableStyleId>
              </a:tblPr>
              <a:tblGrid>
                <a:gridCol w="2890975">
                  <a:extLst>
                    <a:ext uri="{9D8B030D-6E8A-4147-A177-3AD203B41FA5}">
                      <a16:colId xmlns:a16="http://schemas.microsoft.com/office/drawing/2014/main" val="20000"/>
                    </a:ext>
                  </a:extLst>
                </a:gridCol>
                <a:gridCol w="3066475">
                  <a:extLst>
                    <a:ext uri="{9D8B030D-6E8A-4147-A177-3AD203B41FA5}">
                      <a16:colId xmlns:a16="http://schemas.microsoft.com/office/drawing/2014/main" val="20001"/>
                    </a:ext>
                  </a:extLst>
                </a:gridCol>
                <a:gridCol w="3186550">
                  <a:extLst>
                    <a:ext uri="{9D8B030D-6E8A-4147-A177-3AD203B41FA5}">
                      <a16:colId xmlns:a16="http://schemas.microsoft.com/office/drawing/2014/main" val="20002"/>
                    </a:ext>
                  </a:extLst>
                </a:gridCol>
              </a:tblGrid>
              <a:tr h="337125">
                <a:tc gridSpan="3">
                  <a:txBody>
                    <a:bodyPr/>
                    <a:lstStyle/>
                    <a:p>
                      <a:pPr marL="0" marR="0" lvl="0" indent="0" algn="ctr" rtl="0">
                        <a:spcBef>
                          <a:spcPts val="0"/>
                        </a:spcBef>
                        <a:spcAft>
                          <a:spcPts val="0"/>
                        </a:spcAft>
                        <a:buNone/>
                      </a:pPr>
                      <a:r>
                        <a:rPr lang="en-US" sz="1800" u="none" strike="noStrike" cap="none"/>
                        <a:t>TASK STATUS</a:t>
                      </a:r>
                      <a:endParaRPr/>
                    </a:p>
                  </a:txBody>
                  <a:tcPr marL="91450" marR="91450" marT="45725"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8600">
                <a:tc>
                  <a:txBody>
                    <a:bodyPr/>
                    <a:lstStyle/>
                    <a:p>
                      <a:pPr marL="0" marR="0" lvl="0" indent="0" algn="ctr" rtl="0">
                        <a:spcBef>
                          <a:spcPts val="0"/>
                        </a:spcBef>
                        <a:spcAft>
                          <a:spcPts val="0"/>
                        </a:spcAft>
                        <a:buNone/>
                      </a:pPr>
                      <a:r>
                        <a:rPr lang="en-US" sz="1400" b="1" u="none" strike="noStrike" cap="none"/>
                        <a:t>ON SCHEDULE</a:t>
                      </a:r>
                      <a:endParaRPr/>
                    </a:p>
                  </a:txBody>
                  <a:tcPr marL="91450" marR="91450" marT="45725" marB="45725">
                    <a:solidFill>
                      <a:srgbClr val="25BD15"/>
                    </a:solidFill>
                  </a:tcPr>
                </a:tc>
                <a:tc>
                  <a:txBody>
                    <a:bodyPr/>
                    <a:lstStyle/>
                    <a:p>
                      <a:pPr marL="0" marR="0" lvl="0" indent="0" algn="ctr" rtl="0">
                        <a:spcBef>
                          <a:spcPts val="0"/>
                        </a:spcBef>
                        <a:spcAft>
                          <a:spcPts val="0"/>
                        </a:spcAft>
                        <a:buNone/>
                      </a:pPr>
                      <a:r>
                        <a:rPr lang="en-US" sz="1400" b="1" u="none" strike="noStrike" cap="none"/>
                        <a:t>CURRENT PROJECT</a:t>
                      </a:r>
                      <a:endParaRPr/>
                    </a:p>
                  </a:txBody>
                  <a:tcPr marL="91450" marR="91450" marT="45725" marB="45725">
                    <a:solidFill>
                      <a:schemeClr val="accent4"/>
                    </a:solidFill>
                  </a:tcPr>
                </a:tc>
                <a:tc>
                  <a:txBody>
                    <a:bodyPr/>
                    <a:lstStyle/>
                    <a:p>
                      <a:pPr marL="0" marR="0" lvl="0" indent="0" algn="ctr" rtl="0">
                        <a:spcBef>
                          <a:spcPts val="0"/>
                        </a:spcBef>
                        <a:spcAft>
                          <a:spcPts val="0"/>
                        </a:spcAft>
                        <a:buNone/>
                      </a:pPr>
                      <a:r>
                        <a:rPr lang="en-US" sz="1400" b="1" u="none" strike="noStrike" cap="none">
                          <a:solidFill>
                            <a:schemeClr val="lt1"/>
                          </a:solidFill>
                        </a:rPr>
                        <a:t>BEHIND SCHEDULE</a:t>
                      </a:r>
                      <a:endParaRPr/>
                    </a:p>
                  </a:txBody>
                  <a:tcPr marL="91450" marR="91450" marT="45725" marB="45725">
                    <a:solidFill>
                      <a:srgbClr val="CC0000"/>
                    </a:solidFill>
                  </a:tcPr>
                </a:tc>
                <a:extLst>
                  <a:ext uri="{0D108BD9-81ED-4DB2-BD59-A6C34878D82A}">
                    <a16:rowId xmlns:a16="http://schemas.microsoft.com/office/drawing/2014/main" val="10001"/>
                  </a:ext>
                </a:extLst>
              </a:tr>
            </a:tbl>
          </a:graphicData>
        </a:graphic>
      </p:graphicFrame>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7"/>
          <p:cNvSpPr txBox="1"/>
          <p:nvPr/>
        </p:nvSpPr>
        <p:spPr>
          <a:xfrm>
            <a:off x="885825" y="123825"/>
            <a:ext cx="7886699"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i="1" dirty="0">
                <a:solidFill>
                  <a:schemeClr val="lt1"/>
                </a:solidFill>
                <a:latin typeface="Calibri"/>
                <a:ea typeface="Calibri"/>
                <a:cs typeface="Calibri"/>
                <a:sym typeface="Calibri"/>
              </a:rPr>
              <a:t>Ops Procedures </a:t>
            </a:r>
            <a:r>
              <a:rPr lang="en-US" sz="4000" dirty="0">
                <a:solidFill>
                  <a:schemeClr val="lt1"/>
                </a:solidFill>
                <a:latin typeface="Calibri"/>
                <a:ea typeface="Calibri"/>
                <a:cs typeface="Calibri"/>
                <a:sym typeface="Calibri"/>
              </a:rPr>
              <a:t>Progress Update</a:t>
            </a:r>
            <a:endParaRPr sz="4000" dirty="0">
              <a:solidFill>
                <a:schemeClr val="lt1"/>
              </a:solidFill>
              <a:latin typeface="Calibri"/>
              <a:ea typeface="Calibri"/>
              <a:cs typeface="Calibri"/>
              <a:sym typeface="Calibri"/>
            </a:endParaRPr>
          </a:p>
        </p:txBody>
      </p:sp>
      <p:sp>
        <p:nvSpPr>
          <p:cNvPr id="47" name="Google Shape;47;p7"/>
          <p:cNvSpPr txBox="1"/>
          <p:nvPr/>
        </p:nvSpPr>
        <p:spPr>
          <a:xfrm>
            <a:off x="0" y="935228"/>
            <a:ext cx="9144000"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dirty="0">
                <a:solidFill>
                  <a:schemeClr val="lt1"/>
                </a:solidFill>
                <a:latin typeface="Calibri"/>
                <a:ea typeface="Calibri"/>
                <a:cs typeface="Calibri"/>
                <a:sym typeface="Calibri"/>
              </a:rPr>
              <a:t>See attached PDF</a:t>
            </a:r>
            <a:endParaRPr dirty="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8"/>
          <p:cNvSpPr txBox="1"/>
          <p:nvPr/>
        </p:nvSpPr>
        <p:spPr>
          <a:xfrm>
            <a:off x="885825" y="123825"/>
            <a:ext cx="7886699" cy="7078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4000"/>
              <a:buFont typeface="Calibri"/>
              <a:buNone/>
            </a:pPr>
            <a:r>
              <a:rPr lang="en-US" sz="4000" b="0" i="1" u="none" strike="noStrike" cap="none">
                <a:solidFill>
                  <a:srgbClr val="FFFFFF"/>
                </a:solidFill>
                <a:latin typeface="Calibri"/>
                <a:ea typeface="Calibri"/>
                <a:cs typeface="Calibri"/>
                <a:sym typeface="Calibri"/>
              </a:rPr>
              <a:t>[Project Name] </a:t>
            </a:r>
            <a:r>
              <a:rPr lang="en-US" sz="4000" b="0" i="0" u="none" strike="noStrike" cap="none">
                <a:solidFill>
                  <a:srgbClr val="FFFFFF"/>
                </a:solidFill>
                <a:latin typeface="Calibri"/>
                <a:ea typeface="Calibri"/>
                <a:cs typeface="Calibri"/>
                <a:sym typeface="Calibri"/>
              </a:rPr>
              <a:t>Week </a:t>
            </a:r>
            <a:r>
              <a:rPr lang="en-US" sz="4000" b="0" i="1" u="none" strike="noStrike" cap="none">
                <a:solidFill>
                  <a:srgbClr val="FFFFFF"/>
                </a:solidFill>
                <a:latin typeface="Calibri"/>
                <a:ea typeface="Calibri"/>
                <a:cs typeface="Calibri"/>
                <a:sym typeface="Calibri"/>
              </a:rPr>
              <a:t>[X] </a:t>
            </a:r>
            <a:r>
              <a:rPr lang="en-US" sz="4000" b="0" i="0" u="none" strike="noStrike" cap="none">
                <a:solidFill>
                  <a:srgbClr val="FFFFFF"/>
                </a:solidFill>
                <a:latin typeface="Calibri"/>
                <a:ea typeface="Calibri"/>
                <a:cs typeface="Calibri"/>
                <a:sym typeface="Calibri"/>
              </a:rPr>
              <a:t>Goals</a:t>
            </a:r>
            <a:endParaRPr sz="4000" b="0" i="0" u="none" strike="noStrike" cap="none">
              <a:solidFill>
                <a:srgbClr val="FFFFFF"/>
              </a:solidFill>
              <a:latin typeface="Calibri"/>
              <a:ea typeface="Calibri"/>
              <a:cs typeface="Calibri"/>
              <a:sym typeface="Calibri"/>
            </a:endParaRPr>
          </a:p>
        </p:txBody>
      </p:sp>
      <p:sp>
        <p:nvSpPr>
          <p:cNvPr id="53" name="Google Shape;53;p8"/>
          <p:cNvSpPr txBox="1"/>
          <p:nvPr/>
        </p:nvSpPr>
        <p:spPr>
          <a:xfrm>
            <a:off x="885826" y="935228"/>
            <a:ext cx="7886698"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1">
                <a:solidFill>
                  <a:schemeClr val="lt1"/>
                </a:solidFill>
                <a:latin typeface="Calibri"/>
                <a:ea typeface="Calibri"/>
                <a:cs typeface="Calibri"/>
                <a:sym typeface="Calibri"/>
              </a:rPr>
              <a:t>What are the goals for this project in the coming week?</a:t>
            </a:r>
            <a:endParaRPr/>
          </a:p>
        </p:txBody>
      </p:sp>
      <p:graphicFrame>
        <p:nvGraphicFramePr>
          <p:cNvPr id="54" name="Google Shape;54;p8"/>
          <p:cNvGraphicFramePr/>
          <p:nvPr>
            <p:extLst>
              <p:ext uri="{D42A27DB-BD31-4B8C-83A1-F6EECF244321}">
                <p14:modId xmlns:p14="http://schemas.microsoft.com/office/powerpoint/2010/main" val="3749523252"/>
              </p:ext>
            </p:extLst>
          </p:nvPr>
        </p:nvGraphicFramePr>
        <p:xfrm>
          <a:off x="807522" y="1902693"/>
          <a:ext cx="7528950" cy="4144425"/>
        </p:xfrm>
        <a:graphic>
          <a:graphicData uri="http://schemas.openxmlformats.org/drawingml/2006/table">
            <a:tbl>
              <a:tblPr firstRow="1" bandRow="1">
                <a:noFill/>
                <a:tableStyleId>{1FA09D71-4D36-4E23-8BF1-D3F66DCC15D8}</a:tableStyleId>
              </a:tblPr>
              <a:tblGrid>
                <a:gridCol w="7528950">
                  <a:extLst>
                    <a:ext uri="{9D8B030D-6E8A-4147-A177-3AD203B41FA5}">
                      <a16:colId xmlns:a16="http://schemas.microsoft.com/office/drawing/2014/main" val="20000"/>
                    </a:ext>
                  </a:extLst>
                </a:gridCol>
              </a:tblGrid>
              <a:tr h="1381475">
                <a:tc>
                  <a:txBody>
                    <a:bodyPr/>
                    <a:lstStyle/>
                    <a:p>
                      <a:pPr marL="342900" marR="0" lvl="0" indent="-342900" algn="ctr" rtl="0">
                        <a:spcBef>
                          <a:spcPts val="0"/>
                        </a:spcBef>
                        <a:spcAft>
                          <a:spcPts val="0"/>
                        </a:spcAft>
                        <a:buClr>
                          <a:schemeClr val="dk1"/>
                        </a:buClr>
                        <a:buSzPts val="1800"/>
                        <a:buFont typeface="Calibri"/>
                        <a:buAutoNum type="arabicPeriod"/>
                      </a:pPr>
                      <a:r>
                        <a:rPr lang="en-US" sz="1800" b="0" u="none" strike="noStrike" cap="none" dirty="0"/>
                        <a:t>Locate MOP Simulation test procedure document and distribute</a:t>
                      </a:r>
                      <a:endParaRPr sz="1800" b="0" u="none" strike="noStrike" cap="none" dirty="0"/>
                    </a:p>
                  </a:txBody>
                  <a:tcPr marL="91450" marR="91450" marT="45725" marB="457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1381475">
                <a:tc>
                  <a:txBody>
                    <a:bodyPr/>
                    <a:lstStyle/>
                    <a:p>
                      <a:pPr marL="342900" marR="0" lvl="0" indent="-342900" algn="ctr" rtl="0">
                        <a:lnSpc>
                          <a:spcPct val="100000"/>
                        </a:lnSpc>
                        <a:spcBef>
                          <a:spcPts val="0"/>
                        </a:spcBef>
                        <a:spcAft>
                          <a:spcPts val="0"/>
                        </a:spcAft>
                        <a:buClr>
                          <a:schemeClr val="lt1"/>
                        </a:buClr>
                        <a:buSzPts val="1800"/>
                        <a:buFont typeface="Calibri"/>
                        <a:buAutoNum type="arabicPeriod" startAt="2"/>
                      </a:pPr>
                      <a:r>
                        <a:rPr lang="en-US" sz="1800" u="none" strike="noStrike" cap="none" dirty="0">
                          <a:solidFill>
                            <a:schemeClr val="lt1"/>
                          </a:solidFill>
                        </a:rPr>
                        <a:t>Update senior design schedule</a:t>
                      </a:r>
                      <a:endParaRPr dirty="0"/>
                    </a:p>
                  </a:txBody>
                  <a:tcPr marL="91450" marR="91450" marT="45725" marB="457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1381475">
                <a:tc>
                  <a:txBody>
                    <a:bodyPr/>
                    <a:lstStyle/>
                    <a:p>
                      <a:pPr marL="342900" marR="0" lvl="0" indent="-342900" algn="ctr" rtl="0">
                        <a:lnSpc>
                          <a:spcPct val="100000"/>
                        </a:lnSpc>
                        <a:spcBef>
                          <a:spcPts val="0"/>
                        </a:spcBef>
                        <a:spcAft>
                          <a:spcPts val="0"/>
                        </a:spcAft>
                        <a:buClr>
                          <a:srgbClr val="FFFFFF"/>
                        </a:buClr>
                        <a:buSzPts val="1800"/>
                        <a:buFont typeface="Calibri"/>
                        <a:buAutoNum type="arabicPeriod" startAt="3"/>
                      </a:pPr>
                      <a:r>
                        <a:rPr lang="en-US" sz="1800" b="0" i="0" u="none" strike="noStrike" cap="none" dirty="0">
                          <a:solidFill>
                            <a:srgbClr val="FFFFFF"/>
                          </a:solidFill>
                          <a:latin typeface="Calibri"/>
                          <a:ea typeface="Calibri"/>
                          <a:cs typeface="Calibri"/>
                          <a:sym typeface="Calibri"/>
                        </a:rPr>
                        <a:t>Verify nominal voltages/currents for EPS Checkout</a:t>
                      </a:r>
                      <a:endParaRPr dirty="0"/>
                    </a:p>
                  </a:txBody>
                  <a:tcPr marL="91450" marR="91450" marT="45725" marB="457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ransition spd="med">
    <p:fade/>
  </p:transition>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415</Words>
  <Application>Microsoft Office PowerPoint</Application>
  <PresentationFormat>On-screen Show (4:3)</PresentationFormat>
  <Paragraphs>40</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Noto Sans Symbols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Andrew Johnson</cp:lastModifiedBy>
  <cp:revision>4</cp:revision>
  <dcterms:modified xsi:type="dcterms:W3CDTF">2018-09-13T02:38:18Z</dcterms:modified>
</cp:coreProperties>
</file>