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7" r:id="rId2"/>
    <p:sldId id="261" r:id="rId3"/>
    <p:sldId id="266" r:id="rId4"/>
    <p:sldId id="264" r:id="rId5"/>
    <p:sldId id="268" r:id="rId6"/>
    <p:sldId id="265" r:id="rId7"/>
    <p:sldId id="269" r:id="rId8"/>
    <p:sldId id="270" r:id="rId9"/>
    <p:sldId id="259" r:id="rId10"/>
    <p:sldId id="260" r:id="rId11"/>
    <p:sldId id="257" r:id="rId12"/>
    <p:sldId id="262" r:id="rId13"/>
    <p:sldId id="2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1F58499-2624-4885-B0E3-8D755BA3656E}">
          <p14:sldIdLst>
            <p14:sldId id="267"/>
            <p14:sldId id="261"/>
            <p14:sldId id="266"/>
            <p14:sldId id="264"/>
            <p14:sldId id="268"/>
            <p14:sldId id="265"/>
            <p14:sldId id="269"/>
            <p14:sldId id="270"/>
            <p14:sldId id="259"/>
            <p14:sldId id="260"/>
            <p14:sldId id="257"/>
            <p14:sldId id="262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74479" autoAdjust="0"/>
  </p:normalViewPr>
  <p:slideViewPr>
    <p:cSldViewPr snapToGrid="0">
      <p:cViewPr varScale="1">
        <p:scale>
          <a:sx n="81" d="100"/>
          <a:sy n="81" d="100"/>
        </p:scale>
        <p:origin x="16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Optimization Trade-off</a:t>
            </a:r>
            <a:r>
              <a:rPr lang="en-US" baseline="0" dirty="0"/>
              <a:t> Curve</a:t>
            </a:r>
            <a:endParaRPr lang="en-US" dirty="0"/>
          </a:p>
        </c:rich>
      </c:tx>
      <c:layout>
        <c:manualLayout>
          <c:xMode val="edge"/>
          <c:yMode val="edge"/>
          <c:x val="0.35248418660435588"/>
          <c:y val="1.25328879344627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9752526754212211E-2"/>
          <c:y val="0.1251911310278602"/>
          <c:w val="0.9071730123660815"/>
          <c:h val="0.7061307200807612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-1500</c:v>
                </c:pt>
                <c:pt idx="1">
                  <c:v>-1000</c:v>
                </c:pt>
                <c:pt idx="2">
                  <c:v>-500</c:v>
                </c:pt>
                <c:pt idx="3">
                  <c:v>-300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5000</c:v>
                </c:pt>
                <c:pt idx="1">
                  <c:v>4650</c:v>
                </c:pt>
                <c:pt idx="2">
                  <c:v>3800</c:v>
                </c:pt>
                <c:pt idx="3">
                  <c:v>2500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59B-46E1-9BA5-616E334E07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5868336"/>
        <c:axId val="376135952"/>
      </c:lineChart>
      <c:catAx>
        <c:axId val="6358683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dirty="0"/>
                  <a:t>TP Change (kg/</a:t>
                </a:r>
                <a:r>
                  <a:rPr lang="en-CA" dirty="0" err="1"/>
                  <a:t>yr</a:t>
                </a:r>
                <a:r>
                  <a:rPr lang="en-CA" dirty="0"/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135952"/>
        <c:crosses val="autoZero"/>
        <c:auto val="1"/>
        <c:lblAlgn val="ctr"/>
        <c:lblOffset val="100"/>
        <c:noMultiLvlLbl val="0"/>
      </c:catAx>
      <c:valAx>
        <c:axId val="376135952"/>
        <c:scaling>
          <c:orientation val="minMax"/>
          <c:max val="6000"/>
          <c:min val="2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dirty="0"/>
                  <a:t>BMP Cost ($/</a:t>
                </a:r>
                <a:r>
                  <a:rPr lang="en-CA" dirty="0" err="1"/>
                  <a:t>yr</a:t>
                </a:r>
                <a:r>
                  <a:rPr lang="en-CA" dirty="0"/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5868336"/>
        <c:crosses val="autoZero"/>
        <c:crossBetween val="between"/>
        <c:majorUnit val="1000"/>
      </c:valAx>
      <c:spPr>
        <a:noFill/>
        <a:ln>
          <a:solidFill>
            <a:schemeClr val="accent1">
              <a:shade val="50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BF56B9-9BA4-469A-86AD-F89FCD52A1B1}" type="datetimeFigureOut">
              <a:rPr lang="en-CA" smtClean="0"/>
              <a:t>7/8/2019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F423EB-AEF8-4D6C-A4D4-3F31332B39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1503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 err="1"/>
              <a:t>getUserGroup</a:t>
            </a:r>
            <a:r>
              <a:rPr lang="en-CA" dirty="0"/>
              <a:t>()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dirty="0"/>
              <a:t>Input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A" dirty="0"/>
              <a:t>String </a:t>
            </a:r>
            <a:r>
              <a:rPr lang="en-CA" dirty="0" err="1"/>
              <a:t>emailAddress</a:t>
            </a:r>
            <a:endParaRPr lang="en-CA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A" dirty="0"/>
              <a:t>String pw # digested using SHA-384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dirty="0"/>
              <a:t>return int </a:t>
            </a:r>
            <a:r>
              <a:rPr lang="en-CA" dirty="0" err="1"/>
              <a:t>groupID</a:t>
            </a:r>
            <a:r>
              <a:rPr lang="en-CA" dirty="0"/>
              <a:t> # 201 admin, 202 watershed coordinator, 203 producer, 400 invalid email or password, 401 email found but password not matching, 402 email not found 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423EB-AEF8-4D6C-A4D4-3F31332B3984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998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 err="1"/>
              <a:t>getWatershedList</a:t>
            </a:r>
            <a:r>
              <a:rPr lang="en-CA" dirty="0"/>
              <a:t>()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input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String </a:t>
            </a:r>
            <a:r>
              <a:rPr lang="en-CA" dirty="0" err="1"/>
              <a:t>emailAddress</a:t>
            </a:r>
            <a:endParaRPr lang="en-CA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dirty="0"/>
              <a:t>return List&lt;String&gt;;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423EB-AEF8-4D6C-A4D4-3F31332B3984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1902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423EB-AEF8-4D6C-A4D4-3F31332B3984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3695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BMP setup panel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dirty="0" err="1"/>
              <a:t>getWatershedID</a:t>
            </a:r>
            <a:r>
              <a:rPr lang="en-CA" dirty="0"/>
              <a:t>()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A" dirty="0"/>
              <a:t>input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CA" dirty="0"/>
              <a:t>String </a:t>
            </a:r>
            <a:r>
              <a:rPr lang="en-CA" dirty="0" err="1"/>
              <a:t>watershedName</a:t>
            </a:r>
            <a:endParaRPr lang="en-CA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A" dirty="0"/>
              <a:t>return int </a:t>
            </a:r>
            <a:r>
              <a:rPr lang="en-CA" dirty="0" err="1"/>
              <a:t>watershedID</a:t>
            </a:r>
            <a:r>
              <a:rPr lang="en-CA" dirty="0"/>
              <a:t>;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 err="1"/>
              <a:t>getBMPList</a:t>
            </a:r>
            <a:r>
              <a:rPr lang="en-CA" dirty="0"/>
              <a:t>() 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input</a:t>
            </a:r>
          </a:p>
          <a:p>
            <a:pPr marL="1543050" marR="0" lvl="3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int </a:t>
            </a:r>
            <a:r>
              <a:rPr lang="en-CA" dirty="0" err="1"/>
              <a:t>watershedID</a:t>
            </a:r>
            <a:endParaRPr lang="en-CA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A" dirty="0"/>
              <a:t>return List&lt;String&gt;;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 err="1"/>
              <a:t>getBMPIDList</a:t>
            </a:r>
            <a:r>
              <a:rPr lang="en-CA" dirty="0"/>
              <a:t>() 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input</a:t>
            </a:r>
          </a:p>
          <a:p>
            <a:pPr marL="1543050" marR="0" lvl="3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int </a:t>
            </a:r>
            <a:r>
              <a:rPr lang="en-CA" dirty="0" err="1"/>
              <a:t>watershedID</a:t>
            </a:r>
            <a:r>
              <a:rPr lang="en-CA" dirty="0"/>
              <a:t>,</a:t>
            </a:r>
          </a:p>
          <a:p>
            <a:pPr marL="1543050" marR="0" lvl="3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String </a:t>
            </a:r>
            <a:r>
              <a:rPr lang="en-CA" dirty="0" err="1"/>
              <a:t>BMPName</a:t>
            </a:r>
            <a:endParaRPr lang="en-CA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A" dirty="0"/>
              <a:t>return List&lt;Integer&gt;;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dirty="0" err="1"/>
              <a:t>Opt</a:t>
            </a:r>
            <a:r>
              <a:rPr lang="en-CA" dirty="0"/>
              <a:t> config panel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 err="1"/>
              <a:t>getOptStartYear</a:t>
            </a:r>
            <a:r>
              <a:rPr lang="en-CA" dirty="0"/>
              <a:t>() 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input</a:t>
            </a:r>
          </a:p>
          <a:p>
            <a:pPr marL="1543050" marR="0" lvl="3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int </a:t>
            </a:r>
            <a:r>
              <a:rPr lang="en-CA" dirty="0" err="1"/>
              <a:t>watershedID</a:t>
            </a:r>
            <a:endParaRPr lang="en-CA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A" dirty="0"/>
              <a:t>return int;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 err="1"/>
              <a:t>getOptEndYear</a:t>
            </a:r>
            <a:r>
              <a:rPr lang="en-CA" dirty="0"/>
              <a:t>() 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input</a:t>
            </a:r>
          </a:p>
          <a:p>
            <a:pPr marL="1543050" marR="0" lvl="3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int </a:t>
            </a:r>
            <a:r>
              <a:rPr lang="en-CA" dirty="0" err="1"/>
              <a:t>watershedID</a:t>
            </a:r>
            <a:endParaRPr lang="en-CA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A" dirty="0"/>
              <a:t>return int;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 err="1"/>
              <a:t>getConstraintTypeList</a:t>
            </a:r>
            <a:r>
              <a:rPr lang="en-CA" dirty="0"/>
              <a:t>() 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input</a:t>
            </a:r>
          </a:p>
          <a:p>
            <a:pPr marL="1543050" marR="0" lvl="3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int </a:t>
            </a:r>
            <a:r>
              <a:rPr lang="en-CA" dirty="0" err="1"/>
              <a:t>watershedID</a:t>
            </a:r>
            <a:endParaRPr lang="en-CA" dirty="0"/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return List&lt;String&gt;;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dirty="0" err="1"/>
              <a:t>getConstraintRange</a:t>
            </a:r>
            <a:r>
              <a:rPr lang="en-CA" dirty="0"/>
              <a:t>()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A" dirty="0"/>
              <a:t>input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CA" dirty="0"/>
              <a:t>int </a:t>
            </a:r>
            <a:r>
              <a:rPr lang="en-CA" dirty="0" err="1"/>
              <a:t>watershedID</a:t>
            </a:r>
            <a:r>
              <a:rPr lang="en-CA" dirty="0"/>
              <a:t>, 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CA" dirty="0"/>
              <a:t>String </a:t>
            </a:r>
            <a:r>
              <a:rPr lang="en-CA" dirty="0" err="1"/>
              <a:t>constraintType</a:t>
            </a:r>
            <a:r>
              <a:rPr lang="en-CA" dirty="0"/>
              <a:t>, 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CA" dirty="0"/>
              <a:t>Map&lt;String, List&lt;Integer&gt;&gt; </a:t>
            </a:r>
            <a:r>
              <a:rPr lang="en-CA" dirty="0" err="1"/>
              <a:t>selectedBMPList</a:t>
            </a:r>
            <a:r>
              <a:rPr lang="en-CA" dirty="0"/>
              <a:t>, 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CA" dirty="0"/>
              <a:t>int </a:t>
            </a:r>
            <a:r>
              <a:rPr lang="en-CA" dirty="0" err="1"/>
              <a:t>returnUnit</a:t>
            </a:r>
            <a:r>
              <a:rPr lang="en-CA" dirty="0"/>
              <a:t> # 0 as fraction like -0.15, 1 as absolute value, default 0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A" dirty="0"/>
              <a:t>return float[size 2] # float[0] for lower range, float[1] for upper range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dirty="0" err="1"/>
              <a:t>runOptimization</a:t>
            </a:r>
            <a:r>
              <a:rPr lang="en-CA" dirty="0"/>
              <a:t>()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A" dirty="0"/>
              <a:t>input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CA" dirty="0"/>
              <a:t>int </a:t>
            </a:r>
            <a:r>
              <a:rPr lang="en-CA" dirty="0" err="1"/>
              <a:t>watershedID</a:t>
            </a:r>
            <a:r>
              <a:rPr lang="en-CA" dirty="0"/>
              <a:t>, 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CA" dirty="0"/>
              <a:t>String </a:t>
            </a:r>
            <a:r>
              <a:rPr lang="en-CA" dirty="0" err="1"/>
              <a:t>modeType</a:t>
            </a:r>
            <a:r>
              <a:rPr lang="en-CA" dirty="0"/>
              <a:t>, 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CA" dirty="0"/>
              <a:t>int </a:t>
            </a:r>
            <a:r>
              <a:rPr lang="en-CA" dirty="0" err="1"/>
              <a:t>startYear</a:t>
            </a:r>
            <a:r>
              <a:rPr lang="en-CA" dirty="0"/>
              <a:t>, 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CA" dirty="0"/>
              <a:t>int </a:t>
            </a:r>
            <a:r>
              <a:rPr lang="en-CA" dirty="0" err="1"/>
              <a:t>endYear</a:t>
            </a:r>
            <a:r>
              <a:rPr lang="en-CA" dirty="0"/>
              <a:t>, 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CA" dirty="0"/>
              <a:t>Map&lt;String, List&lt;Integer&gt;&gt; </a:t>
            </a:r>
            <a:r>
              <a:rPr lang="en-CA" dirty="0" err="1"/>
              <a:t>selectedBMPList</a:t>
            </a:r>
            <a:r>
              <a:rPr lang="en-CA" dirty="0"/>
              <a:t>, 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CA" dirty="0"/>
              <a:t>Map&lt;String, Float[3]&gt; </a:t>
            </a:r>
            <a:r>
              <a:rPr lang="en-CA" dirty="0" err="1"/>
              <a:t>constraintSetup</a:t>
            </a:r>
            <a:r>
              <a:rPr lang="en-CA" dirty="0"/>
              <a:t>, # float[0] is unit type e.g., 0 for fraction and 1 for absolute value, float[1] for lower range, float[2] for upper range.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CA" dirty="0"/>
              <a:t>int </a:t>
            </a:r>
            <a:r>
              <a:rPr lang="en-CA" dirty="0" err="1"/>
              <a:t>incrementNum</a:t>
            </a:r>
            <a:r>
              <a:rPr lang="en-CA" dirty="0"/>
              <a:t> #1 for multiple constraint, 1 or more for single constraint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A" dirty="0"/>
              <a:t>return Map&lt;Integer, </a:t>
            </a:r>
            <a:r>
              <a:rPr lang="en-CA" dirty="0" err="1"/>
              <a:t>OptResult</a:t>
            </a:r>
            <a:r>
              <a:rPr lang="en-CA" dirty="0"/>
              <a:t>&gt;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CA" dirty="0" err="1"/>
              <a:t>OptResult</a:t>
            </a:r>
            <a:r>
              <a:rPr lang="en-CA" dirty="0"/>
              <a:t> contains</a:t>
            </a:r>
          </a:p>
          <a:p>
            <a:pPr marL="2000250" lvl="4" indent="-171450">
              <a:buFont typeface="Arial" panose="020B0604020202020204" pitchFamily="34" charset="0"/>
              <a:buChar char="•"/>
            </a:pPr>
            <a:r>
              <a:rPr lang="en-CA" dirty="0"/>
              <a:t>(</a:t>
            </a:r>
            <a:r>
              <a:rPr lang="en-CA" dirty="0" err="1"/>
              <a:t>ResultRecord</a:t>
            </a:r>
            <a:r>
              <a:rPr lang="en-CA" dirty="0"/>
              <a:t>) </a:t>
            </a:r>
            <a:r>
              <a:rPr lang="en-CA" dirty="0" err="1"/>
              <a:t>WatershedResult</a:t>
            </a:r>
            <a:endParaRPr lang="en-CA" dirty="0"/>
          </a:p>
          <a:p>
            <a:pPr marL="2457450" lvl="5" indent="-171450">
              <a:buFont typeface="Arial" panose="020B0604020202020204" pitchFamily="34" charset="0"/>
              <a:buChar char="•"/>
            </a:pPr>
            <a:r>
              <a:rPr lang="en-CA" dirty="0"/>
              <a:t>Map&lt;String, Float[size 2]&gt; benefits&lt;type, float[0] as fraction change, float [1] as absolute change&gt;;</a:t>
            </a:r>
          </a:p>
          <a:p>
            <a:pPr marL="2457450" lvl="5" indent="-171450">
              <a:buFont typeface="Arial" panose="020B0604020202020204" pitchFamily="34" charset="0"/>
              <a:buChar char="•"/>
            </a:pPr>
            <a:r>
              <a:rPr lang="en-CA" dirty="0"/>
              <a:t>Float cost</a:t>
            </a:r>
          </a:p>
          <a:p>
            <a:pPr marL="2000250" lvl="4" indent="-171450">
              <a:buFont typeface="Arial" panose="020B0604020202020204" pitchFamily="34" charset="0"/>
              <a:buChar char="•"/>
            </a:pPr>
            <a:r>
              <a:rPr lang="en-CA" dirty="0"/>
              <a:t>Map&lt;String, Map&lt;Integer, </a:t>
            </a:r>
            <a:r>
              <a:rPr lang="en-CA" dirty="0" err="1"/>
              <a:t>ResultRecord</a:t>
            </a:r>
            <a:r>
              <a:rPr lang="en-CA" dirty="0"/>
              <a:t>&gt;&gt; </a:t>
            </a:r>
            <a:r>
              <a:rPr lang="en-CA" dirty="0" err="1"/>
              <a:t>BMPResult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423EB-AEF8-4D6C-A4D4-3F31332B3984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6941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D6B54-DD6E-4972-87E9-3D98B4534B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CEC744-E2E6-45AE-BC96-42BDA184FA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56BD3-3AA0-4F98-829E-CADF75825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2DC6-33C3-49C6-BC3A-BFC57204B7E6}" type="datetimeFigureOut">
              <a:rPr lang="en-CA" smtClean="0"/>
              <a:t>7/8/2019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0D807-1A0D-4124-AF65-16F69D28C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E5364-D5A2-407A-9D97-E118B9E2D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87FAB-7F1D-45C6-B107-928CF16667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1153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ADA36-9C90-48E7-B9E8-0C3EB6C1C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0DA1E1-4713-4332-8CD2-382CD1BD6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88B3F-1B07-43CB-9B13-5D9F5715E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2DC6-33C3-49C6-BC3A-BFC57204B7E6}" type="datetimeFigureOut">
              <a:rPr lang="en-CA" smtClean="0"/>
              <a:t>7/8/2019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C02C9-783D-4076-AEAE-229342940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B4387-A702-4734-8E19-D4EE2AAFD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87FAB-7F1D-45C6-B107-928CF16667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5203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22B2FA-4979-4988-9AEB-66CEB0EF1B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CA600F-56BC-4AB4-ABEC-D68D97D4F4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ECC6C-A73F-42AD-86BF-FF6663082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2DC6-33C3-49C6-BC3A-BFC57204B7E6}" type="datetimeFigureOut">
              <a:rPr lang="en-CA" smtClean="0"/>
              <a:t>7/8/2019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429EB-FD4C-4C3F-ACEC-4A4C5B26C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C00D4-351D-48EC-BC4F-8D38D02BD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87FAB-7F1D-45C6-B107-928CF16667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6243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28D99-E585-42D4-A83F-92856B5D2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DAC63-7395-49F2-BFCE-359D55C53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557D0-4A56-40D4-90DB-6ED0B8DE7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2DC6-33C3-49C6-BC3A-BFC57204B7E6}" type="datetimeFigureOut">
              <a:rPr lang="en-CA" smtClean="0"/>
              <a:t>7/8/2019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E9E1E-2B7A-4DE0-8314-247DB6504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20737-E318-4BE5-8578-2FD797FC3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87FAB-7F1D-45C6-B107-928CF16667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7348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FB1E3-330D-476C-AACD-00BB7156C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7FDC7-DE60-432F-95E0-5A66467E0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2CC5F-9A16-4A26-B3B6-8A898017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2DC6-33C3-49C6-BC3A-BFC57204B7E6}" type="datetimeFigureOut">
              <a:rPr lang="en-CA" smtClean="0"/>
              <a:t>7/8/2019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93805-99EC-47CE-BE2B-48594AB36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D0CD1-291B-4F1D-BDF4-8593A8782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87FAB-7F1D-45C6-B107-928CF16667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6990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B9E8C-879F-4E55-816B-F8516DB72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3120D-065E-4F87-A86A-B14E5799D7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6757FA-1BCD-4AC5-8F95-A56F6E143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B502A-9241-4051-A1F4-8A6A51AC2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2DC6-33C3-49C6-BC3A-BFC57204B7E6}" type="datetimeFigureOut">
              <a:rPr lang="en-CA" smtClean="0"/>
              <a:t>7/8/2019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BD1A7B-1A9E-4D93-99A9-59D9D81FA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5B4C8-2E32-4B4C-9DBB-230FBEA28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87FAB-7F1D-45C6-B107-928CF16667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0779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57A2B-B458-42A0-9C2A-8006AD3DD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50C42-696D-4AF2-8257-5B4705E0A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7CC43-491D-4A0B-82BA-D352AAD6E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BDC8FC-5349-4B45-A846-3BF8F5120F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2A48BC-9CE7-43F7-9D97-04B5F9569D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A4C9C6-2BBB-4DE8-B1B2-2224C1F1C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2DC6-33C3-49C6-BC3A-BFC57204B7E6}" type="datetimeFigureOut">
              <a:rPr lang="en-CA" smtClean="0"/>
              <a:t>7/8/2019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AC2232-6FAE-4DBD-AFC2-722AE34C7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37915-55AA-47C2-B91F-7B1CA46CC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87FAB-7F1D-45C6-B107-928CF16667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5608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F02F7-BA97-4551-A9DF-0D9E8FA3B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2F9BE-BB53-44FD-8240-49AEBB67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2DC6-33C3-49C6-BC3A-BFC57204B7E6}" type="datetimeFigureOut">
              <a:rPr lang="en-CA" smtClean="0"/>
              <a:t>7/8/2019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C192DF-0D6F-4668-93EA-B7AFCC095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D418E8-DA5A-4F87-813E-95A13C96B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87FAB-7F1D-45C6-B107-928CF16667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0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5A0EA9-4B8A-411D-A73E-DFDD44941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2DC6-33C3-49C6-BC3A-BFC57204B7E6}" type="datetimeFigureOut">
              <a:rPr lang="en-CA" smtClean="0"/>
              <a:t>7/8/2019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9BB687-5173-4F43-80C4-0F744D197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0DCE2-A48B-4D24-84F3-816EDDD7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87FAB-7F1D-45C6-B107-928CF16667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4344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4F078-C3A7-492B-B129-E14AD8ED8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2A7D4-547A-4F39-BAC2-658B2B7CB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C8F5AF-50A0-4E90-980B-20F8A9AF1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800EA-C423-425A-BE8E-9A200A043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2DC6-33C3-49C6-BC3A-BFC57204B7E6}" type="datetimeFigureOut">
              <a:rPr lang="en-CA" smtClean="0"/>
              <a:t>7/8/2019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B1720-726A-4D39-8400-8E273D357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9B0DB-79A2-46D5-8BCD-03D81A262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87FAB-7F1D-45C6-B107-928CF16667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788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4A935-34EB-4099-AB55-BE7F96B0B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E52D01-87D2-45C8-A3CE-60BD65A25A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33FF99-6675-40DD-A31D-919F53B0C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C9283-6474-44A3-8BDF-039AE65ED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2DC6-33C3-49C6-BC3A-BFC57204B7E6}" type="datetimeFigureOut">
              <a:rPr lang="en-CA" smtClean="0"/>
              <a:t>7/8/2019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2CBBE3-900C-453A-B701-233C3C2B0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09276-BD88-4EEB-8334-CE19226D0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87FAB-7F1D-45C6-B107-928CF16667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3247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0D5DE1-7563-4A5B-BF33-94643CF67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59F60-6D35-43F2-A881-A7278860B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57C3C-6B2A-4D63-ACF3-FAAC35CE5D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52DC6-33C3-49C6-BC3A-BFC57204B7E6}" type="datetimeFigureOut">
              <a:rPr lang="en-CA" smtClean="0"/>
              <a:t>7/8/2019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AC829-FD09-4F7B-8E08-36EDD1FDA3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69358-C409-491D-B185-3A8866FEAF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87FAB-7F1D-45C6-B107-928CF16667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5531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mailto:shawn-uoguelph@email.ca" TargetMode="External"/><Relationship Id="rId7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EF76B4-DD45-4573-AA1B-3344AE5AD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CA" sz="5800" dirty="0"/>
              <a:t>IMWEBs Online </a:t>
            </a:r>
            <a:br>
              <a:rPr lang="en-CA" sz="5800" dirty="0"/>
            </a:br>
            <a:r>
              <a:rPr lang="en-CA" sz="5800" dirty="0"/>
              <a:t>Interface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5E3A3E-74A4-4180-9521-CEF713ED4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accent1"/>
                </a:solidFill>
              </a:rPr>
              <a:t>By Shawn</a:t>
            </a:r>
          </a:p>
          <a:p>
            <a:r>
              <a:rPr lang="en-CA" dirty="0">
                <a:solidFill>
                  <a:schemeClr val="accent1"/>
                </a:solidFill>
              </a:rPr>
              <a:t>July 08, 2019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014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778CC-1A2E-4899-9ACE-A58820912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Map interaction panel design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B203220-4671-4E62-BB6B-1BABAAC33C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370271"/>
              </p:ext>
            </p:extLst>
          </p:nvPr>
        </p:nvGraphicFramePr>
        <p:xfrm>
          <a:off x="1003299" y="1690687"/>
          <a:ext cx="9612450" cy="447198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612450">
                  <a:extLst>
                    <a:ext uri="{9D8B030D-6E8A-4147-A177-3AD203B41FA5}">
                      <a16:colId xmlns:a16="http://schemas.microsoft.com/office/drawing/2014/main" val="3164792988"/>
                    </a:ext>
                  </a:extLst>
                </a:gridCol>
              </a:tblGrid>
              <a:tr h="4471987">
                <a:tc>
                  <a:txBody>
                    <a:bodyPr/>
                    <a:lstStyle/>
                    <a:p>
                      <a:r>
                        <a:rPr lang="en-CA" dirty="0"/>
                        <a:t>Base map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908369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41FA1F5-77C3-4858-85B8-F4C0CD0E1989}"/>
              </a:ext>
            </a:extLst>
          </p:cNvPr>
          <p:cNvSpPr/>
          <p:nvPr/>
        </p:nvSpPr>
        <p:spPr>
          <a:xfrm>
            <a:off x="10143311" y="4850805"/>
            <a:ext cx="269966" cy="836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+</a:t>
            </a:r>
          </a:p>
          <a:p>
            <a:pPr algn="ctr"/>
            <a:endParaRPr lang="en-CA" dirty="0"/>
          </a:p>
          <a:p>
            <a:pPr algn="ctr"/>
            <a:r>
              <a:rPr lang="en-CA" dirty="0">
                <a:sym typeface="Symbol" panose="05050102010706020507" pitchFamily="18" charset="2"/>
              </a:rPr>
              <a:t>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CADCF7-FDC9-44CA-AC66-4BED472573D3}"/>
              </a:ext>
            </a:extLst>
          </p:cNvPr>
          <p:cNvSpPr txBox="1"/>
          <p:nvPr/>
        </p:nvSpPr>
        <p:spPr>
          <a:xfrm>
            <a:off x="8129973" y="6360460"/>
            <a:ext cx="1987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zoom to watershed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26BD6EE-F8D6-41F8-A83D-E7817E4D59E0}"/>
              </a:ext>
            </a:extLst>
          </p:cNvPr>
          <p:cNvCxnSpPr>
            <a:cxnSpLocks/>
          </p:cNvCxnSpPr>
          <p:nvPr/>
        </p:nvCxnSpPr>
        <p:spPr>
          <a:xfrm flipV="1">
            <a:off x="10006151" y="6065186"/>
            <a:ext cx="128451" cy="361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World">
            <a:extLst>
              <a:ext uri="{FF2B5EF4-FFF2-40B4-BE49-F238E27FC236}">
                <a16:creationId xmlns:a16="http://schemas.microsoft.com/office/drawing/2014/main" id="{C6E4AE05-3BF0-4410-939D-A8749BA61C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00858" y="5751734"/>
            <a:ext cx="360000" cy="360000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7C75963-2FF4-45B7-83DA-7AFEC5477E9C}"/>
              </a:ext>
            </a:extLst>
          </p:cNvPr>
          <p:cNvSpPr/>
          <p:nvPr/>
        </p:nvSpPr>
        <p:spPr>
          <a:xfrm>
            <a:off x="2888907" y="1800530"/>
            <a:ext cx="3891327" cy="4176595"/>
          </a:xfrm>
          <a:custGeom>
            <a:avLst/>
            <a:gdLst>
              <a:gd name="connsiteX0" fmla="*/ 2118266 w 3643907"/>
              <a:gd name="connsiteY0" fmla="*/ 87427 h 4033235"/>
              <a:gd name="connsiteX1" fmla="*/ 1691546 w 3643907"/>
              <a:gd name="connsiteY1" fmla="*/ 122261 h 4033235"/>
              <a:gd name="connsiteX2" fmla="*/ 1447706 w 3643907"/>
              <a:gd name="connsiteY2" fmla="*/ 200638 h 4033235"/>
              <a:gd name="connsiteX3" fmla="*/ 1108071 w 3643907"/>
              <a:gd name="connsiteY3" fmla="*/ 305141 h 4033235"/>
              <a:gd name="connsiteX4" fmla="*/ 925191 w 3643907"/>
              <a:gd name="connsiteY4" fmla="*/ 575107 h 4033235"/>
              <a:gd name="connsiteX5" fmla="*/ 925191 w 3643907"/>
              <a:gd name="connsiteY5" fmla="*/ 879907 h 4033235"/>
              <a:gd name="connsiteX6" fmla="*/ 881648 w 3643907"/>
              <a:gd name="connsiteY6" fmla="*/ 1263084 h 4033235"/>
              <a:gd name="connsiteX7" fmla="*/ 794563 w 3643907"/>
              <a:gd name="connsiteY7" fmla="*/ 1332752 h 4033235"/>
              <a:gd name="connsiteX8" fmla="*/ 585557 w 3643907"/>
              <a:gd name="connsiteY8" fmla="*/ 1393712 h 4033235"/>
              <a:gd name="connsiteX9" fmla="*/ 454928 w 3643907"/>
              <a:gd name="connsiteY9" fmla="*/ 1524341 h 4033235"/>
              <a:gd name="connsiteX10" fmla="*/ 385260 w 3643907"/>
              <a:gd name="connsiteY10" fmla="*/ 1715930 h 4033235"/>
              <a:gd name="connsiteX11" fmla="*/ 428803 w 3643907"/>
              <a:gd name="connsiteY11" fmla="*/ 2064272 h 4033235"/>
              <a:gd name="connsiteX12" fmla="*/ 515888 w 3643907"/>
              <a:gd name="connsiteY12" fmla="*/ 2203610 h 4033235"/>
              <a:gd name="connsiteX13" fmla="*/ 838106 w 3643907"/>
              <a:gd name="connsiteY13" fmla="*/ 2395198 h 4033235"/>
              <a:gd name="connsiteX14" fmla="*/ 1020986 w 3643907"/>
              <a:gd name="connsiteY14" fmla="*/ 2560661 h 4033235"/>
              <a:gd name="connsiteX15" fmla="*/ 1055820 w 3643907"/>
              <a:gd name="connsiteY15" fmla="*/ 2708707 h 4033235"/>
              <a:gd name="connsiteX16" fmla="*/ 1038403 w 3643907"/>
              <a:gd name="connsiteY16" fmla="*/ 2865461 h 4033235"/>
              <a:gd name="connsiteX17" fmla="*/ 751020 w 3643907"/>
              <a:gd name="connsiteY17" fmla="*/ 3118010 h 4033235"/>
              <a:gd name="connsiteX18" fmla="*/ 454928 w 3643907"/>
              <a:gd name="connsiteY18" fmla="*/ 3318307 h 4033235"/>
              <a:gd name="connsiteX19" fmla="*/ 176254 w 3643907"/>
              <a:gd name="connsiteY19" fmla="*/ 3466352 h 4033235"/>
              <a:gd name="connsiteX20" fmla="*/ 89168 w 3643907"/>
              <a:gd name="connsiteY20" fmla="*/ 3596981 h 4033235"/>
              <a:gd name="connsiteX21" fmla="*/ 36917 w 3643907"/>
              <a:gd name="connsiteY21" fmla="*/ 3823404 h 4033235"/>
              <a:gd name="connsiteX22" fmla="*/ 97877 w 3643907"/>
              <a:gd name="connsiteY22" fmla="*/ 3971450 h 4033235"/>
              <a:gd name="connsiteX23" fmla="*/ 1099363 w 3643907"/>
              <a:gd name="connsiteY23" fmla="*/ 4032410 h 4033235"/>
              <a:gd name="connsiteX24" fmla="*/ 1648003 w 3643907"/>
              <a:gd name="connsiteY24" fmla="*/ 3997575 h 4033235"/>
              <a:gd name="connsiteX25" fmla="*/ 2248894 w 3643907"/>
              <a:gd name="connsiteY25" fmla="*/ 3875655 h 4033235"/>
              <a:gd name="connsiteX26" fmla="*/ 2562403 w 3643907"/>
              <a:gd name="connsiteY26" fmla="*/ 3605690 h 4033235"/>
              <a:gd name="connsiteX27" fmla="*/ 3137168 w 3643907"/>
              <a:gd name="connsiteY27" fmla="*/ 3248638 h 4033235"/>
              <a:gd name="connsiteX28" fmla="*/ 3407134 w 3643907"/>
              <a:gd name="connsiteY28" fmla="*/ 2734832 h 4033235"/>
              <a:gd name="connsiteX29" fmla="*/ 3642266 w 3643907"/>
              <a:gd name="connsiteY29" fmla="*/ 2116524 h 4033235"/>
              <a:gd name="connsiteX30" fmla="*/ 3502928 w 3643907"/>
              <a:gd name="connsiteY30" fmla="*/ 1637552 h 4033235"/>
              <a:gd name="connsiteX31" fmla="*/ 3337466 w 3643907"/>
              <a:gd name="connsiteY31" fmla="*/ 1210832 h 4033235"/>
              <a:gd name="connsiteX32" fmla="*/ 3598723 w 3643907"/>
              <a:gd name="connsiteY32" fmla="*/ 827655 h 4033235"/>
              <a:gd name="connsiteX33" fmla="*/ 3520346 w 3643907"/>
              <a:gd name="connsiteY33" fmla="*/ 322558 h 4033235"/>
              <a:gd name="connsiteX34" fmla="*/ 3172003 w 3643907"/>
              <a:gd name="connsiteY34" fmla="*/ 87427 h 4033235"/>
              <a:gd name="connsiteX35" fmla="*/ 2423066 w 3643907"/>
              <a:gd name="connsiteY35" fmla="*/ 341 h 4033235"/>
              <a:gd name="connsiteX36" fmla="*/ 2118266 w 3643907"/>
              <a:gd name="connsiteY36" fmla="*/ 87427 h 4033235"/>
              <a:gd name="connsiteX0" fmla="*/ 2093566 w 3619207"/>
              <a:gd name="connsiteY0" fmla="*/ 87427 h 4054379"/>
              <a:gd name="connsiteX1" fmla="*/ 1666846 w 3619207"/>
              <a:gd name="connsiteY1" fmla="*/ 122261 h 4054379"/>
              <a:gd name="connsiteX2" fmla="*/ 1423006 w 3619207"/>
              <a:gd name="connsiteY2" fmla="*/ 200638 h 4054379"/>
              <a:gd name="connsiteX3" fmla="*/ 1083371 w 3619207"/>
              <a:gd name="connsiteY3" fmla="*/ 305141 h 4054379"/>
              <a:gd name="connsiteX4" fmla="*/ 900491 w 3619207"/>
              <a:gd name="connsiteY4" fmla="*/ 575107 h 4054379"/>
              <a:gd name="connsiteX5" fmla="*/ 900491 w 3619207"/>
              <a:gd name="connsiteY5" fmla="*/ 879907 h 4054379"/>
              <a:gd name="connsiteX6" fmla="*/ 856948 w 3619207"/>
              <a:gd name="connsiteY6" fmla="*/ 1263084 h 4054379"/>
              <a:gd name="connsiteX7" fmla="*/ 769863 w 3619207"/>
              <a:gd name="connsiteY7" fmla="*/ 1332752 h 4054379"/>
              <a:gd name="connsiteX8" fmla="*/ 560857 w 3619207"/>
              <a:gd name="connsiteY8" fmla="*/ 1393712 h 4054379"/>
              <a:gd name="connsiteX9" fmla="*/ 430228 w 3619207"/>
              <a:gd name="connsiteY9" fmla="*/ 1524341 h 4054379"/>
              <a:gd name="connsiteX10" fmla="*/ 360560 w 3619207"/>
              <a:gd name="connsiteY10" fmla="*/ 1715930 h 4054379"/>
              <a:gd name="connsiteX11" fmla="*/ 404103 w 3619207"/>
              <a:gd name="connsiteY11" fmla="*/ 2064272 h 4054379"/>
              <a:gd name="connsiteX12" fmla="*/ 491188 w 3619207"/>
              <a:gd name="connsiteY12" fmla="*/ 2203610 h 4054379"/>
              <a:gd name="connsiteX13" fmla="*/ 813406 w 3619207"/>
              <a:gd name="connsiteY13" fmla="*/ 2395198 h 4054379"/>
              <a:gd name="connsiteX14" fmla="*/ 996286 w 3619207"/>
              <a:gd name="connsiteY14" fmla="*/ 2560661 h 4054379"/>
              <a:gd name="connsiteX15" fmla="*/ 1031120 w 3619207"/>
              <a:gd name="connsiteY15" fmla="*/ 2708707 h 4054379"/>
              <a:gd name="connsiteX16" fmla="*/ 1013703 w 3619207"/>
              <a:gd name="connsiteY16" fmla="*/ 2865461 h 4054379"/>
              <a:gd name="connsiteX17" fmla="*/ 726320 w 3619207"/>
              <a:gd name="connsiteY17" fmla="*/ 3118010 h 4054379"/>
              <a:gd name="connsiteX18" fmla="*/ 430228 w 3619207"/>
              <a:gd name="connsiteY18" fmla="*/ 3318307 h 4054379"/>
              <a:gd name="connsiteX19" fmla="*/ 151554 w 3619207"/>
              <a:gd name="connsiteY19" fmla="*/ 3466352 h 4054379"/>
              <a:gd name="connsiteX20" fmla="*/ 64468 w 3619207"/>
              <a:gd name="connsiteY20" fmla="*/ 3596981 h 4054379"/>
              <a:gd name="connsiteX21" fmla="*/ 12217 w 3619207"/>
              <a:gd name="connsiteY21" fmla="*/ 3823404 h 4054379"/>
              <a:gd name="connsiteX22" fmla="*/ 114751 w 3619207"/>
              <a:gd name="connsiteY22" fmla="*/ 4039081 h 4054379"/>
              <a:gd name="connsiteX23" fmla="*/ 1074663 w 3619207"/>
              <a:gd name="connsiteY23" fmla="*/ 4032410 h 4054379"/>
              <a:gd name="connsiteX24" fmla="*/ 1623303 w 3619207"/>
              <a:gd name="connsiteY24" fmla="*/ 3997575 h 4054379"/>
              <a:gd name="connsiteX25" fmla="*/ 2224194 w 3619207"/>
              <a:gd name="connsiteY25" fmla="*/ 3875655 h 4054379"/>
              <a:gd name="connsiteX26" fmla="*/ 2537703 w 3619207"/>
              <a:gd name="connsiteY26" fmla="*/ 3605690 h 4054379"/>
              <a:gd name="connsiteX27" fmla="*/ 3112468 w 3619207"/>
              <a:gd name="connsiteY27" fmla="*/ 3248638 h 4054379"/>
              <a:gd name="connsiteX28" fmla="*/ 3382434 w 3619207"/>
              <a:gd name="connsiteY28" fmla="*/ 2734832 h 4054379"/>
              <a:gd name="connsiteX29" fmla="*/ 3617566 w 3619207"/>
              <a:gd name="connsiteY29" fmla="*/ 2116524 h 4054379"/>
              <a:gd name="connsiteX30" fmla="*/ 3478228 w 3619207"/>
              <a:gd name="connsiteY30" fmla="*/ 1637552 h 4054379"/>
              <a:gd name="connsiteX31" fmla="*/ 3312766 w 3619207"/>
              <a:gd name="connsiteY31" fmla="*/ 1210832 h 4054379"/>
              <a:gd name="connsiteX32" fmla="*/ 3574023 w 3619207"/>
              <a:gd name="connsiteY32" fmla="*/ 827655 h 4054379"/>
              <a:gd name="connsiteX33" fmla="*/ 3495646 w 3619207"/>
              <a:gd name="connsiteY33" fmla="*/ 322558 h 4054379"/>
              <a:gd name="connsiteX34" fmla="*/ 3147303 w 3619207"/>
              <a:gd name="connsiteY34" fmla="*/ 87427 h 4054379"/>
              <a:gd name="connsiteX35" fmla="*/ 2398366 w 3619207"/>
              <a:gd name="connsiteY35" fmla="*/ 341 h 4054379"/>
              <a:gd name="connsiteX36" fmla="*/ 2093566 w 3619207"/>
              <a:gd name="connsiteY36" fmla="*/ 87427 h 4054379"/>
              <a:gd name="connsiteX0" fmla="*/ 2093566 w 3618850"/>
              <a:gd name="connsiteY0" fmla="*/ 87427 h 4054379"/>
              <a:gd name="connsiteX1" fmla="*/ 1666846 w 3618850"/>
              <a:gd name="connsiteY1" fmla="*/ 122261 h 4054379"/>
              <a:gd name="connsiteX2" fmla="*/ 1423006 w 3618850"/>
              <a:gd name="connsiteY2" fmla="*/ 200638 h 4054379"/>
              <a:gd name="connsiteX3" fmla="*/ 1083371 w 3618850"/>
              <a:gd name="connsiteY3" fmla="*/ 305141 h 4054379"/>
              <a:gd name="connsiteX4" fmla="*/ 900491 w 3618850"/>
              <a:gd name="connsiteY4" fmla="*/ 575107 h 4054379"/>
              <a:gd name="connsiteX5" fmla="*/ 900491 w 3618850"/>
              <a:gd name="connsiteY5" fmla="*/ 879907 h 4054379"/>
              <a:gd name="connsiteX6" fmla="*/ 856948 w 3618850"/>
              <a:gd name="connsiteY6" fmla="*/ 1263084 h 4054379"/>
              <a:gd name="connsiteX7" fmla="*/ 769863 w 3618850"/>
              <a:gd name="connsiteY7" fmla="*/ 1332752 h 4054379"/>
              <a:gd name="connsiteX8" fmla="*/ 560857 w 3618850"/>
              <a:gd name="connsiteY8" fmla="*/ 1393712 h 4054379"/>
              <a:gd name="connsiteX9" fmla="*/ 430228 w 3618850"/>
              <a:gd name="connsiteY9" fmla="*/ 1524341 h 4054379"/>
              <a:gd name="connsiteX10" fmla="*/ 360560 w 3618850"/>
              <a:gd name="connsiteY10" fmla="*/ 1715930 h 4054379"/>
              <a:gd name="connsiteX11" fmla="*/ 404103 w 3618850"/>
              <a:gd name="connsiteY11" fmla="*/ 2064272 h 4054379"/>
              <a:gd name="connsiteX12" fmla="*/ 491188 w 3618850"/>
              <a:gd name="connsiteY12" fmla="*/ 2203610 h 4054379"/>
              <a:gd name="connsiteX13" fmla="*/ 813406 w 3618850"/>
              <a:gd name="connsiteY13" fmla="*/ 2395198 h 4054379"/>
              <a:gd name="connsiteX14" fmla="*/ 996286 w 3618850"/>
              <a:gd name="connsiteY14" fmla="*/ 2560661 h 4054379"/>
              <a:gd name="connsiteX15" fmla="*/ 1031120 w 3618850"/>
              <a:gd name="connsiteY15" fmla="*/ 2708707 h 4054379"/>
              <a:gd name="connsiteX16" fmla="*/ 1013703 w 3618850"/>
              <a:gd name="connsiteY16" fmla="*/ 2865461 h 4054379"/>
              <a:gd name="connsiteX17" fmla="*/ 726320 w 3618850"/>
              <a:gd name="connsiteY17" fmla="*/ 3118010 h 4054379"/>
              <a:gd name="connsiteX18" fmla="*/ 430228 w 3618850"/>
              <a:gd name="connsiteY18" fmla="*/ 3318307 h 4054379"/>
              <a:gd name="connsiteX19" fmla="*/ 151554 w 3618850"/>
              <a:gd name="connsiteY19" fmla="*/ 3466352 h 4054379"/>
              <a:gd name="connsiteX20" fmla="*/ 64468 w 3618850"/>
              <a:gd name="connsiteY20" fmla="*/ 3596981 h 4054379"/>
              <a:gd name="connsiteX21" fmla="*/ 12217 w 3618850"/>
              <a:gd name="connsiteY21" fmla="*/ 3823404 h 4054379"/>
              <a:gd name="connsiteX22" fmla="*/ 114751 w 3618850"/>
              <a:gd name="connsiteY22" fmla="*/ 4039081 h 4054379"/>
              <a:gd name="connsiteX23" fmla="*/ 1074663 w 3618850"/>
              <a:gd name="connsiteY23" fmla="*/ 4032410 h 4054379"/>
              <a:gd name="connsiteX24" fmla="*/ 1623303 w 3618850"/>
              <a:gd name="connsiteY24" fmla="*/ 3997575 h 4054379"/>
              <a:gd name="connsiteX25" fmla="*/ 2224194 w 3618850"/>
              <a:gd name="connsiteY25" fmla="*/ 3875655 h 4054379"/>
              <a:gd name="connsiteX26" fmla="*/ 2537703 w 3618850"/>
              <a:gd name="connsiteY26" fmla="*/ 3605690 h 4054379"/>
              <a:gd name="connsiteX27" fmla="*/ 3112468 w 3618850"/>
              <a:gd name="connsiteY27" fmla="*/ 3248638 h 4054379"/>
              <a:gd name="connsiteX28" fmla="*/ 3382434 w 3618850"/>
              <a:gd name="connsiteY28" fmla="*/ 2734832 h 4054379"/>
              <a:gd name="connsiteX29" fmla="*/ 3617566 w 3618850"/>
              <a:gd name="connsiteY29" fmla="*/ 2116524 h 4054379"/>
              <a:gd name="connsiteX30" fmla="*/ 3478228 w 3618850"/>
              <a:gd name="connsiteY30" fmla="*/ 1637552 h 4054379"/>
              <a:gd name="connsiteX31" fmla="*/ 3512323 w 3618850"/>
              <a:gd name="connsiteY31" fmla="*/ 1219287 h 4054379"/>
              <a:gd name="connsiteX32" fmla="*/ 3574023 w 3618850"/>
              <a:gd name="connsiteY32" fmla="*/ 827655 h 4054379"/>
              <a:gd name="connsiteX33" fmla="*/ 3495646 w 3618850"/>
              <a:gd name="connsiteY33" fmla="*/ 322558 h 4054379"/>
              <a:gd name="connsiteX34" fmla="*/ 3147303 w 3618850"/>
              <a:gd name="connsiteY34" fmla="*/ 87427 h 4054379"/>
              <a:gd name="connsiteX35" fmla="*/ 2398366 w 3618850"/>
              <a:gd name="connsiteY35" fmla="*/ 341 h 4054379"/>
              <a:gd name="connsiteX36" fmla="*/ 2093566 w 3618850"/>
              <a:gd name="connsiteY36" fmla="*/ 87427 h 4054379"/>
              <a:gd name="connsiteX0" fmla="*/ 2093566 w 3715411"/>
              <a:gd name="connsiteY0" fmla="*/ 87427 h 4054379"/>
              <a:gd name="connsiteX1" fmla="*/ 1666846 w 3715411"/>
              <a:gd name="connsiteY1" fmla="*/ 122261 h 4054379"/>
              <a:gd name="connsiteX2" fmla="*/ 1423006 w 3715411"/>
              <a:gd name="connsiteY2" fmla="*/ 200638 h 4054379"/>
              <a:gd name="connsiteX3" fmla="*/ 1083371 w 3715411"/>
              <a:gd name="connsiteY3" fmla="*/ 305141 h 4054379"/>
              <a:gd name="connsiteX4" fmla="*/ 900491 w 3715411"/>
              <a:gd name="connsiteY4" fmla="*/ 575107 h 4054379"/>
              <a:gd name="connsiteX5" fmla="*/ 900491 w 3715411"/>
              <a:gd name="connsiteY5" fmla="*/ 879907 h 4054379"/>
              <a:gd name="connsiteX6" fmla="*/ 856948 w 3715411"/>
              <a:gd name="connsiteY6" fmla="*/ 1263084 h 4054379"/>
              <a:gd name="connsiteX7" fmla="*/ 769863 w 3715411"/>
              <a:gd name="connsiteY7" fmla="*/ 1332752 h 4054379"/>
              <a:gd name="connsiteX8" fmla="*/ 560857 w 3715411"/>
              <a:gd name="connsiteY8" fmla="*/ 1393712 h 4054379"/>
              <a:gd name="connsiteX9" fmla="*/ 430228 w 3715411"/>
              <a:gd name="connsiteY9" fmla="*/ 1524341 h 4054379"/>
              <a:gd name="connsiteX10" fmla="*/ 360560 w 3715411"/>
              <a:gd name="connsiteY10" fmla="*/ 1715930 h 4054379"/>
              <a:gd name="connsiteX11" fmla="*/ 404103 w 3715411"/>
              <a:gd name="connsiteY11" fmla="*/ 2064272 h 4054379"/>
              <a:gd name="connsiteX12" fmla="*/ 491188 w 3715411"/>
              <a:gd name="connsiteY12" fmla="*/ 2203610 h 4054379"/>
              <a:gd name="connsiteX13" fmla="*/ 813406 w 3715411"/>
              <a:gd name="connsiteY13" fmla="*/ 2395198 h 4054379"/>
              <a:gd name="connsiteX14" fmla="*/ 996286 w 3715411"/>
              <a:gd name="connsiteY14" fmla="*/ 2560661 h 4054379"/>
              <a:gd name="connsiteX15" fmla="*/ 1031120 w 3715411"/>
              <a:gd name="connsiteY15" fmla="*/ 2708707 h 4054379"/>
              <a:gd name="connsiteX16" fmla="*/ 1013703 w 3715411"/>
              <a:gd name="connsiteY16" fmla="*/ 2865461 h 4054379"/>
              <a:gd name="connsiteX17" fmla="*/ 726320 w 3715411"/>
              <a:gd name="connsiteY17" fmla="*/ 3118010 h 4054379"/>
              <a:gd name="connsiteX18" fmla="*/ 430228 w 3715411"/>
              <a:gd name="connsiteY18" fmla="*/ 3318307 h 4054379"/>
              <a:gd name="connsiteX19" fmla="*/ 151554 w 3715411"/>
              <a:gd name="connsiteY19" fmla="*/ 3466352 h 4054379"/>
              <a:gd name="connsiteX20" fmla="*/ 64468 w 3715411"/>
              <a:gd name="connsiteY20" fmla="*/ 3596981 h 4054379"/>
              <a:gd name="connsiteX21" fmla="*/ 12217 w 3715411"/>
              <a:gd name="connsiteY21" fmla="*/ 3823404 h 4054379"/>
              <a:gd name="connsiteX22" fmla="*/ 114751 w 3715411"/>
              <a:gd name="connsiteY22" fmla="*/ 4039081 h 4054379"/>
              <a:gd name="connsiteX23" fmla="*/ 1074663 w 3715411"/>
              <a:gd name="connsiteY23" fmla="*/ 4032410 h 4054379"/>
              <a:gd name="connsiteX24" fmla="*/ 1623303 w 3715411"/>
              <a:gd name="connsiteY24" fmla="*/ 3997575 h 4054379"/>
              <a:gd name="connsiteX25" fmla="*/ 2224194 w 3715411"/>
              <a:gd name="connsiteY25" fmla="*/ 3875655 h 4054379"/>
              <a:gd name="connsiteX26" fmla="*/ 2537703 w 3715411"/>
              <a:gd name="connsiteY26" fmla="*/ 3605690 h 4054379"/>
              <a:gd name="connsiteX27" fmla="*/ 3112468 w 3715411"/>
              <a:gd name="connsiteY27" fmla="*/ 3248638 h 4054379"/>
              <a:gd name="connsiteX28" fmla="*/ 3382434 w 3715411"/>
              <a:gd name="connsiteY28" fmla="*/ 2734832 h 4054379"/>
              <a:gd name="connsiteX29" fmla="*/ 3617566 w 3715411"/>
              <a:gd name="connsiteY29" fmla="*/ 2116524 h 4054379"/>
              <a:gd name="connsiteX30" fmla="*/ 3478228 w 3715411"/>
              <a:gd name="connsiteY30" fmla="*/ 1637552 h 4054379"/>
              <a:gd name="connsiteX31" fmla="*/ 3512323 w 3715411"/>
              <a:gd name="connsiteY31" fmla="*/ 1219287 h 4054379"/>
              <a:gd name="connsiteX32" fmla="*/ 3715377 w 3715411"/>
              <a:gd name="connsiteY32" fmla="*/ 785386 h 4054379"/>
              <a:gd name="connsiteX33" fmla="*/ 3495646 w 3715411"/>
              <a:gd name="connsiteY33" fmla="*/ 322558 h 4054379"/>
              <a:gd name="connsiteX34" fmla="*/ 3147303 w 3715411"/>
              <a:gd name="connsiteY34" fmla="*/ 87427 h 4054379"/>
              <a:gd name="connsiteX35" fmla="*/ 2398366 w 3715411"/>
              <a:gd name="connsiteY35" fmla="*/ 341 h 4054379"/>
              <a:gd name="connsiteX36" fmla="*/ 2093566 w 3715411"/>
              <a:gd name="connsiteY36" fmla="*/ 87427 h 4054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715411" h="4054379">
                <a:moveTo>
                  <a:pt x="2093566" y="87427"/>
                </a:moveTo>
                <a:cubicBezTo>
                  <a:pt x="1971646" y="107747"/>
                  <a:pt x="1778606" y="103393"/>
                  <a:pt x="1666846" y="122261"/>
                </a:cubicBezTo>
                <a:cubicBezTo>
                  <a:pt x="1555086" y="141129"/>
                  <a:pt x="1423006" y="200638"/>
                  <a:pt x="1423006" y="200638"/>
                </a:cubicBezTo>
                <a:cubicBezTo>
                  <a:pt x="1325760" y="231118"/>
                  <a:pt x="1170457" y="242729"/>
                  <a:pt x="1083371" y="305141"/>
                </a:cubicBezTo>
                <a:cubicBezTo>
                  <a:pt x="996285" y="367553"/>
                  <a:pt x="930971" y="479313"/>
                  <a:pt x="900491" y="575107"/>
                </a:cubicBezTo>
                <a:cubicBezTo>
                  <a:pt x="870011" y="670901"/>
                  <a:pt x="907748" y="765244"/>
                  <a:pt x="900491" y="879907"/>
                </a:cubicBezTo>
                <a:cubicBezTo>
                  <a:pt x="893234" y="994570"/>
                  <a:pt x="878719" y="1187610"/>
                  <a:pt x="856948" y="1263084"/>
                </a:cubicBezTo>
                <a:cubicBezTo>
                  <a:pt x="835177" y="1338558"/>
                  <a:pt x="819211" y="1310981"/>
                  <a:pt x="769863" y="1332752"/>
                </a:cubicBezTo>
                <a:cubicBezTo>
                  <a:pt x="720515" y="1354523"/>
                  <a:pt x="617463" y="1361781"/>
                  <a:pt x="560857" y="1393712"/>
                </a:cubicBezTo>
                <a:cubicBezTo>
                  <a:pt x="504251" y="1425643"/>
                  <a:pt x="463611" y="1470638"/>
                  <a:pt x="430228" y="1524341"/>
                </a:cubicBezTo>
                <a:cubicBezTo>
                  <a:pt x="396845" y="1578044"/>
                  <a:pt x="364914" y="1625942"/>
                  <a:pt x="360560" y="1715930"/>
                </a:cubicBezTo>
                <a:cubicBezTo>
                  <a:pt x="356206" y="1805919"/>
                  <a:pt x="382332" y="1982992"/>
                  <a:pt x="404103" y="2064272"/>
                </a:cubicBezTo>
                <a:cubicBezTo>
                  <a:pt x="425874" y="2145552"/>
                  <a:pt x="422971" y="2148456"/>
                  <a:pt x="491188" y="2203610"/>
                </a:cubicBezTo>
                <a:cubicBezTo>
                  <a:pt x="559405" y="2258764"/>
                  <a:pt x="729223" y="2335690"/>
                  <a:pt x="813406" y="2395198"/>
                </a:cubicBezTo>
                <a:cubicBezTo>
                  <a:pt x="897589" y="2454706"/>
                  <a:pt x="960000" y="2508410"/>
                  <a:pt x="996286" y="2560661"/>
                </a:cubicBezTo>
                <a:cubicBezTo>
                  <a:pt x="1032572" y="2612912"/>
                  <a:pt x="1028217" y="2657907"/>
                  <a:pt x="1031120" y="2708707"/>
                </a:cubicBezTo>
                <a:cubicBezTo>
                  <a:pt x="1034023" y="2759507"/>
                  <a:pt x="1064503" y="2797244"/>
                  <a:pt x="1013703" y="2865461"/>
                </a:cubicBezTo>
                <a:cubicBezTo>
                  <a:pt x="962903" y="2933678"/>
                  <a:pt x="823566" y="3042536"/>
                  <a:pt x="726320" y="3118010"/>
                </a:cubicBezTo>
                <a:cubicBezTo>
                  <a:pt x="629074" y="3193484"/>
                  <a:pt x="526022" y="3260250"/>
                  <a:pt x="430228" y="3318307"/>
                </a:cubicBezTo>
                <a:cubicBezTo>
                  <a:pt x="334434" y="3376364"/>
                  <a:pt x="212514" y="3419906"/>
                  <a:pt x="151554" y="3466352"/>
                </a:cubicBezTo>
                <a:cubicBezTo>
                  <a:pt x="90594" y="3512798"/>
                  <a:pt x="87691" y="3537472"/>
                  <a:pt x="64468" y="3596981"/>
                </a:cubicBezTo>
                <a:cubicBezTo>
                  <a:pt x="41245" y="3656490"/>
                  <a:pt x="3837" y="3749721"/>
                  <a:pt x="12217" y="3823404"/>
                </a:cubicBezTo>
                <a:cubicBezTo>
                  <a:pt x="20597" y="3897087"/>
                  <a:pt x="-62323" y="4004247"/>
                  <a:pt x="114751" y="4039081"/>
                </a:cubicBezTo>
                <a:cubicBezTo>
                  <a:pt x="291825" y="4073915"/>
                  <a:pt x="823238" y="4039328"/>
                  <a:pt x="1074663" y="4032410"/>
                </a:cubicBezTo>
                <a:cubicBezTo>
                  <a:pt x="1326088" y="4025492"/>
                  <a:pt x="1431715" y="4023701"/>
                  <a:pt x="1623303" y="3997575"/>
                </a:cubicBezTo>
                <a:cubicBezTo>
                  <a:pt x="1814891" y="3971449"/>
                  <a:pt x="2071794" y="3940969"/>
                  <a:pt x="2224194" y="3875655"/>
                </a:cubicBezTo>
                <a:cubicBezTo>
                  <a:pt x="2376594" y="3810341"/>
                  <a:pt x="2389657" y="3710193"/>
                  <a:pt x="2537703" y="3605690"/>
                </a:cubicBezTo>
                <a:cubicBezTo>
                  <a:pt x="2685749" y="3501187"/>
                  <a:pt x="2971679" y="3393781"/>
                  <a:pt x="3112468" y="3248638"/>
                </a:cubicBezTo>
                <a:cubicBezTo>
                  <a:pt x="3253257" y="3103495"/>
                  <a:pt x="3298251" y="2923518"/>
                  <a:pt x="3382434" y="2734832"/>
                </a:cubicBezTo>
                <a:cubicBezTo>
                  <a:pt x="3466617" y="2546146"/>
                  <a:pt x="3601600" y="2299404"/>
                  <a:pt x="3617566" y="2116524"/>
                </a:cubicBezTo>
                <a:cubicBezTo>
                  <a:pt x="3633532" y="1933644"/>
                  <a:pt x="3495769" y="1787092"/>
                  <a:pt x="3478228" y="1637552"/>
                </a:cubicBezTo>
                <a:cubicBezTo>
                  <a:pt x="3460688" y="1488013"/>
                  <a:pt x="3472798" y="1361315"/>
                  <a:pt x="3512323" y="1219287"/>
                </a:cubicBezTo>
                <a:cubicBezTo>
                  <a:pt x="3551848" y="1077259"/>
                  <a:pt x="3718156" y="934841"/>
                  <a:pt x="3715377" y="785386"/>
                </a:cubicBezTo>
                <a:cubicBezTo>
                  <a:pt x="3712598" y="635931"/>
                  <a:pt x="3590325" y="438885"/>
                  <a:pt x="3495646" y="322558"/>
                </a:cubicBezTo>
                <a:cubicBezTo>
                  <a:pt x="3400967" y="206231"/>
                  <a:pt x="3330183" y="141130"/>
                  <a:pt x="3147303" y="87427"/>
                </a:cubicBezTo>
                <a:cubicBezTo>
                  <a:pt x="2964423" y="33724"/>
                  <a:pt x="2571086" y="-4013"/>
                  <a:pt x="2398366" y="341"/>
                </a:cubicBezTo>
                <a:cubicBezTo>
                  <a:pt x="2225646" y="4695"/>
                  <a:pt x="2215486" y="67107"/>
                  <a:pt x="2093566" y="87427"/>
                </a:cubicBez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372C0BB-400C-4AB7-A0F8-67011EFA719F}"/>
              </a:ext>
            </a:extLst>
          </p:cNvPr>
          <p:cNvSpPr/>
          <p:nvPr/>
        </p:nvSpPr>
        <p:spPr>
          <a:xfrm>
            <a:off x="3291840" y="2002971"/>
            <a:ext cx="2796880" cy="3666309"/>
          </a:xfrm>
          <a:custGeom>
            <a:avLst/>
            <a:gdLst>
              <a:gd name="connsiteX0" fmla="*/ 0 w 2796880"/>
              <a:gd name="connsiteY0" fmla="*/ 3666309 h 3666309"/>
              <a:gd name="connsiteX1" fmla="*/ 1018903 w 2796880"/>
              <a:gd name="connsiteY1" fmla="*/ 3483429 h 3666309"/>
              <a:gd name="connsiteX2" fmla="*/ 1820091 w 2796880"/>
              <a:gd name="connsiteY2" fmla="*/ 3204755 h 3666309"/>
              <a:gd name="connsiteX3" fmla="*/ 2386149 w 2796880"/>
              <a:gd name="connsiteY3" fmla="*/ 2647406 h 3666309"/>
              <a:gd name="connsiteX4" fmla="*/ 2717074 w 2796880"/>
              <a:gd name="connsiteY4" fmla="*/ 1933303 h 3666309"/>
              <a:gd name="connsiteX5" fmla="*/ 2786743 w 2796880"/>
              <a:gd name="connsiteY5" fmla="*/ 1314995 h 3666309"/>
              <a:gd name="connsiteX6" fmla="*/ 2551611 w 2796880"/>
              <a:gd name="connsiteY6" fmla="*/ 766355 h 3666309"/>
              <a:gd name="connsiteX7" fmla="*/ 1837509 w 2796880"/>
              <a:gd name="connsiteY7" fmla="*/ 365760 h 3666309"/>
              <a:gd name="connsiteX8" fmla="*/ 1419497 w 2796880"/>
              <a:gd name="connsiteY8" fmla="*/ 313509 h 3666309"/>
              <a:gd name="connsiteX9" fmla="*/ 1210491 w 2796880"/>
              <a:gd name="connsiteY9" fmla="*/ 156755 h 3666309"/>
              <a:gd name="connsiteX10" fmla="*/ 1140823 w 2796880"/>
              <a:gd name="connsiteY10" fmla="*/ 0 h 3666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96880" h="3666309">
                <a:moveTo>
                  <a:pt x="0" y="3666309"/>
                </a:moveTo>
                <a:cubicBezTo>
                  <a:pt x="357777" y="3613332"/>
                  <a:pt x="715555" y="3560355"/>
                  <a:pt x="1018903" y="3483429"/>
                </a:cubicBezTo>
                <a:cubicBezTo>
                  <a:pt x="1322251" y="3406503"/>
                  <a:pt x="1592217" y="3344092"/>
                  <a:pt x="1820091" y="3204755"/>
                </a:cubicBezTo>
                <a:cubicBezTo>
                  <a:pt x="2047965" y="3065418"/>
                  <a:pt x="2236652" y="2859315"/>
                  <a:pt x="2386149" y="2647406"/>
                </a:cubicBezTo>
                <a:cubicBezTo>
                  <a:pt x="2535646" y="2435497"/>
                  <a:pt x="2650308" y="2155371"/>
                  <a:pt x="2717074" y="1933303"/>
                </a:cubicBezTo>
                <a:cubicBezTo>
                  <a:pt x="2783840" y="1711234"/>
                  <a:pt x="2814320" y="1509486"/>
                  <a:pt x="2786743" y="1314995"/>
                </a:cubicBezTo>
                <a:cubicBezTo>
                  <a:pt x="2759166" y="1120504"/>
                  <a:pt x="2709817" y="924561"/>
                  <a:pt x="2551611" y="766355"/>
                </a:cubicBezTo>
                <a:cubicBezTo>
                  <a:pt x="2393405" y="608149"/>
                  <a:pt x="2026195" y="441234"/>
                  <a:pt x="1837509" y="365760"/>
                </a:cubicBezTo>
                <a:cubicBezTo>
                  <a:pt x="1648823" y="290286"/>
                  <a:pt x="1524000" y="348343"/>
                  <a:pt x="1419497" y="313509"/>
                </a:cubicBezTo>
                <a:cubicBezTo>
                  <a:pt x="1314994" y="278675"/>
                  <a:pt x="1256937" y="209006"/>
                  <a:pt x="1210491" y="156755"/>
                </a:cubicBezTo>
                <a:cubicBezTo>
                  <a:pt x="1164045" y="104504"/>
                  <a:pt x="1152434" y="52252"/>
                  <a:pt x="1140823" y="0"/>
                </a:cubicBezTo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B10813E-5598-4D5C-8C3D-0002AC346741}"/>
              </a:ext>
            </a:extLst>
          </p:cNvPr>
          <p:cNvSpPr/>
          <p:nvPr/>
        </p:nvSpPr>
        <p:spPr>
          <a:xfrm>
            <a:off x="3857897" y="2133600"/>
            <a:ext cx="609600" cy="1793966"/>
          </a:xfrm>
          <a:custGeom>
            <a:avLst/>
            <a:gdLst>
              <a:gd name="connsiteX0" fmla="*/ 0 w 609600"/>
              <a:gd name="connsiteY0" fmla="*/ 1793966 h 1793966"/>
              <a:gd name="connsiteX1" fmla="*/ 435429 w 609600"/>
              <a:gd name="connsiteY1" fmla="*/ 1402080 h 1793966"/>
              <a:gd name="connsiteX2" fmla="*/ 531223 w 609600"/>
              <a:gd name="connsiteY2" fmla="*/ 940526 h 1793966"/>
              <a:gd name="connsiteX3" fmla="*/ 269966 w 609600"/>
              <a:gd name="connsiteY3" fmla="*/ 452846 h 1793966"/>
              <a:gd name="connsiteX4" fmla="*/ 261257 w 609600"/>
              <a:gd name="connsiteY4" fmla="*/ 174171 h 1793966"/>
              <a:gd name="connsiteX5" fmla="*/ 418012 w 609600"/>
              <a:gd name="connsiteY5" fmla="*/ 60960 h 1793966"/>
              <a:gd name="connsiteX6" fmla="*/ 609600 w 609600"/>
              <a:gd name="connsiteY6" fmla="*/ 0 h 179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" h="1793966">
                <a:moveTo>
                  <a:pt x="0" y="1793966"/>
                </a:moveTo>
                <a:cubicBezTo>
                  <a:pt x="173446" y="1669143"/>
                  <a:pt x="346892" y="1544320"/>
                  <a:pt x="435429" y="1402080"/>
                </a:cubicBezTo>
                <a:cubicBezTo>
                  <a:pt x="523966" y="1259840"/>
                  <a:pt x="558800" y="1098732"/>
                  <a:pt x="531223" y="940526"/>
                </a:cubicBezTo>
                <a:cubicBezTo>
                  <a:pt x="503646" y="782320"/>
                  <a:pt x="314960" y="580572"/>
                  <a:pt x="269966" y="452846"/>
                </a:cubicBezTo>
                <a:cubicBezTo>
                  <a:pt x="224972" y="325120"/>
                  <a:pt x="236583" y="239485"/>
                  <a:pt x="261257" y="174171"/>
                </a:cubicBezTo>
                <a:cubicBezTo>
                  <a:pt x="285931" y="108857"/>
                  <a:pt x="359955" y="89988"/>
                  <a:pt x="418012" y="60960"/>
                </a:cubicBezTo>
                <a:cubicBezTo>
                  <a:pt x="476069" y="31931"/>
                  <a:pt x="542834" y="15965"/>
                  <a:pt x="609600" y="0"/>
                </a:cubicBez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76F0EC5-32C3-4776-8E43-C72839802677}"/>
              </a:ext>
            </a:extLst>
          </p:cNvPr>
          <p:cNvSpPr/>
          <p:nvPr/>
        </p:nvSpPr>
        <p:spPr>
          <a:xfrm>
            <a:off x="4772297" y="2377440"/>
            <a:ext cx="383177" cy="1645920"/>
          </a:xfrm>
          <a:custGeom>
            <a:avLst/>
            <a:gdLst>
              <a:gd name="connsiteX0" fmla="*/ 383177 w 383177"/>
              <a:gd name="connsiteY0" fmla="*/ 0 h 1645920"/>
              <a:gd name="connsiteX1" fmla="*/ 130629 w 383177"/>
              <a:gd name="connsiteY1" fmla="*/ 461555 h 1645920"/>
              <a:gd name="connsiteX2" fmla="*/ 60960 w 383177"/>
              <a:gd name="connsiteY2" fmla="*/ 896983 h 1645920"/>
              <a:gd name="connsiteX3" fmla="*/ 182880 w 383177"/>
              <a:gd name="connsiteY3" fmla="*/ 1245326 h 1645920"/>
              <a:gd name="connsiteX4" fmla="*/ 0 w 383177"/>
              <a:gd name="connsiteY4" fmla="*/ 1645920 h 1645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3177" h="1645920">
                <a:moveTo>
                  <a:pt x="383177" y="0"/>
                </a:moveTo>
                <a:cubicBezTo>
                  <a:pt x="283754" y="156029"/>
                  <a:pt x="184332" y="312058"/>
                  <a:pt x="130629" y="461555"/>
                </a:cubicBezTo>
                <a:cubicBezTo>
                  <a:pt x="76926" y="611052"/>
                  <a:pt x="52251" y="766355"/>
                  <a:pt x="60960" y="896983"/>
                </a:cubicBezTo>
                <a:cubicBezTo>
                  <a:pt x="69668" y="1027612"/>
                  <a:pt x="193040" y="1120503"/>
                  <a:pt x="182880" y="1245326"/>
                </a:cubicBezTo>
                <a:cubicBezTo>
                  <a:pt x="172720" y="1370149"/>
                  <a:pt x="86360" y="1508034"/>
                  <a:pt x="0" y="1645920"/>
                </a:cubicBez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1768B96-9664-4540-B9D9-57E5C53416CD}"/>
              </a:ext>
            </a:extLst>
          </p:cNvPr>
          <p:cNvSpPr/>
          <p:nvPr/>
        </p:nvSpPr>
        <p:spPr>
          <a:xfrm>
            <a:off x="5738947" y="2629989"/>
            <a:ext cx="853440" cy="132152"/>
          </a:xfrm>
          <a:custGeom>
            <a:avLst/>
            <a:gdLst>
              <a:gd name="connsiteX0" fmla="*/ 0 w 853440"/>
              <a:gd name="connsiteY0" fmla="*/ 43542 h 132152"/>
              <a:gd name="connsiteX1" fmla="*/ 400595 w 853440"/>
              <a:gd name="connsiteY1" fmla="*/ 69668 h 132152"/>
              <a:gd name="connsiteX2" fmla="*/ 670560 w 853440"/>
              <a:gd name="connsiteY2" fmla="*/ 130628 h 132152"/>
              <a:gd name="connsiteX3" fmla="*/ 853440 w 853440"/>
              <a:gd name="connsiteY3" fmla="*/ 0 h 132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3440" h="132152">
                <a:moveTo>
                  <a:pt x="0" y="43542"/>
                </a:moveTo>
                <a:cubicBezTo>
                  <a:pt x="144417" y="49348"/>
                  <a:pt x="288835" y="55154"/>
                  <a:pt x="400595" y="69668"/>
                </a:cubicBezTo>
                <a:cubicBezTo>
                  <a:pt x="512355" y="84182"/>
                  <a:pt x="595086" y="142239"/>
                  <a:pt x="670560" y="130628"/>
                </a:cubicBezTo>
                <a:cubicBezTo>
                  <a:pt x="746034" y="119017"/>
                  <a:pt x="799737" y="59508"/>
                  <a:pt x="853440" y="0"/>
                </a:cubicBez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B09BD1-3EAC-498C-B42E-F5A87438E6CA}"/>
              </a:ext>
            </a:extLst>
          </p:cNvPr>
          <p:cNvSpPr/>
          <p:nvPr/>
        </p:nvSpPr>
        <p:spPr>
          <a:xfrm>
            <a:off x="4153989" y="4493623"/>
            <a:ext cx="609600" cy="35718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6354BF8-7E5E-4960-A4C8-43596A41512D}"/>
              </a:ext>
            </a:extLst>
          </p:cNvPr>
          <p:cNvSpPr/>
          <p:nvPr/>
        </p:nvSpPr>
        <p:spPr>
          <a:xfrm>
            <a:off x="4834570" y="4493623"/>
            <a:ext cx="609600" cy="35718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516E5EA-32D3-4EBE-9B36-8261746A00AD}"/>
              </a:ext>
            </a:extLst>
          </p:cNvPr>
          <p:cNvSpPr/>
          <p:nvPr/>
        </p:nvSpPr>
        <p:spPr>
          <a:xfrm>
            <a:off x="5516937" y="4493623"/>
            <a:ext cx="609600" cy="35718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30A259-0565-41A1-9D53-E156EECAB481}"/>
              </a:ext>
            </a:extLst>
          </p:cNvPr>
          <p:cNvSpPr/>
          <p:nvPr/>
        </p:nvSpPr>
        <p:spPr>
          <a:xfrm>
            <a:off x="4153989" y="4070309"/>
            <a:ext cx="609600" cy="35718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B6559A4-F307-4B47-854B-FF3E7CB229F3}"/>
              </a:ext>
            </a:extLst>
          </p:cNvPr>
          <p:cNvSpPr/>
          <p:nvPr/>
        </p:nvSpPr>
        <p:spPr>
          <a:xfrm>
            <a:off x="4834570" y="4070309"/>
            <a:ext cx="609600" cy="35718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B5D9BF-5937-4AC2-9C70-69F5FB1AB8F1}"/>
              </a:ext>
            </a:extLst>
          </p:cNvPr>
          <p:cNvSpPr/>
          <p:nvPr/>
        </p:nvSpPr>
        <p:spPr>
          <a:xfrm>
            <a:off x="5516937" y="4070309"/>
            <a:ext cx="609600" cy="35718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F0992FC-82F9-4843-9899-6CE32738EBBD}"/>
              </a:ext>
            </a:extLst>
          </p:cNvPr>
          <p:cNvSpPr/>
          <p:nvPr/>
        </p:nvSpPr>
        <p:spPr>
          <a:xfrm>
            <a:off x="4153989" y="3617333"/>
            <a:ext cx="609600" cy="35718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8FA8C00-79D3-408B-9575-E54D79984564}"/>
              </a:ext>
            </a:extLst>
          </p:cNvPr>
          <p:cNvSpPr/>
          <p:nvPr/>
        </p:nvSpPr>
        <p:spPr>
          <a:xfrm>
            <a:off x="4834570" y="3617333"/>
            <a:ext cx="609600" cy="35718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386730-70E1-4AA9-A377-51608F575701}"/>
              </a:ext>
            </a:extLst>
          </p:cNvPr>
          <p:cNvSpPr/>
          <p:nvPr/>
        </p:nvSpPr>
        <p:spPr>
          <a:xfrm>
            <a:off x="5516937" y="3617333"/>
            <a:ext cx="609600" cy="35718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7BB35C-3554-42C7-8D52-4664BBF9C6B2}"/>
              </a:ext>
            </a:extLst>
          </p:cNvPr>
          <p:cNvSpPr/>
          <p:nvPr/>
        </p:nvSpPr>
        <p:spPr>
          <a:xfrm>
            <a:off x="5187515" y="1960524"/>
            <a:ext cx="609600" cy="35718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5462FC-30DC-485F-AC5D-2997E11FABF0}"/>
              </a:ext>
            </a:extLst>
          </p:cNvPr>
          <p:cNvSpPr/>
          <p:nvPr/>
        </p:nvSpPr>
        <p:spPr>
          <a:xfrm>
            <a:off x="3922123" y="2974907"/>
            <a:ext cx="609600" cy="35718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993B28D-27E2-495D-B93B-EB6222C7DFCB}"/>
              </a:ext>
            </a:extLst>
          </p:cNvPr>
          <p:cNvSpPr/>
          <p:nvPr/>
        </p:nvSpPr>
        <p:spPr>
          <a:xfrm>
            <a:off x="5012497" y="3033663"/>
            <a:ext cx="609600" cy="35718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3D4B587-FBDF-4524-9274-6792367AAA16}"/>
              </a:ext>
            </a:extLst>
          </p:cNvPr>
          <p:cNvSpPr/>
          <p:nvPr/>
        </p:nvSpPr>
        <p:spPr>
          <a:xfrm>
            <a:off x="5879029" y="2239741"/>
            <a:ext cx="609600" cy="35718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4" name="Graphic 33" descr="Map compass">
            <a:extLst>
              <a:ext uri="{FF2B5EF4-FFF2-40B4-BE49-F238E27FC236}">
                <a16:creationId xmlns:a16="http://schemas.microsoft.com/office/drawing/2014/main" id="{6139FB34-193C-4DAD-8A12-0372C8A091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94658" y="4427491"/>
            <a:ext cx="360000" cy="3600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AF47386F-1092-4954-AB85-35D177722029}"/>
              </a:ext>
            </a:extLst>
          </p:cNvPr>
          <p:cNvSpPr txBox="1"/>
          <p:nvPr/>
        </p:nvSpPr>
        <p:spPr>
          <a:xfrm>
            <a:off x="10107785" y="408609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accent1"/>
                </a:solidFill>
              </a:rPr>
              <a:t>N</a:t>
            </a: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868D6288-5C05-4EED-A754-3B42C1A2E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874812"/>
              </p:ext>
            </p:extLst>
          </p:nvPr>
        </p:nvGraphicFramePr>
        <p:xfrm>
          <a:off x="9013371" y="1779760"/>
          <a:ext cx="14653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690">
                  <a:extLst>
                    <a:ext uri="{9D8B030D-6E8A-4147-A177-3AD203B41FA5}">
                      <a16:colId xmlns:a16="http://schemas.microsoft.com/office/drawing/2014/main" val="1294337786"/>
                    </a:ext>
                  </a:extLst>
                </a:gridCol>
                <a:gridCol w="732690">
                  <a:extLst>
                    <a:ext uri="{9D8B030D-6E8A-4147-A177-3AD203B41FA5}">
                      <a16:colId xmlns:a16="http://schemas.microsoft.com/office/drawing/2014/main" val="2005279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Map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Satellite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041495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A93F3D9E-2A57-499B-B495-1F7404A830A2}"/>
              </a:ext>
            </a:extLst>
          </p:cNvPr>
          <p:cNvSpPr txBox="1"/>
          <p:nvPr/>
        </p:nvSpPr>
        <p:spPr>
          <a:xfrm>
            <a:off x="7036526" y="2239741"/>
            <a:ext cx="12241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Highlight selected BMP location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BA15EB7-2F66-4185-BEE0-584F68B18AE8}"/>
              </a:ext>
            </a:extLst>
          </p:cNvPr>
          <p:cNvCxnSpPr>
            <a:endCxn id="33" idx="3"/>
          </p:cNvCxnSpPr>
          <p:nvPr/>
        </p:nvCxnSpPr>
        <p:spPr>
          <a:xfrm flipH="1" flipV="1">
            <a:off x="6488629" y="2418332"/>
            <a:ext cx="539188" cy="98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DD57851-2AF1-48A6-B671-91102282171E}"/>
              </a:ext>
            </a:extLst>
          </p:cNvPr>
          <p:cNvSpPr txBox="1"/>
          <p:nvPr/>
        </p:nvSpPr>
        <p:spPr>
          <a:xfrm>
            <a:off x="244954" y="2839905"/>
            <a:ext cx="1905900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/>
              <a:t>Layer on/off?</a:t>
            </a:r>
          </a:p>
          <a:p>
            <a:pPr algn="ctr"/>
            <a:r>
              <a:rPr lang="en-CA" dirty="0"/>
              <a:t>Location could only be field?</a:t>
            </a:r>
          </a:p>
        </p:txBody>
      </p:sp>
    </p:spTree>
    <p:extLst>
      <p:ext uri="{BB962C8B-B14F-4D97-AF65-F5344CB8AC3E}">
        <p14:creationId xmlns:p14="http://schemas.microsoft.com/office/powerpoint/2010/main" val="2264236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AFC38D2-6E83-49DE-957F-FA91308FCDB7}"/>
              </a:ext>
            </a:extLst>
          </p:cNvPr>
          <p:cNvSpPr/>
          <p:nvPr/>
        </p:nvSpPr>
        <p:spPr>
          <a:xfrm>
            <a:off x="3361583" y="452437"/>
            <a:ext cx="3048000" cy="5953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F54CC5-5F87-42B6-A035-0106A6FF217A}"/>
              </a:ext>
            </a:extLst>
          </p:cNvPr>
          <p:cNvSpPr/>
          <p:nvPr/>
        </p:nvSpPr>
        <p:spPr>
          <a:xfrm>
            <a:off x="8464550" y="452437"/>
            <a:ext cx="3048000" cy="5953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12C392-8682-43E0-A673-BE3DDB4EBC74}"/>
              </a:ext>
            </a:extLst>
          </p:cNvPr>
          <p:cNvSpPr/>
          <p:nvPr/>
        </p:nvSpPr>
        <p:spPr>
          <a:xfrm>
            <a:off x="3694958" y="5812262"/>
            <a:ext cx="2438400" cy="412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Optimization config </a:t>
            </a:r>
            <a:r>
              <a:rPr lang="en-CA" sz="1600" baseline="30000" dirty="0"/>
              <a:t>(?)</a:t>
            </a:r>
            <a:r>
              <a:rPr lang="en-CA" sz="1600" dirty="0"/>
              <a:t> &gt;&gt;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31D52D-9C55-4004-B0C2-EE81CA9990FC}"/>
              </a:ext>
            </a:extLst>
          </p:cNvPr>
          <p:cNvSpPr/>
          <p:nvPr/>
        </p:nvSpPr>
        <p:spPr>
          <a:xfrm>
            <a:off x="9982199" y="5643563"/>
            <a:ext cx="1402457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Run Optimization </a:t>
            </a:r>
            <a:r>
              <a:rPr lang="en-CA" sz="1400" b="1" baseline="30000" dirty="0"/>
              <a:t>(?)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AD11DB-82D0-47BB-A2ED-8E09CEB20ED5}"/>
              </a:ext>
            </a:extLst>
          </p:cNvPr>
          <p:cNvSpPr/>
          <p:nvPr/>
        </p:nvSpPr>
        <p:spPr>
          <a:xfrm>
            <a:off x="8618537" y="5634038"/>
            <a:ext cx="1209675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&lt;&lt; BMP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A7D456E-6D20-4BA2-B84D-72FEA4110C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85843"/>
              </p:ext>
            </p:extLst>
          </p:nvPr>
        </p:nvGraphicFramePr>
        <p:xfrm>
          <a:off x="3694958" y="940963"/>
          <a:ext cx="2438400" cy="3303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46156942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96878192"/>
                    </a:ext>
                  </a:extLst>
                </a:gridCol>
              </a:tblGrid>
              <a:tr h="412973">
                <a:tc>
                  <a:txBody>
                    <a:bodyPr/>
                    <a:lstStyle/>
                    <a:p>
                      <a:r>
                        <a:rPr lang="en-CA" dirty="0"/>
                        <a:t>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91502"/>
                  </a:ext>
                </a:extLst>
              </a:tr>
              <a:tr h="412973">
                <a:tc>
                  <a:txBody>
                    <a:bodyPr/>
                    <a:lstStyle/>
                    <a:p>
                      <a:r>
                        <a:rPr lang="en-CA" dirty="0">
                          <a:sym typeface="Wingdings 2" panose="05020102010507070707" pitchFamily="18" charset="2"/>
                        </a:rPr>
                        <a:t>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274275"/>
                  </a:ext>
                </a:extLst>
              </a:tr>
              <a:tr h="412973">
                <a:tc>
                  <a:txBody>
                    <a:bodyPr/>
                    <a:lstStyle/>
                    <a:p>
                      <a:r>
                        <a:rPr lang="en-CA" dirty="0">
                          <a:sym typeface="Wingdings 2" panose="05020102010507070707" pitchFamily="18" charset="2"/>
                        </a:rPr>
                        <a:t>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6654"/>
                  </a:ext>
                </a:extLst>
              </a:tr>
              <a:tr h="412973">
                <a:tc>
                  <a:txBody>
                    <a:bodyPr/>
                    <a:lstStyle/>
                    <a:p>
                      <a:r>
                        <a:rPr lang="en-CA" dirty="0">
                          <a:sym typeface="Wingdings 2" panose="05020102010507070707" pitchFamily="18" charset="2"/>
                        </a:rPr>
                        <a:t>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765558"/>
                  </a:ext>
                </a:extLst>
              </a:tr>
              <a:tr h="412973">
                <a:tc>
                  <a:txBody>
                    <a:bodyPr/>
                    <a:lstStyle/>
                    <a:p>
                      <a:r>
                        <a:rPr lang="en-CA" dirty="0">
                          <a:sym typeface="Wingdings 2" panose="05020102010507070707" pitchFamily="18" charset="2"/>
                        </a:rPr>
                        <a:t>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253203"/>
                  </a:ext>
                </a:extLst>
              </a:tr>
              <a:tr h="412973">
                <a:tc>
                  <a:txBody>
                    <a:bodyPr/>
                    <a:lstStyle/>
                    <a:p>
                      <a:r>
                        <a:rPr lang="en-CA" dirty="0">
                          <a:sym typeface="Wingdings 2" panose="05020102010507070707" pitchFamily="18" charset="2"/>
                        </a:rPr>
                        <a:t>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705338"/>
                  </a:ext>
                </a:extLst>
              </a:tr>
              <a:tr h="412973">
                <a:tc>
                  <a:txBody>
                    <a:bodyPr/>
                    <a:lstStyle/>
                    <a:p>
                      <a:pPr marL="0" marR="0" lvl="0" indent="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>
                          <a:sym typeface="Wingdings 2" panose="05020102010507070707" pitchFamily="18" charset="2"/>
                        </a:rPr>
                        <a:t>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15371"/>
                  </a:ext>
                </a:extLst>
              </a:tr>
              <a:tr h="412973">
                <a:tc>
                  <a:txBody>
                    <a:bodyPr/>
                    <a:lstStyle/>
                    <a:p>
                      <a:pPr marL="0" marR="0" lvl="0" indent="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>
                          <a:sym typeface="Wingdings 2" panose="05020102010507070707" pitchFamily="18" charset="2"/>
                        </a:rPr>
                        <a:t>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941215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04606FF1-2B65-4C83-B562-FDADFF052483}"/>
              </a:ext>
            </a:extLst>
          </p:cNvPr>
          <p:cNvSpPr/>
          <p:nvPr/>
        </p:nvSpPr>
        <p:spPr>
          <a:xfrm>
            <a:off x="3694958" y="519113"/>
            <a:ext cx="2438400" cy="314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BMP drop list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21A639A6-3893-448C-904E-154FA1B0CB93}"/>
              </a:ext>
            </a:extLst>
          </p:cNvPr>
          <p:cNvSpPr/>
          <p:nvPr/>
        </p:nvSpPr>
        <p:spPr>
          <a:xfrm rot="10800000">
            <a:off x="5908395" y="604275"/>
            <a:ext cx="144000" cy="144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D998C7-31CF-4E0A-A6A4-460C5C21DF87}"/>
              </a:ext>
            </a:extLst>
          </p:cNvPr>
          <p:cNvSpPr/>
          <p:nvPr/>
        </p:nvSpPr>
        <p:spPr>
          <a:xfrm>
            <a:off x="3694958" y="5028519"/>
            <a:ext cx="2438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Reset all BMP </a:t>
            </a:r>
            <a:r>
              <a:rPr lang="en-CA" baseline="30000" dirty="0"/>
              <a:t>(?)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A501BB-AA09-4DFF-AEA0-4BDD625CD3E3}"/>
              </a:ext>
            </a:extLst>
          </p:cNvPr>
          <p:cNvSpPr/>
          <p:nvPr/>
        </p:nvSpPr>
        <p:spPr>
          <a:xfrm>
            <a:off x="3694958" y="4469807"/>
            <a:ext cx="115252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Select all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BB5A22-FCEC-4320-9C09-CC4928B7CFF7}"/>
              </a:ext>
            </a:extLst>
          </p:cNvPr>
          <p:cNvSpPr/>
          <p:nvPr/>
        </p:nvSpPr>
        <p:spPr>
          <a:xfrm>
            <a:off x="4980833" y="4469808"/>
            <a:ext cx="115252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Clear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E614C80-399E-4CF3-9BE1-7B79ED2BABB0}"/>
              </a:ext>
            </a:extLst>
          </p:cNvPr>
          <p:cNvSpPr/>
          <p:nvPr/>
        </p:nvSpPr>
        <p:spPr>
          <a:xfrm>
            <a:off x="8767300" y="628649"/>
            <a:ext cx="200025" cy="19268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FC80CB-8DBC-4B93-913F-562D57618AA1}"/>
              </a:ext>
            </a:extLst>
          </p:cNvPr>
          <p:cNvSpPr txBox="1"/>
          <p:nvPr/>
        </p:nvSpPr>
        <p:spPr>
          <a:xfrm>
            <a:off x="8951249" y="571104"/>
            <a:ext cx="981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/>
              <a:t>Budget </a:t>
            </a:r>
            <a:r>
              <a:rPr lang="en-CA" sz="1400" b="1" baseline="30000" dirty="0"/>
              <a:t>(?)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EDDB154-B53F-4795-9F8B-2062BD3048B2}"/>
              </a:ext>
            </a:extLst>
          </p:cNvPr>
          <p:cNvSpPr/>
          <p:nvPr/>
        </p:nvSpPr>
        <p:spPr>
          <a:xfrm>
            <a:off x="9923001" y="616960"/>
            <a:ext cx="200025" cy="19268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BBFD51-CA5C-4E3B-86DE-3B247A5BC80C}"/>
              </a:ext>
            </a:extLst>
          </p:cNvPr>
          <p:cNvSpPr txBox="1"/>
          <p:nvPr/>
        </p:nvSpPr>
        <p:spPr>
          <a:xfrm>
            <a:off x="10121902" y="557911"/>
            <a:ext cx="1390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/>
              <a:t>Eco-system </a:t>
            </a:r>
            <a:r>
              <a:rPr lang="en-CA" sz="1400" b="1" baseline="30000" dirty="0"/>
              <a:t>(?)</a:t>
            </a:r>
            <a:endParaRPr lang="en-CA" b="1" baseline="300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195551D-1307-4139-B20B-8BF9AA19A400}"/>
              </a:ext>
            </a:extLst>
          </p:cNvPr>
          <p:cNvCxnSpPr>
            <a:cxnSpLocks/>
          </p:cNvCxnSpPr>
          <p:nvPr/>
        </p:nvCxnSpPr>
        <p:spPr>
          <a:xfrm>
            <a:off x="9278821" y="1447124"/>
            <a:ext cx="1493683" cy="0"/>
          </a:xfrm>
          <a:prstGeom prst="straightConnector1">
            <a:avLst/>
          </a:prstGeom>
          <a:ln w="254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9004FDF-9BB1-4001-A540-7081363285A4}"/>
              </a:ext>
            </a:extLst>
          </p:cNvPr>
          <p:cNvSpPr/>
          <p:nvPr/>
        </p:nvSpPr>
        <p:spPr>
          <a:xfrm>
            <a:off x="8680540" y="1280522"/>
            <a:ext cx="504364" cy="319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2000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4369883-062A-4430-93DD-AA10447EDE4F}"/>
              </a:ext>
            </a:extLst>
          </p:cNvPr>
          <p:cNvSpPr/>
          <p:nvPr/>
        </p:nvSpPr>
        <p:spPr>
          <a:xfrm>
            <a:off x="10867438" y="1283190"/>
            <a:ext cx="504364" cy="319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2011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3F774D-7A25-492A-B2BE-5581401ACC34}"/>
              </a:ext>
            </a:extLst>
          </p:cNvPr>
          <p:cNvSpPr txBox="1"/>
          <p:nvPr/>
        </p:nvSpPr>
        <p:spPr>
          <a:xfrm>
            <a:off x="8508106" y="1869394"/>
            <a:ext cx="120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Constraint type </a:t>
            </a:r>
            <a:r>
              <a:rPr lang="en-CA" sz="1100" baseline="30000" dirty="0"/>
              <a:t>(?)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D8485F2-44DF-4136-AC78-DFD8E707762E}"/>
              </a:ext>
            </a:extLst>
          </p:cNvPr>
          <p:cNvGrpSpPr/>
          <p:nvPr/>
        </p:nvGrpSpPr>
        <p:grpSpPr>
          <a:xfrm>
            <a:off x="9613595" y="1902383"/>
            <a:ext cx="1760971" cy="209564"/>
            <a:chOff x="5579169" y="1869066"/>
            <a:chExt cx="2438400" cy="314325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51A9980-81E8-4FFE-BC20-D17B9582C318}"/>
                </a:ext>
              </a:extLst>
            </p:cNvPr>
            <p:cNvSpPr/>
            <p:nvPr/>
          </p:nvSpPr>
          <p:spPr>
            <a:xfrm>
              <a:off x="5579169" y="1869066"/>
              <a:ext cx="2438400" cy="314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Type drop list</a:t>
              </a:r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9A7352C1-FF83-4FC4-A84E-AB48882A7643}"/>
                </a:ext>
              </a:extLst>
            </p:cNvPr>
            <p:cNvSpPr/>
            <p:nvPr/>
          </p:nvSpPr>
          <p:spPr>
            <a:xfrm rot="10800000">
              <a:off x="7792606" y="1954228"/>
              <a:ext cx="144000" cy="1440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5A06F69-4144-45E4-9E57-7C80ED00F4ED}"/>
              </a:ext>
            </a:extLst>
          </p:cNvPr>
          <p:cNvSpPr txBox="1"/>
          <p:nvPr/>
        </p:nvSpPr>
        <p:spPr>
          <a:xfrm>
            <a:off x="8508106" y="2180439"/>
            <a:ext cx="120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Target change </a:t>
            </a:r>
            <a:r>
              <a:rPr lang="en-CA" sz="1100" baseline="30000" dirty="0"/>
              <a:t>(?)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E20D162-4152-4BA5-AC2B-3ECF060CEDAF}"/>
              </a:ext>
            </a:extLst>
          </p:cNvPr>
          <p:cNvSpPr/>
          <p:nvPr/>
        </p:nvSpPr>
        <p:spPr>
          <a:xfrm>
            <a:off x="9613596" y="2221123"/>
            <a:ext cx="753112" cy="2835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08E556-78BE-4F51-A2E9-2BD112B51430}"/>
              </a:ext>
            </a:extLst>
          </p:cNvPr>
          <p:cNvSpPr txBox="1"/>
          <p:nvPr/>
        </p:nvSpPr>
        <p:spPr>
          <a:xfrm>
            <a:off x="10363154" y="2265738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/>
              <a:t>~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EA1555A-5866-47E1-95AB-EFB7055971D4}"/>
              </a:ext>
            </a:extLst>
          </p:cNvPr>
          <p:cNvSpPr/>
          <p:nvPr/>
        </p:nvSpPr>
        <p:spPr>
          <a:xfrm>
            <a:off x="10621455" y="2221123"/>
            <a:ext cx="753111" cy="2835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F00143A4-5C0B-429D-92B3-ACD88F82B9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172884"/>
              </p:ext>
            </p:extLst>
          </p:nvPr>
        </p:nvGraphicFramePr>
        <p:xfrm>
          <a:off x="8618537" y="3016010"/>
          <a:ext cx="2756028" cy="1413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063">
                  <a:extLst>
                    <a:ext uri="{9D8B030D-6E8A-4147-A177-3AD203B41FA5}">
                      <a16:colId xmlns:a16="http://schemas.microsoft.com/office/drawing/2014/main" val="1749140271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4226717433"/>
                    </a:ext>
                  </a:extLst>
                </a:gridCol>
                <a:gridCol w="1420940">
                  <a:extLst>
                    <a:ext uri="{9D8B030D-6E8A-4147-A177-3AD203B41FA5}">
                      <a16:colId xmlns:a16="http://schemas.microsoft.com/office/drawing/2014/main" val="2569481145"/>
                    </a:ext>
                  </a:extLst>
                </a:gridCol>
              </a:tblGrid>
              <a:tr h="353386">
                <a:tc>
                  <a:txBody>
                    <a:bodyPr/>
                    <a:lstStyle/>
                    <a:p>
                      <a:r>
                        <a:rPr lang="en-CA" sz="14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2607"/>
                  </a:ext>
                </a:extLst>
              </a:tr>
              <a:tr h="353386">
                <a:tc>
                  <a:txBody>
                    <a:bodyPr/>
                    <a:lstStyle/>
                    <a:p>
                      <a:r>
                        <a:rPr lang="en-CA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Total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-20% to -10%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618606"/>
                  </a:ext>
                </a:extLst>
              </a:tr>
              <a:tr h="353386">
                <a:tc>
                  <a:txBody>
                    <a:bodyPr/>
                    <a:lstStyle/>
                    <a:p>
                      <a:r>
                        <a:rPr lang="en-CA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Carbon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+10% to +15%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527315"/>
                  </a:ext>
                </a:extLst>
              </a:tr>
              <a:tr h="353386">
                <a:tc>
                  <a:txBody>
                    <a:bodyPr/>
                    <a:lstStyle/>
                    <a:p>
                      <a:r>
                        <a:rPr lang="en-CA" sz="1400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50421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0D1A1A89-24BA-4E46-92DB-ADB21CE5ED89}"/>
              </a:ext>
            </a:extLst>
          </p:cNvPr>
          <p:cNvSpPr/>
          <p:nvPr/>
        </p:nvSpPr>
        <p:spPr>
          <a:xfrm>
            <a:off x="8630328" y="2587352"/>
            <a:ext cx="1209675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Add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92EEAAE-C9D4-4FF7-932F-ABF7EAD17CA2}"/>
              </a:ext>
            </a:extLst>
          </p:cNvPr>
          <p:cNvSpPr/>
          <p:nvPr/>
        </p:nvSpPr>
        <p:spPr>
          <a:xfrm>
            <a:off x="10077451" y="2585220"/>
            <a:ext cx="1307206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Remove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983AA64-DC61-4F20-92E2-BC2868D3368F}"/>
              </a:ext>
            </a:extLst>
          </p:cNvPr>
          <p:cNvSpPr/>
          <p:nvPr/>
        </p:nvSpPr>
        <p:spPr>
          <a:xfrm>
            <a:off x="8648353" y="4640243"/>
            <a:ext cx="200025" cy="19268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397D7D7-9F40-46CF-9C37-25636F259031}"/>
              </a:ext>
            </a:extLst>
          </p:cNvPr>
          <p:cNvSpPr txBox="1"/>
          <p:nvPr/>
        </p:nvSpPr>
        <p:spPr>
          <a:xfrm>
            <a:off x="8847254" y="4581194"/>
            <a:ext cx="2184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/>
              <a:t>Increment mode </a:t>
            </a:r>
            <a:r>
              <a:rPr lang="en-CA" sz="1400" b="1" baseline="30000" dirty="0"/>
              <a:t>(?)</a:t>
            </a:r>
            <a:endParaRPr lang="en-CA" b="1" baseline="300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3DA9605-CCF2-4D5D-BC10-0BA6DF306A5B}"/>
              </a:ext>
            </a:extLst>
          </p:cNvPr>
          <p:cNvGrpSpPr/>
          <p:nvPr/>
        </p:nvGrpSpPr>
        <p:grpSpPr>
          <a:xfrm>
            <a:off x="8648353" y="5011309"/>
            <a:ext cx="2383299" cy="409568"/>
            <a:chOff x="5579169" y="1869066"/>
            <a:chExt cx="2438400" cy="418282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1B26F60-CDF9-403F-B4E7-3A3A4246EF8C}"/>
                </a:ext>
              </a:extLst>
            </p:cNvPr>
            <p:cNvSpPr/>
            <p:nvPr/>
          </p:nvSpPr>
          <p:spPr>
            <a:xfrm>
              <a:off x="5579169" y="1869066"/>
              <a:ext cx="2438400" cy="418282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Integer drop list (2 – 100) or manual input</a:t>
              </a:r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CE4E2A65-C1BE-4DE7-A1BC-32C220A7025C}"/>
                </a:ext>
              </a:extLst>
            </p:cNvPr>
            <p:cNvSpPr/>
            <p:nvPr/>
          </p:nvSpPr>
          <p:spPr>
            <a:xfrm rot="10800000">
              <a:off x="7802352" y="2005822"/>
              <a:ext cx="144000" cy="1440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44" name="Arrow: Left-Right 43">
            <a:extLst>
              <a:ext uri="{FF2B5EF4-FFF2-40B4-BE49-F238E27FC236}">
                <a16:creationId xmlns:a16="http://schemas.microsoft.com/office/drawing/2014/main" id="{742635A5-9E3A-4493-BB25-4C0624ED800C}"/>
              </a:ext>
            </a:extLst>
          </p:cNvPr>
          <p:cNvSpPr/>
          <p:nvPr/>
        </p:nvSpPr>
        <p:spPr>
          <a:xfrm>
            <a:off x="6819900" y="2786063"/>
            <a:ext cx="1202584" cy="42862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0F7D792-CFB6-4049-B9C1-3A0C37FC9E01}"/>
              </a:ext>
            </a:extLst>
          </p:cNvPr>
          <p:cNvSpPr txBox="1"/>
          <p:nvPr/>
        </p:nvSpPr>
        <p:spPr>
          <a:xfrm>
            <a:off x="8618536" y="969980"/>
            <a:ext cx="2248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Optimization based period </a:t>
            </a:r>
            <a:r>
              <a:rPr lang="en-CA" sz="1200" baseline="30000" dirty="0"/>
              <a:t>(?)</a:t>
            </a:r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15CCDE8B-6E4F-489F-8DAE-F029D64CD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2139385" cy="5931172"/>
          </a:xfrm>
        </p:spPr>
        <p:txBody>
          <a:bodyPr>
            <a:normAutofit/>
          </a:bodyPr>
          <a:lstStyle/>
          <a:p>
            <a:r>
              <a:rPr lang="en-CA" sz="2800" b="1" dirty="0"/>
              <a:t>Optimization configuration panel design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6BC6F5C-A247-4328-BDE2-486B8F098359}"/>
              </a:ext>
            </a:extLst>
          </p:cNvPr>
          <p:cNvCxnSpPr/>
          <p:nvPr/>
        </p:nvCxnSpPr>
        <p:spPr>
          <a:xfrm>
            <a:off x="4746171" y="1053737"/>
            <a:ext cx="0" cy="193242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8B1778D-9C89-4543-9D2D-F665E745986B}"/>
              </a:ext>
            </a:extLst>
          </p:cNvPr>
          <p:cNvCxnSpPr/>
          <p:nvPr/>
        </p:nvCxnSpPr>
        <p:spPr>
          <a:xfrm>
            <a:off x="5911116" y="1053737"/>
            <a:ext cx="0" cy="193242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D32E46E-D704-4004-9D88-012BA2F1EFB6}"/>
              </a:ext>
            </a:extLst>
          </p:cNvPr>
          <p:cNvSpPr txBox="1"/>
          <p:nvPr/>
        </p:nvSpPr>
        <p:spPr>
          <a:xfrm>
            <a:off x="1720072" y="940963"/>
            <a:ext cx="16669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Click to</a:t>
            </a:r>
          </a:p>
          <a:p>
            <a:r>
              <a:rPr lang="en-CA" dirty="0"/>
              <a:t>sort by selected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1ABF754-86A2-4217-9BBE-ACA97C7A8A91}"/>
              </a:ext>
            </a:extLst>
          </p:cNvPr>
          <p:cNvCxnSpPr>
            <a:stCxn id="4" idx="3"/>
          </p:cNvCxnSpPr>
          <p:nvPr/>
        </p:nvCxnSpPr>
        <p:spPr>
          <a:xfrm flipV="1">
            <a:off x="3387067" y="1150358"/>
            <a:ext cx="283646" cy="113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A4260F7-2A0F-465E-8284-487186796273}"/>
              </a:ext>
            </a:extLst>
          </p:cNvPr>
          <p:cNvSpPr txBox="1"/>
          <p:nvPr/>
        </p:nvSpPr>
        <p:spPr>
          <a:xfrm>
            <a:off x="6527377" y="1280522"/>
            <a:ext cx="1084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Click to</a:t>
            </a:r>
          </a:p>
          <a:p>
            <a:r>
              <a:rPr lang="en-CA" dirty="0"/>
              <a:t>sort by ID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4A513EF-C887-4C99-A81B-12661D869F7C}"/>
              </a:ext>
            </a:extLst>
          </p:cNvPr>
          <p:cNvCxnSpPr>
            <a:cxnSpLocks/>
            <a:stCxn id="49" idx="1"/>
          </p:cNvCxnSpPr>
          <p:nvPr/>
        </p:nvCxnSpPr>
        <p:spPr>
          <a:xfrm flipH="1" flipV="1">
            <a:off x="6096000" y="1150358"/>
            <a:ext cx="431377" cy="45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14B05F9-BD8D-4029-8397-F86B350302B7}"/>
              </a:ext>
            </a:extLst>
          </p:cNvPr>
          <p:cNvSpPr txBox="1"/>
          <p:nvPr/>
        </p:nvSpPr>
        <p:spPr>
          <a:xfrm>
            <a:off x="6662864" y="175006"/>
            <a:ext cx="14040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Change to update list and map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8FFE904-A2F5-44CC-AD24-349F9D6BC1D7}"/>
              </a:ext>
            </a:extLst>
          </p:cNvPr>
          <p:cNvCxnSpPr/>
          <p:nvPr/>
        </p:nvCxnSpPr>
        <p:spPr>
          <a:xfrm flipH="1">
            <a:off x="6133358" y="452005"/>
            <a:ext cx="486699" cy="217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 Brace 1">
            <a:extLst>
              <a:ext uri="{FF2B5EF4-FFF2-40B4-BE49-F238E27FC236}">
                <a16:creationId xmlns:a16="http://schemas.microsoft.com/office/drawing/2014/main" id="{1E3700DC-A321-41D8-AAB5-D2CA81D945C2}"/>
              </a:ext>
            </a:extLst>
          </p:cNvPr>
          <p:cNvSpPr/>
          <p:nvPr/>
        </p:nvSpPr>
        <p:spPr>
          <a:xfrm>
            <a:off x="8219213" y="4581194"/>
            <a:ext cx="374237" cy="871870"/>
          </a:xfrm>
          <a:prstGeom prst="leftBrace">
            <a:avLst>
              <a:gd name="adj1" fmla="val 30645"/>
              <a:gd name="adj2" fmla="val 509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C17F38D-1072-4CAB-94D0-0851F13E0E6D}"/>
              </a:ext>
            </a:extLst>
          </p:cNvPr>
          <p:cNvSpPr txBox="1"/>
          <p:nvPr/>
        </p:nvSpPr>
        <p:spPr>
          <a:xfrm>
            <a:off x="6777076" y="4581194"/>
            <a:ext cx="14040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/>
              <a:t>Enable only for single constraint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BB832EB-98D9-4C6B-95B2-87E7B6CAB974}"/>
              </a:ext>
            </a:extLst>
          </p:cNvPr>
          <p:cNvCxnSpPr/>
          <p:nvPr/>
        </p:nvCxnSpPr>
        <p:spPr>
          <a:xfrm>
            <a:off x="9278821" y="1323701"/>
            <a:ext cx="0" cy="2322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DE5769A-37BB-40B1-B174-0E42BA8C5BCA}"/>
              </a:ext>
            </a:extLst>
          </p:cNvPr>
          <p:cNvCxnSpPr/>
          <p:nvPr/>
        </p:nvCxnSpPr>
        <p:spPr>
          <a:xfrm>
            <a:off x="10777756" y="1337586"/>
            <a:ext cx="0" cy="2322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709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5202B-836A-4EDC-B675-2A2DBF015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2139385" cy="5931172"/>
          </a:xfrm>
        </p:spPr>
        <p:txBody>
          <a:bodyPr>
            <a:normAutofit/>
          </a:bodyPr>
          <a:lstStyle/>
          <a:p>
            <a:r>
              <a:rPr lang="en-CA" sz="2800" b="1" dirty="0"/>
              <a:t>Optimization result panel design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6E571C-EEE0-4D69-B06B-951DD15A33B0}"/>
              </a:ext>
            </a:extLst>
          </p:cNvPr>
          <p:cNvSpPr/>
          <p:nvPr/>
        </p:nvSpPr>
        <p:spPr>
          <a:xfrm>
            <a:off x="4972413" y="343172"/>
            <a:ext cx="3048000" cy="5953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99CECD-FF89-4EEB-93CB-0D4F006D7E7F}"/>
              </a:ext>
            </a:extLst>
          </p:cNvPr>
          <p:cNvSpPr/>
          <p:nvPr/>
        </p:nvSpPr>
        <p:spPr>
          <a:xfrm>
            <a:off x="5155766" y="5936294"/>
            <a:ext cx="1267066" cy="281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Save </a:t>
            </a:r>
            <a:r>
              <a:rPr lang="en-CA" sz="1600" baseline="30000" dirty="0"/>
              <a:t>(?)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E6E49DC8-4297-458A-B6D8-0C9EC31969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591482"/>
              </p:ext>
            </p:extLst>
          </p:nvPr>
        </p:nvGraphicFramePr>
        <p:xfrm>
          <a:off x="5144184" y="668747"/>
          <a:ext cx="2756028" cy="1432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063">
                  <a:extLst>
                    <a:ext uri="{9D8B030D-6E8A-4147-A177-3AD203B41FA5}">
                      <a16:colId xmlns:a16="http://schemas.microsoft.com/office/drawing/2014/main" val="1749140271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4226717433"/>
                    </a:ext>
                  </a:extLst>
                </a:gridCol>
                <a:gridCol w="1420940">
                  <a:extLst>
                    <a:ext uri="{9D8B030D-6E8A-4147-A177-3AD203B41FA5}">
                      <a16:colId xmlns:a16="http://schemas.microsoft.com/office/drawing/2014/main" val="2569481145"/>
                    </a:ext>
                  </a:extLst>
                </a:gridCol>
              </a:tblGrid>
              <a:tr h="286519">
                <a:tc>
                  <a:txBody>
                    <a:bodyPr/>
                    <a:lstStyle/>
                    <a:p>
                      <a:r>
                        <a:rPr lang="en-CA" sz="12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Result </a:t>
                      </a:r>
                      <a:r>
                        <a:rPr lang="en-CA" sz="1200" baseline="30000" dirty="0"/>
                        <a:t>(?)</a:t>
                      </a:r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2607"/>
                  </a:ext>
                </a:extLst>
              </a:tr>
              <a:tr h="286519">
                <a:tc>
                  <a:txBody>
                    <a:bodyPr/>
                    <a:lstStyle/>
                    <a:p>
                      <a:r>
                        <a:rPr lang="en-CA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Total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-3,200 (-17%)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618606"/>
                  </a:ext>
                </a:extLst>
              </a:tr>
              <a:tr h="286519">
                <a:tc>
                  <a:txBody>
                    <a:bodyPr/>
                    <a:lstStyle/>
                    <a:p>
                      <a:r>
                        <a:rPr lang="en-CA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Carbon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+300 (+12%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527315"/>
                  </a:ext>
                </a:extLst>
              </a:tr>
              <a:tr h="286519">
                <a:tc>
                  <a:txBody>
                    <a:bodyPr/>
                    <a:lstStyle/>
                    <a:p>
                      <a:r>
                        <a:rPr lang="en-CA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$24,535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50421"/>
                  </a:ext>
                </a:extLst>
              </a:tr>
              <a:tr h="286519">
                <a:tc>
                  <a:txBody>
                    <a:bodyPr/>
                    <a:lstStyle/>
                    <a:p>
                      <a:r>
                        <a:rPr lang="en-CA" sz="1200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965523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1787B02B-4579-4C3F-8C7D-5D775A00D5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40569"/>
              </p:ext>
            </p:extLst>
          </p:nvPr>
        </p:nvGraphicFramePr>
        <p:xfrm>
          <a:off x="5144525" y="3151337"/>
          <a:ext cx="2748027" cy="2558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589">
                  <a:extLst>
                    <a:ext uri="{9D8B030D-6E8A-4147-A177-3AD203B41FA5}">
                      <a16:colId xmlns:a16="http://schemas.microsoft.com/office/drawing/2014/main" val="1196878192"/>
                    </a:ext>
                  </a:extLst>
                </a:gridCol>
                <a:gridCol w="1053737">
                  <a:extLst>
                    <a:ext uri="{9D8B030D-6E8A-4147-A177-3AD203B41FA5}">
                      <a16:colId xmlns:a16="http://schemas.microsoft.com/office/drawing/2014/main" val="4058391018"/>
                    </a:ext>
                  </a:extLst>
                </a:gridCol>
                <a:gridCol w="1142701">
                  <a:extLst>
                    <a:ext uri="{9D8B030D-6E8A-4147-A177-3AD203B41FA5}">
                      <a16:colId xmlns:a16="http://schemas.microsoft.com/office/drawing/2014/main" val="2407327584"/>
                    </a:ext>
                  </a:extLst>
                </a:gridCol>
              </a:tblGrid>
              <a:tr h="365526">
                <a:tc>
                  <a:txBody>
                    <a:bodyPr/>
                    <a:lstStyle/>
                    <a:p>
                      <a:r>
                        <a:rPr lang="en-CA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Benefit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91502"/>
                  </a:ext>
                </a:extLst>
              </a:tr>
              <a:tr h="365526">
                <a:tc>
                  <a:txBody>
                    <a:bodyPr/>
                    <a:lstStyle/>
                    <a:p>
                      <a:r>
                        <a:rPr lang="en-CA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274275"/>
                  </a:ext>
                </a:extLst>
              </a:tr>
              <a:tr h="365526">
                <a:tc>
                  <a:txBody>
                    <a:bodyPr/>
                    <a:lstStyle/>
                    <a:p>
                      <a:r>
                        <a:rPr lang="en-CA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6654"/>
                  </a:ext>
                </a:extLst>
              </a:tr>
              <a:tr h="365526">
                <a:tc>
                  <a:txBody>
                    <a:bodyPr/>
                    <a:lstStyle/>
                    <a:p>
                      <a:r>
                        <a:rPr lang="en-CA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765558"/>
                  </a:ext>
                </a:extLst>
              </a:tr>
              <a:tr h="365526">
                <a:tc>
                  <a:txBody>
                    <a:bodyPr/>
                    <a:lstStyle/>
                    <a:p>
                      <a:r>
                        <a:rPr lang="en-CA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253203"/>
                  </a:ext>
                </a:extLst>
              </a:tr>
              <a:tr h="365526">
                <a:tc>
                  <a:txBody>
                    <a:bodyPr/>
                    <a:lstStyle/>
                    <a:p>
                      <a:r>
                        <a:rPr lang="en-CA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705338"/>
                  </a:ext>
                </a:extLst>
              </a:tr>
              <a:tr h="365526">
                <a:tc>
                  <a:txBody>
                    <a:bodyPr/>
                    <a:lstStyle/>
                    <a:p>
                      <a:r>
                        <a:rPr lang="en-CA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94121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09D447AE-6BC4-46ED-999A-31EBF21D32AA}"/>
              </a:ext>
            </a:extLst>
          </p:cNvPr>
          <p:cNvSpPr/>
          <p:nvPr/>
        </p:nvSpPr>
        <p:spPr>
          <a:xfrm>
            <a:off x="5152526" y="2862135"/>
            <a:ext cx="2740026" cy="229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Prioritized BMP list</a:t>
            </a: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40F0CC61-2F16-414C-8DAD-01B81B4F2981}"/>
              </a:ext>
            </a:extLst>
          </p:cNvPr>
          <p:cNvSpPr/>
          <p:nvPr/>
        </p:nvSpPr>
        <p:spPr>
          <a:xfrm rot="10800000">
            <a:off x="7627223" y="2912460"/>
            <a:ext cx="162758" cy="144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7198050-0955-42F0-BAB6-2FB966CFDAB4}"/>
              </a:ext>
            </a:extLst>
          </p:cNvPr>
          <p:cNvSpPr txBox="1"/>
          <p:nvPr/>
        </p:nvSpPr>
        <p:spPr>
          <a:xfrm>
            <a:off x="5144184" y="360970"/>
            <a:ext cx="2184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/>
              <a:t>Watershed results </a:t>
            </a:r>
            <a:r>
              <a:rPr lang="en-CA" sz="1400" b="1" baseline="30000" dirty="0"/>
              <a:t>(?)</a:t>
            </a:r>
            <a:endParaRPr lang="en-CA" b="1" baseline="300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7B48EF2-A121-49BB-9174-884CC6E4A787}"/>
              </a:ext>
            </a:extLst>
          </p:cNvPr>
          <p:cNvSpPr/>
          <p:nvPr/>
        </p:nvSpPr>
        <p:spPr>
          <a:xfrm>
            <a:off x="6569159" y="5936294"/>
            <a:ext cx="1304927" cy="281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Start over </a:t>
            </a:r>
            <a:r>
              <a:rPr lang="en-CA" sz="1600" baseline="30000" dirty="0"/>
              <a:t>(?)</a:t>
            </a:r>
            <a:endParaRPr lang="en-CA" sz="1600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4C85C63-4602-4C48-B064-5A0324C17BC2}"/>
              </a:ext>
            </a:extLst>
          </p:cNvPr>
          <p:cNvGrpSpPr/>
          <p:nvPr/>
        </p:nvGrpSpPr>
        <p:grpSpPr>
          <a:xfrm>
            <a:off x="5144525" y="2409837"/>
            <a:ext cx="2756028" cy="283147"/>
            <a:chOff x="4663634" y="1758699"/>
            <a:chExt cx="3816246" cy="42469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5813222-A3C9-4DC0-B89A-197304D00CDD}"/>
                </a:ext>
              </a:extLst>
            </p:cNvPr>
            <p:cNvSpPr/>
            <p:nvPr/>
          </p:nvSpPr>
          <p:spPr>
            <a:xfrm>
              <a:off x="4663634" y="1758699"/>
              <a:ext cx="3816246" cy="4246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b="1" dirty="0"/>
                <a:t>Benefit drop list</a:t>
              </a:r>
            </a:p>
          </p:txBody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54DC638A-CB85-437C-9FC0-511DEC29BD81}"/>
                </a:ext>
              </a:extLst>
            </p:cNvPr>
            <p:cNvSpPr/>
            <p:nvPr/>
          </p:nvSpPr>
          <p:spPr>
            <a:xfrm rot="10800000">
              <a:off x="8105341" y="1870031"/>
              <a:ext cx="217492" cy="20890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7F36A01-4229-4929-946E-EA0BF7CD1D22}"/>
              </a:ext>
            </a:extLst>
          </p:cNvPr>
          <p:cNvCxnSpPr/>
          <p:nvPr/>
        </p:nvCxnSpPr>
        <p:spPr>
          <a:xfrm>
            <a:off x="6569159" y="3235758"/>
            <a:ext cx="0" cy="193242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3380AEB-3B48-4E62-941F-8730B8E72388}"/>
              </a:ext>
            </a:extLst>
          </p:cNvPr>
          <p:cNvCxnSpPr/>
          <p:nvPr/>
        </p:nvCxnSpPr>
        <p:spPr>
          <a:xfrm>
            <a:off x="7613518" y="3235758"/>
            <a:ext cx="0" cy="193242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BC49464-BA00-4B26-B1C9-D0AEB0F5C85E}"/>
              </a:ext>
            </a:extLst>
          </p:cNvPr>
          <p:cNvCxnSpPr/>
          <p:nvPr/>
        </p:nvCxnSpPr>
        <p:spPr>
          <a:xfrm>
            <a:off x="5563998" y="3235758"/>
            <a:ext cx="0" cy="193242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6B7E388-B20C-4EA7-8F77-DB3496C14953}"/>
              </a:ext>
            </a:extLst>
          </p:cNvPr>
          <p:cNvSpPr txBox="1"/>
          <p:nvPr/>
        </p:nvSpPr>
        <p:spPr>
          <a:xfrm>
            <a:off x="8483201" y="3221393"/>
            <a:ext cx="1582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Click to</a:t>
            </a:r>
          </a:p>
          <a:p>
            <a:r>
              <a:rPr lang="en-CA" dirty="0"/>
              <a:t>sort by column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3336ACD-B8F2-4A7A-9F60-B7804047C65C}"/>
              </a:ext>
            </a:extLst>
          </p:cNvPr>
          <p:cNvCxnSpPr>
            <a:cxnSpLocks/>
          </p:cNvCxnSpPr>
          <p:nvPr/>
        </p:nvCxnSpPr>
        <p:spPr>
          <a:xfrm flipH="1" flipV="1">
            <a:off x="7900553" y="3299774"/>
            <a:ext cx="610460" cy="193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040AE59-A0F1-4431-9E3C-D506509CE3CD}"/>
              </a:ext>
            </a:extLst>
          </p:cNvPr>
          <p:cNvCxnSpPr>
            <a:cxnSpLocks/>
            <a:endCxn id="30" idx="3"/>
          </p:cNvCxnSpPr>
          <p:nvPr/>
        </p:nvCxnSpPr>
        <p:spPr>
          <a:xfrm flipH="1" flipV="1">
            <a:off x="7892552" y="4430678"/>
            <a:ext cx="858474" cy="261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9281118-9219-4197-B497-6D2E70FBD5F2}"/>
              </a:ext>
            </a:extLst>
          </p:cNvPr>
          <p:cNvSpPr txBox="1"/>
          <p:nvPr/>
        </p:nvSpPr>
        <p:spPr>
          <a:xfrm>
            <a:off x="8774541" y="4368615"/>
            <a:ext cx="24053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/>
              <a:t>Move over to highlight BMP in table and on 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/>
              <a:t>Right click menu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/>
              <a:t>Pan to location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/>
              <a:t>Zoom to location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BE9740-EA2A-494B-BC69-2313C83F4478}"/>
              </a:ext>
            </a:extLst>
          </p:cNvPr>
          <p:cNvSpPr txBox="1"/>
          <p:nvPr/>
        </p:nvSpPr>
        <p:spPr>
          <a:xfrm>
            <a:off x="2583792" y="5445800"/>
            <a:ext cx="21393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CA" sz="1600" dirty="0"/>
              <a:t>Popup to ask for project name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CA" sz="1600" dirty="0"/>
              <a:t>Save to server database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20A39CF-5380-4811-A55A-DEC99AF672A1}"/>
              </a:ext>
            </a:extLst>
          </p:cNvPr>
          <p:cNvCxnSpPr>
            <a:cxnSpLocks/>
          </p:cNvCxnSpPr>
          <p:nvPr/>
        </p:nvCxnSpPr>
        <p:spPr>
          <a:xfrm>
            <a:off x="4731177" y="5808984"/>
            <a:ext cx="387222" cy="283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09AEF73-5ED4-434F-8DB1-D42DDBA2837C}"/>
              </a:ext>
            </a:extLst>
          </p:cNvPr>
          <p:cNvSpPr txBox="1"/>
          <p:nvPr/>
        </p:nvSpPr>
        <p:spPr>
          <a:xfrm>
            <a:off x="8269651" y="5613128"/>
            <a:ext cx="1769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Warning if not saved yet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4A742C7-C6B8-4A99-8D41-9787336C1005}"/>
              </a:ext>
            </a:extLst>
          </p:cNvPr>
          <p:cNvCxnSpPr>
            <a:stCxn id="23" idx="1"/>
          </p:cNvCxnSpPr>
          <p:nvPr/>
        </p:nvCxnSpPr>
        <p:spPr>
          <a:xfrm flipH="1">
            <a:off x="7882429" y="5936294"/>
            <a:ext cx="387222" cy="140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53C65C4-57FF-4600-9D68-3562AC97BFF5}"/>
              </a:ext>
            </a:extLst>
          </p:cNvPr>
          <p:cNvSpPr txBox="1"/>
          <p:nvPr/>
        </p:nvSpPr>
        <p:spPr>
          <a:xfrm>
            <a:off x="2891246" y="2110918"/>
            <a:ext cx="16428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Step 1: select benefit to update BMP benefit column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23CA313-E49B-472B-9F2B-FC30D34D8733}"/>
              </a:ext>
            </a:extLst>
          </p:cNvPr>
          <p:cNvCxnSpPr>
            <a:cxnSpLocks/>
          </p:cNvCxnSpPr>
          <p:nvPr/>
        </p:nvCxnSpPr>
        <p:spPr>
          <a:xfrm>
            <a:off x="4317098" y="2388022"/>
            <a:ext cx="801301" cy="163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8A42C02-653B-4B94-9A77-B573C5C03947}"/>
              </a:ext>
            </a:extLst>
          </p:cNvPr>
          <p:cNvSpPr txBox="1"/>
          <p:nvPr/>
        </p:nvSpPr>
        <p:spPr>
          <a:xfrm>
            <a:off x="8480923" y="2371966"/>
            <a:ext cx="2526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Step 2: select BMP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Update map layer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35099B-3837-4C2A-BE1B-075EF6854D6E}"/>
              </a:ext>
            </a:extLst>
          </p:cNvPr>
          <p:cNvCxnSpPr/>
          <p:nvPr/>
        </p:nvCxnSpPr>
        <p:spPr>
          <a:xfrm flipH="1">
            <a:off x="7900212" y="2825055"/>
            <a:ext cx="582989" cy="87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43E7C49-6F65-467E-A30D-0B1C87246F1F}"/>
              </a:ext>
            </a:extLst>
          </p:cNvPr>
          <p:cNvSpPr txBox="1"/>
          <p:nvPr/>
        </p:nvSpPr>
        <p:spPr>
          <a:xfrm>
            <a:off x="266571" y="668747"/>
            <a:ext cx="1905900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/>
              <a:t>How benefit is defined?</a:t>
            </a:r>
          </a:p>
        </p:txBody>
      </p:sp>
    </p:spTree>
    <p:extLst>
      <p:ext uri="{BB962C8B-B14F-4D97-AF65-F5344CB8AC3E}">
        <p14:creationId xmlns:p14="http://schemas.microsoft.com/office/powerpoint/2010/main" val="3540249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C4D6-B410-4386-84E4-E6030F35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6"/>
            <a:ext cx="10515600" cy="958850"/>
          </a:xfrm>
        </p:spPr>
        <p:txBody>
          <a:bodyPr>
            <a:normAutofit/>
          </a:bodyPr>
          <a:lstStyle/>
          <a:p>
            <a:r>
              <a:rPr lang="en-CA" sz="2800" dirty="0"/>
              <a:t>Trade-off curve panel (visible when increment mode is selected)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8A5DE3-3DBC-47ED-BC45-FBB60BFC866B}"/>
              </a:ext>
            </a:extLst>
          </p:cNvPr>
          <p:cNvGrpSpPr/>
          <p:nvPr/>
        </p:nvGrpSpPr>
        <p:grpSpPr>
          <a:xfrm>
            <a:off x="781050" y="1676400"/>
            <a:ext cx="10772775" cy="4276725"/>
            <a:chOff x="1038225" y="1781175"/>
            <a:chExt cx="10515600" cy="397192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FDBFB00-F5A0-4381-8470-12A3563F593C}"/>
                </a:ext>
              </a:extLst>
            </p:cNvPr>
            <p:cNvSpPr/>
            <p:nvPr/>
          </p:nvSpPr>
          <p:spPr>
            <a:xfrm>
              <a:off x="1038225" y="1781175"/>
              <a:ext cx="10515600" cy="39719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aphicFrame>
          <p:nvGraphicFramePr>
            <p:cNvPr id="7" name="Chart 6">
              <a:extLst>
                <a:ext uri="{FF2B5EF4-FFF2-40B4-BE49-F238E27FC236}">
                  <a16:creationId xmlns:a16="http://schemas.microsoft.com/office/drawing/2014/main" id="{F47543E9-20B0-4F74-AD64-F246B757B94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819568715"/>
                </p:ext>
              </p:extLst>
            </p:nvPr>
          </p:nvGraphicFramePr>
          <p:xfrm>
            <a:off x="1038225" y="1847850"/>
            <a:ext cx="10429875" cy="37719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74ED7B6-6A9E-4943-8EA7-B3C3A364BBBD}"/>
              </a:ext>
            </a:extLst>
          </p:cNvPr>
          <p:cNvSpPr txBox="1"/>
          <p:nvPr/>
        </p:nvSpPr>
        <p:spPr>
          <a:xfrm>
            <a:off x="3790038" y="3894702"/>
            <a:ext cx="29329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Click node to switch optimization iteration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600" dirty="0"/>
              <a:t>Update result panel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600" dirty="0"/>
              <a:t>Empty map selection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162C396-D5FC-4153-BF1F-355CA62C4C7A}"/>
              </a:ext>
            </a:extLst>
          </p:cNvPr>
          <p:cNvCxnSpPr/>
          <p:nvPr/>
        </p:nvCxnSpPr>
        <p:spPr>
          <a:xfrm flipV="1">
            <a:off x="4833257" y="3300549"/>
            <a:ext cx="391886" cy="635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095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B0465-3D48-4D10-928A-DE0FEE173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149350"/>
          </a:xfrm>
        </p:spPr>
        <p:txBody>
          <a:bodyPr>
            <a:noAutofit/>
          </a:bodyPr>
          <a:lstStyle/>
          <a:p>
            <a:r>
              <a:rPr lang="en-CA" sz="3600" dirty="0"/>
              <a:t>IMWEBs Online Tool Interface Layout (1)</a:t>
            </a:r>
            <a:br>
              <a:rPr lang="en-CA" sz="3600" dirty="0"/>
            </a:br>
            <a:r>
              <a:rPr lang="en-CA" sz="2800" i="1" dirty="0"/>
              <a:t>User login &amp; project management</a:t>
            </a:r>
            <a:endParaRPr lang="en-CA" sz="3600" i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A698550-FB6C-4999-9E14-EED704ECF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174631"/>
              </p:ext>
            </p:extLst>
          </p:nvPr>
        </p:nvGraphicFramePr>
        <p:xfrm>
          <a:off x="1010195" y="1647825"/>
          <a:ext cx="10424161" cy="48950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24161">
                  <a:extLst>
                    <a:ext uri="{9D8B030D-6E8A-4147-A177-3AD203B41FA5}">
                      <a16:colId xmlns:a16="http://schemas.microsoft.com/office/drawing/2014/main" val="2745701971"/>
                    </a:ext>
                  </a:extLst>
                </a:gridCol>
              </a:tblGrid>
              <a:tr h="4895039">
                <a:tc>
                  <a:txBody>
                    <a:bodyPr/>
                    <a:lstStyle/>
                    <a:p>
                      <a:r>
                        <a:rPr lang="en-CA" sz="2400" dirty="0"/>
                        <a:t>Back ground image or video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5523167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D2E6D59-6FCC-4BF9-A006-F1662445F9FE}"/>
              </a:ext>
            </a:extLst>
          </p:cNvPr>
          <p:cNvSpPr/>
          <p:nvPr/>
        </p:nvSpPr>
        <p:spPr>
          <a:xfrm>
            <a:off x="4829175" y="1923644"/>
            <a:ext cx="2533650" cy="434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User login</a:t>
            </a:r>
          </a:p>
          <a:p>
            <a:pPr algn="ctr"/>
            <a:r>
              <a:rPr lang="en-CA" dirty="0"/>
              <a:t>or</a:t>
            </a:r>
          </a:p>
          <a:p>
            <a:pPr algn="ctr"/>
            <a:r>
              <a:rPr lang="en-CA" dirty="0"/>
              <a:t>Project management panel</a:t>
            </a:r>
          </a:p>
        </p:txBody>
      </p:sp>
    </p:spTree>
    <p:extLst>
      <p:ext uri="{BB962C8B-B14F-4D97-AF65-F5344CB8AC3E}">
        <p14:creationId xmlns:p14="http://schemas.microsoft.com/office/powerpoint/2010/main" val="2654095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5202B-836A-4EDC-B675-2A2DBF015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2139385" cy="5931172"/>
          </a:xfrm>
        </p:spPr>
        <p:txBody>
          <a:bodyPr>
            <a:normAutofit/>
          </a:bodyPr>
          <a:lstStyle/>
          <a:p>
            <a:r>
              <a:rPr lang="en-CA" sz="2800" b="1" dirty="0"/>
              <a:t>User login panel design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6E571C-EEE0-4D69-B06B-951DD15A33B0}"/>
              </a:ext>
            </a:extLst>
          </p:cNvPr>
          <p:cNvSpPr/>
          <p:nvPr/>
        </p:nvSpPr>
        <p:spPr>
          <a:xfrm>
            <a:off x="4972413" y="343172"/>
            <a:ext cx="3048000" cy="5953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CD602D-56C1-4AE3-B717-475E8CFDF309}"/>
              </a:ext>
            </a:extLst>
          </p:cNvPr>
          <p:cNvSpPr txBox="1"/>
          <p:nvPr/>
        </p:nvSpPr>
        <p:spPr>
          <a:xfrm>
            <a:off x="5120454" y="2550610"/>
            <a:ext cx="2458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/>
              <a:t>Email address</a:t>
            </a:r>
            <a:endParaRPr lang="en-CA" sz="1400" b="1" baseline="30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D06D4B-E3F2-4AB9-B6C4-D9BA5311B306}"/>
              </a:ext>
            </a:extLst>
          </p:cNvPr>
          <p:cNvSpPr/>
          <p:nvPr/>
        </p:nvSpPr>
        <p:spPr>
          <a:xfrm>
            <a:off x="5153532" y="2867345"/>
            <a:ext cx="2736000" cy="2811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40ABF2-7731-4975-BA1D-7E728EFA30A4}"/>
              </a:ext>
            </a:extLst>
          </p:cNvPr>
          <p:cNvSpPr txBox="1"/>
          <p:nvPr/>
        </p:nvSpPr>
        <p:spPr>
          <a:xfrm>
            <a:off x="5136994" y="3260576"/>
            <a:ext cx="1292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/>
              <a:t>Password</a:t>
            </a:r>
            <a:endParaRPr lang="en-CA" sz="1400" b="1" baseline="30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020ECDB-EE70-47BF-9B90-59D57C451532}"/>
              </a:ext>
            </a:extLst>
          </p:cNvPr>
          <p:cNvSpPr/>
          <p:nvPr/>
        </p:nvSpPr>
        <p:spPr>
          <a:xfrm>
            <a:off x="5155349" y="3571641"/>
            <a:ext cx="2734183" cy="2811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4BDA7F-657E-4EF1-B6CF-44DC6F3FDE0C}"/>
              </a:ext>
            </a:extLst>
          </p:cNvPr>
          <p:cNvSpPr/>
          <p:nvPr/>
        </p:nvSpPr>
        <p:spPr>
          <a:xfrm>
            <a:off x="5153532" y="4090738"/>
            <a:ext cx="2736000" cy="2811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Sign 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FF486F-C7E9-4812-AB20-E0F09BF5BA03}"/>
              </a:ext>
            </a:extLst>
          </p:cNvPr>
          <p:cNvSpPr txBox="1"/>
          <p:nvPr/>
        </p:nvSpPr>
        <p:spPr>
          <a:xfrm>
            <a:off x="5534388" y="1877161"/>
            <a:ext cx="192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Sign in to IMWEBs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BFF7D4B-A42A-427B-A81E-0C06CDE5A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216" y="643273"/>
            <a:ext cx="1080000" cy="1080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6C3540-4BFD-4676-BFAC-C937B2632470}"/>
              </a:ext>
            </a:extLst>
          </p:cNvPr>
          <p:cNvSpPr txBox="1"/>
          <p:nvPr/>
        </p:nvSpPr>
        <p:spPr>
          <a:xfrm>
            <a:off x="5153532" y="4876800"/>
            <a:ext cx="1694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Forget password or register?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06863C-F66E-46AC-BFFC-9DB932C47301}"/>
              </a:ext>
            </a:extLst>
          </p:cNvPr>
          <p:cNvSpPr/>
          <p:nvPr/>
        </p:nvSpPr>
        <p:spPr>
          <a:xfrm>
            <a:off x="6848476" y="4876800"/>
            <a:ext cx="1008426" cy="246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/>
              <a:t>Contact admin</a:t>
            </a:r>
          </a:p>
        </p:txBody>
      </p:sp>
    </p:spTree>
    <p:extLst>
      <p:ext uri="{BB962C8B-B14F-4D97-AF65-F5344CB8AC3E}">
        <p14:creationId xmlns:p14="http://schemas.microsoft.com/office/powerpoint/2010/main" val="531573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5202B-836A-4EDC-B675-2A2DBF015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2139385" cy="5931172"/>
          </a:xfrm>
        </p:spPr>
        <p:txBody>
          <a:bodyPr>
            <a:normAutofit/>
          </a:bodyPr>
          <a:lstStyle/>
          <a:p>
            <a:r>
              <a:rPr lang="en-CA" sz="2800" b="1" dirty="0"/>
              <a:t>Project management </a:t>
            </a:r>
            <a:br>
              <a:rPr lang="en-CA" sz="2800" b="1" dirty="0"/>
            </a:br>
            <a:r>
              <a:rPr lang="en-CA" sz="2800" b="1" dirty="0"/>
              <a:t>panel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6E571C-EEE0-4D69-B06B-951DD15A33B0}"/>
              </a:ext>
            </a:extLst>
          </p:cNvPr>
          <p:cNvSpPr/>
          <p:nvPr/>
        </p:nvSpPr>
        <p:spPr>
          <a:xfrm>
            <a:off x="4972413" y="343172"/>
            <a:ext cx="3048000" cy="5953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99CECD-FF89-4EEB-93CB-0D4F006D7E7F}"/>
              </a:ext>
            </a:extLst>
          </p:cNvPr>
          <p:cNvSpPr/>
          <p:nvPr/>
        </p:nvSpPr>
        <p:spPr>
          <a:xfrm>
            <a:off x="5118399" y="5243047"/>
            <a:ext cx="1282401" cy="281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Load setting </a:t>
            </a:r>
            <a:r>
              <a:rPr lang="en-CA" sz="1200" baseline="30000" dirty="0"/>
              <a:t>(?)</a:t>
            </a: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1787B02B-4579-4C3F-8C7D-5D775A00D5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090826"/>
              </p:ext>
            </p:extLst>
          </p:nvPr>
        </p:nvGraphicFramePr>
        <p:xfrm>
          <a:off x="5118399" y="2498156"/>
          <a:ext cx="2748027" cy="2650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101">
                  <a:extLst>
                    <a:ext uri="{9D8B030D-6E8A-4147-A177-3AD203B41FA5}">
                      <a16:colId xmlns:a16="http://schemas.microsoft.com/office/drawing/2014/main" val="1196878192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4058391018"/>
                    </a:ext>
                  </a:extLst>
                </a:gridCol>
                <a:gridCol w="1084626">
                  <a:extLst>
                    <a:ext uri="{9D8B030D-6E8A-4147-A177-3AD203B41FA5}">
                      <a16:colId xmlns:a16="http://schemas.microsoft.com/office/drawing/2014/main" val="2407327584"/>
                    </a:ext>
                  </a:extLst>
                </a:gridCol>
              </a:tblGrid>
              <a:tr h="365526">
                <a:tc>
                  <a:txBody>
                    <a:bodyPr/>
                    <a:lstStyle/>
                    <a:p>
                      <a:r>
                        <a:rPr lang="en-CA" sz="14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91502"/>
                  </a:ext>
                </a:extLst>
              </a:tr>
              <a:tr h="365526">
                <a:tc>
                  <a:txBody>
                    <a:bodyPr/>
                    <a:lstStyle/>
                    <a:p>
                      <a:r>
                        <a:rPr lang="en-CA" sz="1000" dirty="0"/>
                        <a:t>2019-07-05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000" dirty="0" err="1"/>
                        <a:t>Modeste</a:t>
                      </a:r>
                      <a:r>
                        <a:rPr lang="en-CA" sz="1000" dirty="0"/>
                        <a:t> budget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000" dirty="0"/>
                        <a:t>Budget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274275"/>
                  </a:ext>
                </a:extLst>
              </a:tr>
              <a:tr h="365526">
                <a:tc>
                  <a:txBody>
                    <a:bodyPr/>
                    <a:lstStyle/>
                    <a:p>
                      <a:r>
                        <a:rPr lang="en-CA" sz="1000" dirty="0"/>
                        <a:t>2019-06-21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000" dirty="0"/>
                        <a:t>Test eco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000" dirty="0"/>
                        <a:t>Ecosystem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6654"/>
                  </a:ext>
                </a:extLst>
              </a:tr>
              <a:tr h="365526">
                <a:tc>
                  <a:txBody>
                    <a:bodyPr/>
                    <a:lstStyle/>
                    <a:p>
                      <a:r>
                        <a:rPr lang="en-CA" sz="1000" dirty="0"/>
                        <a:t>2019-06-20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000" dirty="0" err="1"/>
                        <a:t>Indianfarm</a:t>
                      </a:r>
                      <a:r>
                        <a:rPr lang="en-CA" sz="1000" dirty="0"/>
                        <a:t> budget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000" dirty="0"/>
                        <a:t>Budget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765558"/>
                  </a:ext>
                </a:extLst>
              </a:tr>
              <a:tr h="365526">
                <a:tc>
                  <a:txBody>
                    <a:bodyPr/>
                    <a:lstStyle/>
                    <a:p>
                      <a:r>
                        <a:rPr lang="en-CA" sz="1000" dirty="0"/>
                        <a:t>2019-05-15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000" dirty="0"/>
                        <a:t>Broughton budget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000" dirty="0"/>
                        <a:t>Budget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253203"/>
                  </a:ext>
                </a:extLst>
              </a:tr>
              <a:tr h="365526">
                <a:tc>
                  <a:txBody>
                    <a:bodyPr/>
                    <a:lstStyle/>
                    <a:p>
                      <a:r>
                        <a:rPr lang="en-CA" sz="1000" dirty="0"/>
                        <a:t>2018-02-11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000" dirty="0"/>
                        <a:t>Gully eco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000" dirty="0"/>
                        <a:t>Ecosystem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705338"/>
                  </a:ext>
                </a:extLst>
              </a:tr>
              <a:tr h="365526">
                <a:tc>
                  <a:txBody>
                    <a:bodyPr/>
                    <a:lstStyle/>
                    <a:p>
                      <a:r>
                        <a:rPr lang="en-CA" sz="1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941215"/>
                  </a:ext>
                </a:extLst>
              </a:tr>
            </a:tbl>
          </a:graphicData>
        </a:graphic>
      </p:graphicFrame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7F36A01-4229-4929-946E-EA0BF7CD1D22}"/>
              </a:ext>
            </a:extLst>
          </p:cNvPr>
          <p:cNvCxnSpPr/>
          <p:nvPr/>
        </p:nvCxnSpPr>
        <p:spPr>
          <a:xfrm>
            <a:off x="6588034" y="2568212"/>
            <a:ext cx="0" cy="193242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3380AEB-3B48-4E62-941F-8730B8E72388}"/>
              </a:ext>
            </a:extLst>
          </p:cNvPr>
          <p:cNvCxnSpPr/>
          <p:nvPr/>
        </p:nvCxnSpPr>
        <p:spPr>
          <a:xfrm>
            <a:off x="7632393" y="2568212"/>
            <a:ext cx="0" cy="193242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BC49464-BA00-4B26-B1C9-D0AEB0F5C85E}"/>
              </a:ext>
            </a:extLst>
          </p:cNvPr>
          <p:cNvCxnSpPr/>
          <p:nvPr/>
        </p:nvCxnSpPr>
        <p:spPr>
          <a:xfrm>
            <a:off x="5706698" y="2568212"/>
            <a:ext cx="0" cy="193242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6B7E388-B20C-4EA7-8F77-DB3496C14953}"/>
              </a:ext>
            </a:extLst>
          </p:cNvPr>
          <p:cNvSpPr txBox="1"/>
          <p:nvPr/>
        </p:nvSpPr>
        <p:spPr>
          <a:xfrm>
            <a:off x="8457075" y="2568212"/>
            <a:ext cx="1582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Click to</a:t>
            </a:r>
          </a:p>
          <a:p>
            <a:r>
              <a:rPr lang="en-CA" dirty="0"/>
              <a:t>sort by column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3336ACD-B8F2-4A7A-9F60-B7804047C65C}"/>
              </a:ext>
            </a:extLst>
          </p:cNvPr>
          <p:cNvCxnSpPr>
            <a:cxnSpLocks/>
          </p:cNvCxnSpPr>
          <p:nvPr/>
        </p:nvCxnSpPr>
        <p:spPr>
          <a:xfrm flipH="1" flipV="1">
            <a:off x="7874427" y="2568212"/>
            <a:ext cx="610460" cy="193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1025653-DDE0-4932-8978-D3F55A6463F5}"/>
              </a:ext>
            </a:extLst>
          </p:cNvPr>
          <p:cNvSpPr/>
          <p:nvPr/>
        </p:nvSpPr>
        <p:spPr>
          <a:xfrm>
            <a:off x="6584027" y="5251771"/>
            <a:ext cx="1282400" cy="281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Load result </a:t>
            </a:r>
            <a:r>
              <a:rPr lang="en-CA" sz="1200" baseline="30000" dirty="0"/>
              <a:t>(?)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C728808-9C12-4FCA-97CD-AA1B7EE35FCD}"/>
              </a:ext>
            </a:extLst>
          </p:cNvPr>
          <p:cNvGrpSpPr/>
          <p:nvPr/>
        </p:nvGrpSpPr>
        <p:grpSpPr>
          <a:xfrm>
            <a:off x="3343275" y="531310"/>
            <a:ext cx="4523151" cy="1155384"/>
            <a:chOff x="400401" y="264150"/>
            <a:chExt cx="4523151" cy="115538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7B48EF2-A121-49BB-9174-884CC6E4A787}"/>
                </a:ext>
              </a:extLst>
            </p:cNvPr>
            <p:cNvSpPr/>
            <p:nvPr/>
          </p:nvSpPr>
          <p:spPr>
            <a:xfrm>
              <a:off x="2203644" y="1138377"/>
              <a:ext cx="2719908" cy="2811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Start </a:t>
              </a:r>
              <a:r>
                <a:rPr lang="en-CA" sz="1600" baseline="30000" dirty="0"/>
                <a:t>(?)</a:t>
              </a:r>
              <a:endParaRPr lang="en-CA" sz="16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DBE9740-EA2A-494B-BC69-2313C83F4478}"/>
                </a:ext>
              </a:extLst>
            </p:cNvPr>
            <p:cNvSpPr txBox="1"/>
            <p:nvPr/>
          </p:nvSpPr>
          <p:spPr>
            <a:xfrm>
              <a:off x="400401" y="773203"/>
              <a:ext cx="12451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A" dirty="0"/>
                <a:t>Start from scratch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20A39CF-5380-4811-A55A-DEC99AF672A1}"/>
                </a:ext>
              </a:extLst>
            </p:cNvPr>
            <p:cNvCxnSpPr>
              <a:cxnSpLocks/>
              <a:stCxn id="49" idx="3"/>
            </p:cNvCxnSpPr>
            <p:nvPr/>
          </p:nvCxnSpPr>
          <p:spPr>
            <a:xfrm>
              <a:off x="1645562" y="1096369"/>
              <a:ext cx="558082" cy="2053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044AA14-CE6A-4EF9-AE95-8C7564F96414}"/>
                </a:ext>
              </a:extLst>
            </p:cNvPr>
            <p:cNvSpPr/>
            <p:nvPr/>
          </p:nvSpPr>
          <p:spPr>
            <a:xfrm>
              <a:off x="2203644" y="643598"/>
              <a:ext cx="2719908" cy="314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Registered watershed list</a:t>
              </a:r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9833EA34-547A-4FD2-B41E-0E1D24518EBF}"/>
                </a:ext>
              </a:extLst>
            </p:cNvPr>
            <p:cNvSpPr/>
            <p:nvPr/>
          </p:nvSpPr>
          <p:spPr>
            <a:xfrm rot="10800000">
              <a:off x="4645638" y="728760"/>
              <a:ext cx="144000" cy="1440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4CD602D-56C1-4AE3-B717-475E8CFDF309}"/>
                </a:ext>
              </a:extLst>
            </p:cNvPr>
            <p:cNvSpPr txBox="1"/>
            <p:nvPr/>
          </p:nvSpPr>
          <p:spPr>
            <a:xfrm>
              <a:off x="2187105" y="264150"/>
              <a:ext cx="17540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b="1" dirty="0"/>
                <a:t>New project </a:t>
              </a:r>
              <a:r>
                <a:rPr lang="en-CA" sz="1600" b="1" baseline="30000" dirty="0"/>
                <a:t>(?)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B31F4A2-42C0-4A7C-AFE1-32E8F2AB24C3}"/>
              </a:ext>
            </a:extLst>
          </p:cNvPr>
          <p:cNvSpPr txBox="1"/>
          <p:nvPr/>
        </p:nvSpPr>
        <p:spPr>
          <a:xfrm>
            <a:off x="5118399" y="2135268"/>
            <a:ext cx="1754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/>
              <a:t>Saved project </a:t>
            </a:r>
            <a:r>
              <a:rPr lang="en-CA" sz="1600" b="1" baseline="30000" dirty="0"/>
              <a:t>(?)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93DE5C-34CC-4180-BE0F-ECC459CAE65A}"/>
              </a:ext>
            </a:extLst>
          </p:cNvPr>
          <p:cNvSpPr txBox="1"/>
          <p:nvPr/>
        </p:nvSpPr>
        <p:spPr>
          <a:xfrm>
            <a:off x="3190875" y="3661985"/>
            <a:ext cx="15229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/>
              <a:t>Visible when there are saved projects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589540A5-C9F7-4D4F-AE5F-8C4132E0D198}"/>
              </a:ext>
            </a:extLst>
          </p:cNvPr>
          <p:cNvSpPr/>
          <p:nvPr/>
        </p:nvSpPr>
        <p:spPr>
          <a:xfrm>
            <a:off x="4681738" y="2174990"/>
            <a:ext cx="290676" cy="3772252"/>
          </a:xfrm>
          <a:prstGeom prst="leftBrace">
            <a:avLst>
              <a:gd name="adj1" fmla="val 8333"/>
              <a:gd name="adj2" fmla="val 516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4D710F7-2425-44A5-9421-E9D1A369256F}"/>
              </a:ext>
            </a:extLst>
          </p:cNvPr>
          <p:cNvSpPr/>
          <p:nvPr/>
        </p:nvSpPr>
        <p:spPr>
          <a:xfrm>
            <a:off x="5118399" y="5666085"/>
            <a:ext cx="2756028" cy="2811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Delete project </a:t>
            </a:r>
            <a:r>
              <a:rPr lang="en-CA" sz="1200" baseline="30000" dirty="0"/>
              <a:t>(?)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CFB2A6E-F377-4AF3-A716-04B65C8B1346}"/>
              </a:ext>
            </a:extLst>
          </p:cNvPr>
          <p:cNvSpPr txBox="1"/>
          <p:nvPr/>
        </p:nvSpPr>
        <p:spPr>
          <a:xfrm>
            <a:off x="8443688" y="5251771"/>
            <a:ext cx="3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Enable when there is project selected in the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Warning before deletion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AAB6E9E-46DE-40CD-8294-187A796B20A9}"/>
              </a:ext>
            </a:extLst>
          </p:cNvPr>
          <p:cNvCxnSpPr/>
          <p:nvPr/>
        </p:nvCxnSpPr>
        <p:spPr>
          <a:xfrm flipH="1">
            <a:off x="7874427" y="5532928"/>
            <a:ext cx="582648" cy="273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llout: Line 2">
            <a:extLst>
              <a:ext uri="{FF2B5EF4-FFF2-40B4-BE49-F238E27FC236}">
                <a16:creationId xmlns:a16="http://schemas.microsoft.com/office/drawing/2014/main" id="{435C729F-9F6B-4FC4-92A0-4B473CD7F252}"/>
              </a:ext>
            </a:extLst>
          </p:cNvPr>
          <p:cNvSpPr/>
          <p:nvPr/>
        </p:nvSpPr>
        <p:spPr>
          <a:xfrm>
            <a:off x="8755010" y="387444"/>
            <a:ext cx="3047999" cy="1067195"/>
          </a:xfrm>
          <a:prstGeom prst="borderCallout1">
            <a:avLst>
              <a:gd name="adj1" fmla="val 18750"/>
              <a:gd name="adj2" fmla="val -8333"/>
              <a:gd name="adj3" fmla="val 56862"/>
              <a:gd name="adj4" fmla="val -2881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One user, multiple watershed? How a watershed could be registered?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38068D-E413-4F85-98C2-90851ABED467}"/>
              </a:ext>
            </a:extLst>
          </p:cNvPr>
          <p:cNvSpPr txBox="1"/>
          <p:nvPr/>
        </p:nvSpPr>
        <p:spPr>
          <a:xfrm>
            <a:off x="406400" y="531310"/>
            <a:ext cx="2571186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/>
              <a:t>Suggest to move this panel to the left panel as shown in next slide.</a:t>
            </a:r>
          </a:p>
        </p:txBody>
      </p:sp>
    </p:spTree>
    <p:extLst>
      <p:ext uri="{BB962C8B-B14F-4D97-AF65-F5344CB8AC3E}">
        <p14:creationId xmlns:p14="http://schemas.microsoft.com/office/powerpoint/2010/main" val="627843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B0465-3D48-4D10-928A-DE0FEE173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111250"/>
          </a:xfrm>
        </p:spPr>
        <p:txBody>
          <a:bodyPr>
            <a:normAutofit fontScale="90000"/>
          </a:bodyPr>
          <a:lstStyle/>
          <a:p>
            <a:r>
              <a:rPr lang="en-CA" dirty="0"/>
              <a:t>IMWEBs Online Tool Interface Layout (2)</a:t>
            </a:r>
            <a:br>
              <a:rPr lang="en-CA" dirty="0"/>
            </a:br>
            <a:r>
              <a:rPr lang="en-CA" i="1" dirty="0"/>
              <a:t>Main app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A698550-FB6C-4999-9E14-EED704ECF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235178"/>
              </p:ext>
            </p:extLst>
          </p:nvPr>
        </p:nvGraphicFramePr>
        <p:xfrm>
          <a:off x="1010195" y="1695450"/>
          <a:ext cx="10424161" cy="48950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99805">
                  <a:extLst>
                    <a:ext uri="{9D8B030D-6E8A-4147-A177-3AD203B41FA5}">
                      <a16:colId xmlns:a16="http://schemas.microsoft.com/office/drawing/2014/main" val="2745701971"/>
                    </a:ext>
                  </a:extLst>
                </a:gridCol>
                <a:gridCol w="5648327">
                  <a:extLst>
                    <a:ext uri="{9D8B030D-6E8A-4147-A177-3AD203B41FA5}">
                      <a16:colId xmlns:a16="http://schemas.microsoft.com/office/drawing/2014/main" val="1611915349"/>
                    </a:ext>
                  </a:extLst>
                </a:gridCol>
                <a:gridCol w="1976029">
                  <a:extLst>
                    <a:ext uri="{9D8B030D-6E8A-4147-A177-3AD203B41FA5}">
                      <a16:colId xmlns:a16="http://schemas.microsoft.com/office/drawing/2014/main" val="1431369543"/>
                    </a:ext>
                  </a:extLst>
                </a:gridCol>
              </a:tblGrid>
              <a:tr h="496116">
                <a:tc gridSpan="3">
                  <a:txBody>
                    <a:bodyPr/>
                    <a:lstStyle/>
                    <a:p>
                      <a:r>
                        <a:rPr lang="en-CA" sz="2400" dirty="0"/>
                        <a:t>Header panel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5523167"/>
                  </a:ext>
                </a:extLst>
              </a:tr>
              <a:tr h="3081177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2400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CA" sz="2400" dirty="0"/>
                        <a:t>Map shows all watersheds assigned to the user;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CA" sz="2400" dirty="0"/>
                        <a:t>Zoom to the watershed on map if one existing project is selected. 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CA" sz="2400" dirty="0"/>
                        <a:t>The watershed is color coded with different color with some rules.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CA" sz="2400" dirty="0"/>
                        <a:t>Optimization configuration or </a:t>
                      </a:r>
                    </a:p>
                    <a:p>
                      <a:r>
                        <a:rPr lang="en-CA" sz="2400" dirty="0"/>
                        <a:t>result panel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8301362"/>
                  </a:ext>
                </a:extLst>
              </a:tr>
              <a:tr h="1317746">
                <a:tc vMerge="1">
                  <a:txBody>
                    <a:bodyPr/>
                    <a:lstStyle/>
                    <a:p>
                      <a:endParaRPr lang="en-CA" sz="2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dirty="0"/>
                        <a:t>Trade-off curve result panel (visible when increment mode is selected)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719075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24C90B4A-327C-47DC-81E7-513CC0258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635" y="2857094"/>
            <a:ext cx="2638425" cy="25717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6C6AEE0-E674-4F82-B7E5-9503B9EF8843}"/>
              </a:ext>
            </a:extLst>
          </p:cNvPr>
          <p:cNvSpPr/>
          <p:nvPr/>
        </p:nvSpPr>
        <p:spPr>
          <a:xfrm>
            <a:off x="1101635" y="2277974"/>
            <a:ext cx="2638425" cy="50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Create New</a:t>
            </a:r>
          </a:p>
        </p:txBody>
      </p:sp>
    </p:spTree>
    <p:extLst>
      <p:ext uri="{BB962C8B-B14F-4D97-AF65-F5344CB8AC3E}">
        <p14:creationId xmlns:p14="http://schemas.microsoft.com/office/powerpoint/2010/main" val="1250585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B0465-3D48-4D10-928A-DE0FEE173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111250"/>
          </a:xfrm>
        </p:spPr>
        <p:txBody>
          <a:bodyPr>
            <a:normAutofit fontScale="90000"/>
          </a:bodyPr>
          <a:lstStyle/>
          <a:p>
            <a:r>
              <a:rPr lang="en-CA" dirty="0"/>
              <a:t>IMWEBs Online Tool Interface Layout (2)</a:t>
            </a:r>
            <a:br>
              <a:rPr lang="en-CA" dirty="0"/>
            </a:br>
            <a:r>
              <a:rPr lang="en-CA" i="1" dirty="0"/>
              <a:t>Main app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A698550-FB6C-4999-9E14-EED704ECF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238863"/>
              </p:ext>
            </p:extLst>
          </p:nvPr>
        </p:nvGraphicFramePr>
        <p:xfrm>
          <a:off x="1010195" y="1695450"/>
          <a:ext cx="10424161" cy="48950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21774">
                  <a:extLst>
                    <a:ext uri="{9D8B030D-6E8A-4147-A177-3AD203B41FA5}">
                      <a16:colId xmlns:a16="http://schemas.microsoft.com/office/drawing/2014/main" val="2745701971"/>
                    </a:ext>
                  </a:extLst>
                </a:gridCol>
                <a:gridCol w="6026358">
                  <a:extLst>
                    <a:ext uri="{9D8B030D-6E8A-4147-A177-3AD203B41FA5}">
                      <a16:colId xmlns:a16="http://schemas.microsoft.com/office/drawing/2014/main" val="3724013289"/>
                    </a:ext>
                  </a:extLst>
                </a:gridCol>
                <a:gridCol w="1976029">
                  <a:extLst>
                    <a:ext uri="{9D8B030D-6E8A-4147-A177-3AD203B41FA5}">
                      <a16:colId xmlns:a16="http://schemas.microsoft.com/office/drawing/2014/main" val="1431369543"/>
                    </a:ext>
                  </a:extLst>
                </a:gridCol>
              </a:tblGrid>
              <a:tr h="496116">
                <a:tc gridSpan="3">
                  <a:txBody>
                    <a:bodyPr/>
                    <a:lstStyle/>
                    <a:p>
                      <a:r>
                        <a:rPr lang="en-CA" sz="2400" dirty="0"/>
                        <a:t>Header panel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5523167"/>
                  </a:ext>
                </a:extLst>
              </a:tr>
              <a:tr h="3081177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2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dirty="0"/>
                        <a:t>Map interaction panel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2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CA" sz="2400" dirty="0"/>
                        <a:t>Optimization configuration or </a:t>
                      </a:r>
                    </a:p>
                    <a:p>
                      <a:r>
                        <a:rPr lang="en-CA" sz="2400" dirty="0"/>
                        <a:t>result panel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8301362"/>
                  </a:ext>
                </a:extLst>
              </a:tr>
              <a:tr h="1317746">
                <a:tc vMerge="1">
                  <a:txBody>
                    <a:bodyPr/>
                    <a:lstStyle/>
                    <a:p>
                      <a:endParaRPr lang="en-CA" sz="2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2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719075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6F339BC-91B9-40CB-A4F7-AA62E0EF267C}"/>
              </a:ext>
            </a:extLst>
          </p:cNvPr>
          <p:cNvSpPr txBox="1"/>
          <p:nvPr/>
        </p:nvSpPr>
        <p:spPr>
          <a:xfrm>
            <a:off x="-1348716" y="2551837"/>
            <a:ext cx="2106360" cy="17543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Show all supported BMP types in a tree. Select on type to show all fields of that type on map and in the table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3D9AD7-E2C0-46CF-B647-2A5CC66269FD}"/>
              </a:ext>
            </a:extLst>
          </p:cNvPr>
          <p:cNvSpPr txBox="1"/>
          <p:nvPr/>
        </p:nvSpPr>
        <p:spPr>
          <a:xfrm>
            <a:off x="4508195" y="5722681"/>
            <a:ext cx="3958911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/>
              <a:t>Table to show all selected fields or just use map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695D13-43FD-475A-8589-1B183ABAE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069" y="2230567"/>
            <a:ext cx="1809733" cy="34921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FE5587-7E6B-43F5-935F-73191CB31E37}"/>
              </a:ext>
            </a:extLst>
          </p:cNvPr>
          <p:cNvSpPr txBox="1"/>
          <p:nvPr/>
        </p:nvSpPr>
        <p:spPr>
          <a:xfrm>
            <a:off x="1476397" y="2691652"/>
            <a:ext cx="141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BMP Type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06B90C-5291-4545-90F5-D01828378584}"/>
              </a:ext>
            </a:extLst>
          </p:cNvPr>
          <p:cNvSpPr txBox="1"/>
          <p:nvPr/>
        </p:nvSpPr>
        <p:spPr>
          <a:xfrm>
            <a:off x="1476396" y="3060984"/>
            <a:ext cx="141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BMP Type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036196-D264-45CE-9730-9F3A32DA5476}"/>
              </a:ext>
            </a:extLst>
          </p:cNvPr>
          <p:cNvSpPr txBox="1"/>
          <p:nvPr/>
        </p:nvSpPr>
        <p:spPr>
          <a:xfrm>
            <a:off x="1476396" y="3464725"/>
            <a:ext cx="141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BMP Type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1FFC39-D3A0-4234-9CC6-C869F25293D6}"/>
              </a:ext>
            </a:extLst>
          </p:cNvPr>
          <p:cNvSpPr txBox="1"/>
          <p:nvPr/>
        </p:nvSpPr>
        <p:spPr>
          <a:xfrm>
            <a:off x="1038758" y="2322320"/>
            <a:ext cx="180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Watershed Name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CAFBEA0-BC2C-4C37-9F14-472C6CB1AB3E}"/>
              </a:ext>
            </a:extLst>
          </p:cNvPr>
          <p:cNvCxnSpPr>
            <a:cxnSpLocks/>
          </p:cNvCxnSpPr>
          <p:nvPr/>
        </p:nvCxnSpPr>
        <p:spPr>
          <a:xfrm rot="16200000" flipH="1">
            <a:off x="1303525" y="2652801"/>
            <a:ext cx="329703" cy="186149"/>
          </a:xfrm>
          <a:prstGeom prst="bentConnector3">
            <a:avLst>
              <a:gd name="adj1" fmla="val 1004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4660BA7-FAF6-4232-9A5E-B78EEF769504}"/>
              </a:ext>
            </a:extLst>
          </p:cNvPr>
          <p:cNvCxnSpPr>
            <a:cxnSpLocks/>
            <a:endCxn id="11" idx="1"/>
          </p:cNvCxnSpPr>
          <p:nvPr/>
        </p:nvCxnSpPr>
        <p:spPr>
          <a:xfrm rot="16200000" flipH="1">
            <a:off x="1120067" y="2889321"/>
            <a:ext cx="609312" cy="10334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B966DB6A-03E4-40D5-9BFB-AAA6BED89D89}"/>
              </a:ext>
            </a:extLst>
          </p:cNvPr>
          <p:cNvCxnSpPr>
            <a:cxnSpLocks/>
            <a:endCxn id="12" idx="1"/>
          </p:cNvCxnSpPr>
          <p:nvPr/>
        </p:nvCxnSpPr>
        <p:spPr>
          <a:xfrm rot="16200000" flipH="1">
            <a:off x="918195" y="3091190"/>
            <a:ext cx="1013056" cy="10334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073B8EED-CCCA-4F1B-8CF9-21783FAC612B}"/>
              </a:ext>
            </a:extLst>
          </p:cNvPr>
          <p:cNvSpPr/>
          <p:nvPr/>
        </p:nvSpPr>
        <p:spPr>
          <a:xfrm>
            <a:off x="838202" y="2876318"/>
            <a:ext cx="449793" cy="5526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5007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B0465-3D48-4D10-928A-DE0FEE173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111250"/>
          </a:xfrm>
        </p:spPr>
        <p:txBody>
          <a:bodyPr>
            <a:normAutofit fontScale="90000"/>
          </a:bodyPr>
          <a:lstStyle/>
          <a:p>
            <a:r>
              <a:rPr lang="en-CA" dirty="0"/>
              <a:t>IMWEBs Online Tool Interface Layout (2)</a:t>
            </a:r>
            <a:br>
              <a:rPr lang="en-CA" dirty="0"/>
            </a:br>
            <a:r>
              <a:rPr lang="en-CA" i="1" dirty="0"/>
              <a:t>Main app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A698550-FB6C-4999-9E14-EED704ECF00C}"/>
              </a:ext>
            </a:extLst>
          </p:cNvPr>
          <p:cNvGraphicFramePr>
            <a:graphicFrameLocks noGrp="1"/>
          </p:cNvGraphicFramePr>
          <p:nvPr/>
        </p:nvGraphicFramePr>
        <p:xfrm>
          <a:off x="1010195" y="1695450"/>
          <a:ext cx="10424161" cy="48950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21774">
                  <a:extLst>
                    <a:ext uri="{9D8B030D-6E8A-4147-A177-3AD203B41FA5}">
                      <a16:colId xmlns:a16="http://schemas.microsoft.com/office/drawing/2014/main" val="2745701971"/>
                    </a:ext>
                  </a:extLst>
                </a:gridCol>
                <a:gridCol w="6026358">
                  <a:extLst>
                    <a:ext uri="{9D8B030D-6E8A-4147-A177-3AD203B41FA5}">
                      <a16:colId xmlns:a16="http://schemas.microsoft.com/office/drawing/2014/main" val="3724013289"/>
                    </a:ext>
                  </a:extLst>
                </a:gridCol>
                <a:gridCol w="1976029">
                  <a:extLst>
                    <a:ext uri="{9D8B030D-6E8A-4147-A177-3AD203B41FA5}">
                      <a16:colId xmlns:a16="http://schemas.microsoft.com/office/drawing/2014/main" val="1431369543"/>
                    </a:ext>
                  </a:extLst>
                </a:gridCol>
              </a:tblGrid>
              <a:tr h="496116">
                <a:tc gridSpan="3">
                  <a:txBody>
                    <a:bodyPr/>
                    <a:lstStyle/>
                    <a:p>
                      <a:r>
                        <a:rPr lang="en-CA" sz="2400" dirty="0"/>
                        <a:t>Header panel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5523167"/>
                  </a:ext>
                </a:extLst>
              </a:tr>
              <a:tr h="3081177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2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dirty="0"/>
                        <a:t>Map interaction panel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2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CA" sz="2400" dirty="0"/>
                        <a:t>Optimization configuration or </a:t>
                      </a:r>
                    </a:p>
                    <a:p>
                      <a:r>
                        <a:rPr lang="en-CA" sz="2400" dirty="0"/>
                        <a:t>result panel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8301362"/>
                  </a:ext>
                </a:extLst>
              </a:tr>
              <a:tr h="1317746">
                <a:tc vMerge="1">
                  <a:txBody>
                    <a:bodyPr/>
                    <a:lstStyle/>
                    <a:p>
                      <a:endParaRPr lang="en-CA" sz="2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2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719075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6F339BC-91B9-40CB-A4F7-AA62E0EF267C}"/>
              </a:ext>
            </a:extLst>
          </p:cNvPr>
          <p:cNvSpPr txBox="1"/>
          <p:nvPr/>
        </p:nvSpPr>
        <p:spPr>
          <a:xfrm>
            <a:off x="-1348716" y="2551837"/>
            <a:ext cx="2106360" cy="17543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Show all supported BMP types in a tree. Select on type to show all fields of that type on map and in the table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3D9AD7-E2C0-46CF-B647-2A5CC66269FD}"/>
              </a:ext>
            </a:extLst>
          </p:cNvPr>
          <p:cNvSpPr txBox="1"/>
          <p:nvPr/>
        </p:nvSpPr>
        <p:spPr>
          <a:xfrm>
            <a:off x="4508195" y="5722681"/>
            <a:ext cx="3958911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/>
              <a:t>Table to show all selected fields or just use map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695D13-43FD-475A-8589-1B183ABAE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069" y="2230567"/>
            <a:ext cx="1809733" cy="34921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FE5587-7E6B-43F5-935F-73191CB31E37}"/>
              </a:ext>
            </a:extLst>
          </p:cNvPr>
          <p:cNvSpPr txBox="1"/>
          <p:nvPr/>
        </p:nvSpPr>
        <p:spPr>
          <a:xfrm>
            <a:off x="1476397" y="2691652"/>
            <a:ext cx="141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BMP Type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06B90C-5291-4545-90F5-D01828378584}"/>
              </a:ext>
            </a:extLst>
          </p:cNvPr>
          <p:cNvSpPr txBox="1"/>
          <p:nvPr/>
        </p:nvSpPr>
        <p:spPr>
          <a:xfrm>
            <a:off x="1476396" y="3060984"/>
            <a:ext cx="141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BMP Type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036196-D264-45CE-9730-9F3A32DA5476}"/>
              </a:ext>
            </a:extLst>
          </p:cNvPr>
          <p:cNvSpPr txBox="1"/>
          <p:nvPr/>
        </p:nvSpPr>
        <p:spPr>
          <a:xfrm>
            <a:off x="1476396" y="3464725"/>
            <a:ext cx="141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BMP Type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1FFC39-D3A0-4234-9CC6-C869F25293D6}"/>
              </a:ext>
            </a:extLst>
          </p:cNvPr>
          <p:cNvSpPr txBox="1"/>
          <p:nvPr/>
        </p:nvSpPr>
        <p:spPr>
          <a:xfrm>
            <a:off x="1038758" y="2322320"/>
            <a:ext cx="180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BMPs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CAFBEA0-BC2C-4C37-9F14-472C6CB1AB3E}"/>
              </a:ext>
            </a:extLst>
          </p:cNvPr>
          <p:cNvCxnSpPr>
            <a:cxnSpLocks/>
          </p:cNvCxnSpPr>
          <p:nvPr/>
        </p:nvCxnSpPr>
        <p:spPr>
          <a:xfrm rot="16200000" flipH="1">
            <a:off x="1303525" y="2652801"/>
            <a:ext cx="329703" cy="186149"/>
          </a:xfrm>
          <a:prstGeom prst="bentConnector3">
            <a:avLst>
              <a:gd name="adj1" fmla="val 1004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4660BA7-FAF6-4232-9A5E-B78EEF769504}"/>
              </a:ext>
            </a:extLst>
          </p:cNvPr>
          <p:cNvCxnSpPr>
            <a:cxnSpLocks/>
            <a:endCxn id="11" idx="1"/>
          </p:cNvCxnSpPr>
          <p:nvPr/>
        </p:nvCxnSpPr>
        <p:spPr>
          <a:xfrm rot="16200000" flipH="1">
            <a:off x="1120067" y="2889321"/>
            <a:ext cx="609312" cy="10334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B966DB6A-03E4-40D5-9BFB-AAA6BED89D89}"/>
              </a:ext>
            </a:extLst>
          </p:cNvPr>
          <p:cNvCxnSpPr>
            <a:cxnSpLocks/>
            <a:endCxn id="12" idx="1"/>
          </p:cNvCxnSpPr>
          <p:nvPr/>
        </p:nvCxnSpPr>
        <p:spPr>
          <a:xfrm rot="16200000" flipH="1">
            <a:off x="918195" y="3091190"/>
            <a:ext cx="1013056" cy="10334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073B8EED-CCCA-4F1B-8CF9-21783FAC612B}"/>
              </a:ext>
            </a:extLst>
          </p:cNvPr>
          <p:cNvSpPr/>
          <p:nvPr/>
        </p:nvSpPr>
        <p:spPr>
          <a:xfrm>
            <a:off x="838202" y="2876318"/>
            <a:ext cx="449793" cy="5526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404CCC-0FA3-4AFD-B64C-2D9D853C5A03}"/>
              </a:ext>
            </a:extLst>
          </p:cNvPr>
          <p:cNvSpPr txBox="1"/>
          <p:nvPr/>
        </p:nvSpPr>
        <p:spPr>
          <a:xfrm>
            <a:off x="1084817" y="3834057"/>
            <a:ext cx="180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606546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B0465-3D48-4D10-928A-DE0FEE173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111250"/>
          </a:xfrm>
        </p:spPr>
        <p:txBody>
          <a:bodyPr>
            <a:normAutofit fontScale="90000"/>
          </a:bodyPr>
          <a:lstStyle/>
          <a:p>
            <a:r>
              <a:rPr lang="en-CA" dirty="0"/>
              <a:t>IMWEBs Online Tool Interface Layout (2)</a:t>
            </a:r>
            <a:br>
              <a:rPr lang="en-CA" dirty="0"/>
            </a:br>
            <a:r>
              <a:rPr lang="en-CA" i="1" dirty="0"/>
              <a:t>Main app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A698550-FB6C-4999-9E14-EED704ECF00C}"/>
              </a:ext>
            </a:extLst>
          </p:cNvPr>
          <p:cNvGraphicFramePr>
            <a:graphicFrameLocks noGrp="1"/>
          </p:cNvGraphicFramePr>
          <p:nvPr/>
        </p:nvGraphicFramePr>
        <p:xfrm>
          <a:off x="1010195" y="1695450"/>
          <a:ext cx="10424161" cy="48950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21774">
                  <a:extLst>
                    <a:ext uri="{9D8B030D-6E8A-4147-A177-3AD203B41FA5}">
                      <a16:colId xmlns:a16="http://schemas.microsoft.com/office/drawing/2014/main" val="2745701971"/>
                    </a:ext>
                  </a:extLst>
                </a:gridCol>
                <a:gridCol w="6026358">
                  <a:extLst>
                    <a:ext uri="{9D8B030D-6E8A-4147-A177-3AD203B41FA5}">
                      <a16:colId xmlns:a16="http://schemas.microsoft.com/office/drawing/2014/main" val="3724013289"/>
                    </a:ext>
                  </a:extLst>
                </a:gridCol>
                <a:gridCol w="1976029">
                  <a:extLst>
                    <a:ext uri="{9D8B030D-6E8A-4147-A177-3AD203B41FA5}">
                      <a16:colId xmlns:a16="http://schemas.microsoft.com/office/drawing/2014/main" val="1431369543"/>
                    </a:ext>
                  </a:extLst>
                </a:gridCol>
              </a:tblGrid>
              <a:tr h="496116">
                <a:tc gridSpan="3">
                  <a:txBody>
                    <a:bodyPr/>
                    <a:lstStyle/>
                    <a:p>
                      <a:r>
                        <a:rPr lang="en-CA" sz="2400" dirty="0"/>
                        <a:t>Header panel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5523167"/>
                  </a:ext>
                </a:extLst>
              </a:tr>
              <a:tr h="3081177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2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dirty="0"/>
                        <a:t>Map interaction panel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2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CA" sz="2400" dirty="0"/>
                        <a:t>Optimization configuration or </a:t>
                      </a:r>
                    </a:p>
                    <a:p>
                      <a:r>
                        <a:rPr lang="en-CA" sz="2400" dirty="0"/>
                        <a:t>result panel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8301362"/>
                  </a:ext>
                </a:extLst>
              </a:tr>
              <a:tr h="1317746">
                <a:tc vMerge="1">
                  <a:txBody>
                    <a:bodyPr/>
                    <a:lstStyle/>
                    <a:p>
                      <a:endParaRPr lang="en-CA" sz="2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2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719075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E3D9AD7-E2C0-46CF-B647-2A5CC66269FD}"/>
              </a:ext>
            </a:extLst>
          </p:cNvPr>
          <p:cNvSpPr txBox="1"/>
          <p:nvPr/>
        </p:nvSpPr>
        <p:spPr>
          <a:xfrm>
            <a:off x="4508195" y="5722681"/>
            <a:ext cx="395891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/>
              <a:t>Results tables, Chart in different tabs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695D13-43FD-475A-8589-1B183ABAE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069" y="2230567"/>
            <a:ext cx="1809733" cy="34921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FE5587-7E6B-43F5-935F-73191CB31E37}"/>
              </a:ext>
            </a:extLst>
          </p:cNvPr>
          <p:cNvSpPr txBox="1"/>
          <p:nvPr/>
        </p:nvSpPr>
        <p:spPr>
          <a:xfrm>
            <a:off x="1618901" y="2834156"/>
            <a:ext cx="141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BMP Type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06B90C-5291-4545-90F5-D01828378584}"/>
              </a:ext>
            </a:extLst>
          </p:cNvPr>
          <p:cNvSpPr txBox="1"/>
          <p:nvPr/>
        </p:nvSpPr>
        <p:spPr>
          <a:xfrm>
            <a:off x="1618900" y="3203488"/>
            <a:ext cx="141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BMP Type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036196-D264-45CE-9730-9F3A32DA5476}"/>
              </a:ext>
            </a:extLst>
          </p:cNvPr>
          <p:cNvSpPr txBox="1"/>
          <p:nvPr/>
        </p:nvSpPr>
        <p:spPr>
          <a:xfrm>
            <a:off x="1618900" y="3607229"/>
            <a:ext cx="141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BMP Type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1FFC39-D3A0-4234-9CC6-C869F25293D6}"/>
              </a:ext>
            </a:extLst>
          </p:cNvPr>
          <p:cNvSpPr txBox="1"/>
          <p:nvPr/>
        </p:nvSpPr>
        <p:spPr>
          <a:xfrm>
            <a:off x="1181262" y="2464824"/>
            <a:ext cx="180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BMPs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CAFBEA0-BC2C-4C37-9F14-472C6CB1AB3E}"/>
              </a:ext>
            </a:extLst>
          </p:cNvPr>
          <p:cNvCxnSpPr>
            <a:cxnSpLocks/>
          </p:cNvCxnSpPr>
          <p:nvPr/>
        </p:nvCxnSpPr>
        <p:spPr>
          <a:xfrm rot="16200000" flipH="1">
            <a:off x="1446029" y="2795305"/>
            <a:ext cx="329703" cy="186149"/>
          </a:xfrm>
          <a:prstGeom prst="bentConnector3">
            <a:avLst>
              <a:gd name="adj1" fmla="val 1004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4660BA7-FAF6-4232-9A5E-B78EEF769504}"/>
              </a:ext>
            </a:extLst>
          </p:cNvPr>
          <p:cNvCxnSpPr>
            <a:cxnSpLocks/>
            <a:endCxn id="11" idx="1"/>
          </p:cNvCxnSpPr>
          <p:nvPr/>
        </p:nvCxnSpPr>
        <p:spPr>
          <a:xfrm rot="16200000" flipH="1">
            <a:off x="1262571" y="3031825"/>
            <a:ext cx="609312" cy="10334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B966DB6A-03E4-40D5-9BFB-AAA6BED89D89}"/>
              </a:ext>
            </a:extLst>
          </p:cNvPr>
          <p:cNvCxnSpPr>
            <a:cxnSpLocks/>
            <a:endCxn id="12" idx="1"/>
          </p:cNvCxnSpPr>
          <p:nvPr/>
        </p:nvCxnSpPr>
        <p:spPr>
          <a:xfrm rot="16200000" flipH="1">
            <a:off x="1060699" y="3233694"/>
            <a:ext cx="1013056" cy="10334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D404CCC-0FA3-4AFD-B64C-2D9D853C5A03}"/>
              </a:ext>
            </a:extLst>
          </p:cNvPr>
          <p:cNvSpPr txBox="1"/>
          <p:nvPr/>
        </p:nvSpPr>
        <p:spPr>
          <a:xfrm>
            <a:off x="1227321" y="3976561"/>
            <a:ext cx="180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Results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E8A4628-651B-4B2C-B37C-F829ACE9241D}"/>
              </a:ext>
            </a:extLst>
          </p:cNvPr>
          <p:cNvCxnSpPr>
            <a:endCxn id="27" idx="1"/>
          </p:cNvCxnSpPr>
          <p:nvPr/>
        </p:nvCxnSpPr>
        <p:spPr>
          <a:xfrm rot="16200000" flipH="1">
            <a:off x="434142" y="3368047"/>
            <a:ext cx="1511737" cy="7462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D541FCA-33EE-4859-9DD9-542A3FC287B9}"/>
              </a:ext>
            </a:extLst>
          </p:cNvPr>
          <p:cNvCxnSpPr>
            <a:cxnSpLocks/>
          </p:cNvCxnSpPr>
          <p:nvPr/>
        </p:nvCxnSpPr>
        <p:spPr>
          <a:xfrm flipH="1">
            <a:off x="1158402" y="2649489"/>
            <a:ext cx="11413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735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438DF4D-67C6-4234-84B6-ACA3A0AD7F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74173"/>
              </p:ext>
            </p:extLst>
          </p:nvPr>
        </p:nvGraphicFramePr>
        <p:xfrm>
          <a:off x="1114697" y="2900363"/>
          <a:ext cx="10515599" cy="7072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64777">
                  <a:extLst>
                    <a:ext uri="{9D8B030D-6E8A-4147-A177-3AD203B41FA5}">
                      <a16:colId xmlns:a16="http://schemas.microsoft.com/office/drawing/2014/main" val="1429606271"/>
                    </a:ext>
                  </a:extLst>
                </a:gridCol>
                <a:gridCol w="600893">
                  <a:extLst>
                    <a:ext uri="{9D8B030D-6E8A-4147-A177-3AD203B41FA5}">
                      <a16:colId xmlns:a16="http://schemas.microsoft.com/office/drawing/2014/main" val="1182785443"/>
                    </a:ext>
                  </a:extLst>
                </a:gridCol>
                <a:gridCol w="583473">
                  <a:extLst>
                    <a:ext uri="{9D8B030D-6E8A-4147-A177-3AD203B41FA5}">
                      <a16:colId xmlns:a16="http://schemas.microsoft.com/office/drawing/2014/main" val="3343740734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479803133"/>
                    </a:ext>
                  </a:extLst>
                </a:gridCol>
                <a:gridCol w="3113313">
                  <a:extLst>
                    <a:ext uri="{9D8B030D-6E8A-4147-A177-3AD203B41FA5}">
                      <a16:colId xmlns:a16="http://schemas.microsoft.com/office/drawing/2014/main" val="2981177321"/>
                    </a:ext>
                  </a:extLst>
                </a:gridCol>
              </a:tblGrid>
              <a:tr h="707236">
                <a:tc>
                  <a:txBody>
                    <a:bodyPr/>
                    <a:lstStyle/>
                    <a:p>
                      <a:r>
                        <a:rPr lang="en-CA" sz="1400" i="1" dirty="0"/>
                        <a:t>Search BMP definition, docs, and help</a:t>
                      </a:r>
                    </a:p>
                  </a:txBody>
                  <a:tcPr marL="900000" anchor="ctr"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321961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FCBE0C9-7F45-4591-9B4F-930D64B7E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Header panel design (not visible in phase 1)</a:t>
            </a:r>
          </a:p>
        </p:txBody>
      </p:sp>
      <p:pic>
        <p:nvPicPr>
          <p:cNvPr id="4098" name="Picture 2" descr="Related image">
            <a:extLst>
              <a:ext uri="{FF2B5EF4-FFF2-40B4-BE49-F238E27FC236}">
                <a16:creationId xmlns:a16="http://schemas.microsoft.com/office/drawing/2014/main" id="{949EEDC4-FBD0-41A4-93F6-212532C24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4026" y="2992068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9EE463-CD7E-4663-8400-2A6D5C97F120}"/>
              </a:ext>
            </a:extLst>
          </p:cNvPr>
          <p:cNvSpPr txBox="1"/>
          <p:nvPr/>
        </p:nvSpPr>
        <p:spPr>
          <a:xfrm>
            <a:off x="8281785" y="3041806"/>
            <a:ext cx="2682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1200" dirty="0">
                <a:hlinkClick r:id="rId3"/>
              </a:rPr>
              <a:t>shawn-uoguelph@email.ca</a:t>
            </a:r>
            <a:r>
              <a:rPr lang="en-CA" sz="1200" dirty="0"/>
              <a:t> (admin)</a:t>
            </a:r>
          </a:p>
          <a:p>
            <a:pPr algn="r"/>
            <a:r>
              <a:rPr lang="en-CA" sz="1200" dirty="0"/>
              <a:t>UNIVERSITY OF GUELPH</a:t>
            </a:r>
          </a:p>
        </p:txBody>
      </p:sp>
      <p:pic>
        <p:nvPicPr>
          <p:cNvPr id="11" name="Graphic 10" descr="Smiling face with no fill">
            <a:extLst>
              <a:ext uri="{FF2B5EF4-FFF2-40B4-BE49-F238E27FC236}">
                <a16:creationId xmlns:a16="http://schemas.microsoft.com/office/drawing/2014/main" id="{A26B1277-8F57-4ECC-8363-4D888A2C83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95304" y="3065975"/>
            <a:ext cx="360000" cy="360000"/>
          </a:xfrm>
          <a:prstGeom prst="rect">
            <a:avLst/>
          </a:prstGeom>
        </p:spPr>
      </p:pic>
      <p:pic>
        <p:nvPicPr>
          <p:cNvPr id="12" name="Graphic 11" descr="Question mark">
            <a:extLst>
              <a:ext uri="{FF2B5EF4-FFF2-40B4-BE49-F238E27FC236}">
                <a16:creationId xmlns:a16="http://schemas.microsoft.com/office/drawing/2014/main" id="{518D6692-7F39-4AC0-91C1-ACC8511587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81785" y="3073465"/>
            <a:ext cx="360000" cy="360000"/>
          </a:xfrm>
          <a:prstGeom prst="rect">
            <a:avLst/>
          </a:prstGeom>
        </p:spPr>
      </p:pic>
      <p:pic>
        <p:nvPicPr>
          <p:cNvPr id="4106" name="Picture 10" descr="Related image">
            <a:extLst>
              <a:ext uri="{FF2B5EF4-FFF2-40B4-BE49-F238E27FC236}">
                <a16:creationId xmlns:a16="http://schemas.microsoft.com/office/drawing/2014/main" id="{7CBCC9D3-D878-40F5-A9D9-FB4F90B0C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424" y="3073465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Image result for search icon">
            <a:extLst>
              <a:ext uri="{FF2B5EF4-FFF2-40B4-BE49-F238E27FC236}">
                <a16:creationId xmlns:a16="http://schemas.microsoft.com/office/drawing/2014/main" id="{C58C3594-A374-45CB-B58D-DB3A6DF5F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760" y="3092638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1853130-39EE-4FAA-9C28-F51E0EF43AB3}"/>
              </a:ext>
            </a:extLst>
          </p:cNvPr>
          <p:cNvSpPr txBox="1"/>
          <p:nvPr/>
        </p:nvSpPr>
        <p:spPr>
          <a:xfrm>
            <a:off x="6133998" y="3848884"/>
            <a:ext cx="83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Setting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711307-DC20-47C6-BCD9-345F0291B106}"/>
              </a:ext>
            </a:extLst>
          </p:cNvPr>
          <p:cNvSpPr txBox="1"/>
          <p:nvPr/>
        </p:nvSpPr>
        <p:spPr>
          <a:xfrm>
            <a:off x="7646126" y="2246811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Help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2426E4-AA5F-42ED-B9C4-495470E20E72}"/>
              </a:ext>
            </a:extLst>
          </p:cNvPr>
          <p:cNvSpPr txBox="1"/>
          <p:nvPr/>
        </p:nvSpPr>
        <p:spPr>
          <a:xfrm>
            <a:off x="8548765" y="3891819"/>
            <a:ext cx="107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Feedback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260F519-4A33-4DA4-A9AA-513BF8652489}"/>
              </a:ext>
            </a:extLst>
          </p:cNvPr>
          <p:cNvCxnSpPr/>
          <p:nvPr/>
        </p:nvCxnSpPr>
        <p:spPr>
          <a:xfrm flipH="1" flipV="1">
            <a:off x="8355304" y="3452638"/>
            <a:ext cx="353267" cy="422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6EB7CBB-B3E7-4C77-84FD-C12B4CC4C1C2}"/>
              </a:ext>
            </a:extLst>
          </p:cNvPr>
          <p:cNvCxnSpPr/>
          <p:nvPr/>
        </p:nvCxnSpPr>
        <p:spPr>
          <a:xfrm flipH="1">
            <a:off x="7561785" y="2546915"/>
            <a:ext cx="180000" cy="466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2B01AC1-67F3-454B-A218-948115E50CD5}"/>
              </a:ext>
            </a:extLst>
          </p:cNvPr>
          <p:cNvCxnSpPr>
            <a:cxnSpLocks/>
          </p:cNvCxnSpPr>
          <p:nvPr/>
        </p:nvCxnSpPr>
        <p:spPr>
          <a:xfrm flipV="1">
            <a:off x="6689738" y="3503471"/>
            <a:ext cx="178396" cy="388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BC46DB4-3C30-402A-AD64-21491505EE26}"/>
              </a:ext>
            </a:extLst>
          </p:cNvPr>
          <p:cNvSpPr txBox="1"/>
          <p:nvPr/>
        </p:nvSpPr>
        <p:spPr>
          <a:xfrm>
            <a:off x="10011137" y="2183310"/>
            <a:ext cx="1905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email (user group)</a:t>
            </a:r>
          </a:p>
          <a:p>
            <a:r>
              <a:rPr lang="en-CA" dirty="0"/>
              <a:t>CORPORATION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1C5F574-6A84-4D1A-9FE1-C56472363515}"/>
              </a:ext>
            </a:extLst>
          </p:cNvPr>
          <p:cNvCxnSpPr/>
          <p:nvPr/>
        </p:nvCxnSpPr>
        <p:spPr>
          <a:xfrm flipH="1">
            <a:off x="9762309" y="2659078"/>
            <a:ext cx="243840" cy="382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890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1036</Words>
  <Application>Microsoft Office PowerPoint</Application>
  <PresentationFormat>Widescreen</PresentationFormat>
  <Paragraphs>277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 2</vt:lpstr>
      <vt:lpstr>Office Theme</vt:lpstr>
      <vt:lpstr>IMWEBs Online  Interface Design</vt:lpstr>
      <vt:lpstr>IMWEBs Online Tool Interface Layout (1) User login &amp; project management</vt:lpstr>
      <vt:lpstr>User login panel design</vt:lpstr>
      <vt:lpstr>Project management  panel</vt:lpstr>
      <vt:lpstr>IMWEBs Online Tool Interface Layout (2) Main app</vt:lpstr>
      <vt:lpstr>IMWEBs Online Tool Interface Layout (2) Main app</vt:lpstr>
      <vt:lpstr>IMWEBs Online Tool Interface Layout (2) Main app</vt:lpstr>
      <vt:lpstr>IMWEBs Online Tool Interface Layout (2) Main app</vt:lpstr>
      <vt:lpstr>Header panel design (not visible in phase 1)</vt:lpstr>
      <vt:lpstr>Map interaction panel design</vt:lpstr>
      <vt:lpstr>Optimization configuration panel design</vt:lpstr>
      <vt:lpstr>Optimization result panel design </vt:lpstr>
      <vt:lpstr>Trade-off curve panel (visible when increment mode is selected)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IMWEBs Online Interface Design</dc:title>
  <dc:creator>Hui Shao</dc:creator>
  <cp:lastModifiedBy>Michael Yu</cp:lastModifiedBy>
  <cp:revision>40</cp:revision>
  <dcterms:created xsi:type="dcterms:W3CDTF">2019-07-05T16:17:41Z</dcterms:created>
  <dcterms:modified xsi:type="dcterms:W3CDTF">2019-07-09T02:36:01Z</dcterms:modified>
</cp:coreProperties>
</file>