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C07-7452-46D8-AE0A-C8196FC48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759F0-B234-4F98-8EBF-F786144E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123-1B80-4600-93DE-DF4024E6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4780-80AD-48B9-B2BA-9C9B50BE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85FA-2FDF-4B18-B5BF-D764D739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6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95D0-F2E0-43DC-8497-09C716D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F1C6-8E4F-4743-88D3-C259141A6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D4BC-08B3-4804-B2E7-22989B48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8178-04ED-4C6D-AB9C-0CF1B952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DDBD-2E52-4EA1-923E-4464F5CB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07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CAF02-1CF4-4508-8A6E-8C549635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49FBF-E970-4430-97F2-E2092D58F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AB26-E826-4DB8-82E8-C66277A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33AB-A066-424F-978D-90CF138F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00E8-F022-434E-A266-8DEB068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46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BA6D-3FFA-4515-95C1-FDAFF08E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1344-A9D8-4D08-83C0-7865B6A7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DD24-C34A-40D1-91A3-64F62D06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57A90-E017-46EF-A502-C85E7024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B4D1-6CE1-44D4-AD96-A75627E0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0A-8980-4C10-92B1-C68F089E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49E7-C61B-4BCF-A0D1-2EA77880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44B9-21B9-490B-99CB-4F35073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02BB-4A67-48DD-8665-5461AB0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2CBE-0017-4F20-BC3D-60797ED7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0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B915-1433-4D9C-9EF0-02A3BF8E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7640-EE0E-45F2-BA31-24513B9DA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87A2-F922-46D8-9940-EDB71B8B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B2C6-2B3D-49A9-8538-AEA42BD6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9FE2-05EC-46EB-B0DA-B494578C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A736-718B-40EB-882E-D4063D18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8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C40A-F4F2-476E-AF4C-2010C7B9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0495-B332-427A-B5D3-64D9351C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753D8-8A2C-4600-82AF-E2D29197A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B8B7A-724F-4920-8548-13589050F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B30BB-7945-4274-B107-E03DF813E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065AF-6102-4483-8CB7-2546F037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0DAF2-BC36-4858-AAB5-DCED649D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DF252-BBA9-4461-A170-11EC7454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89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8FD2-BB46-43D1-B4A5-B0E14F50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EBC79-8A4D-4D89-8BE8-886A9BFB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D854A-4FE0-4E54-862C-9A375437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BA790-7B68-48E2-9B88-A4B378FE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2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94538-09F5-40F8-A581-F9DA55F6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EF5CD-A450-4190-80D7-10BE0870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A6DCC-6F7C-4CD7-8B14-0E577F34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4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A190-1CE4-490E-B4AB-4E09BEC1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001F-D6D8-4570-ADE1-F0D95E7D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E444C-95A0-4C5F-A3F7-82D31EECC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D3B7E-D24A-46F1-8DA0-F6493DD5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39891-2D2B-48AF-9B9D-19BE457B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6E460-FAA5-4B46-9CD0-9ED65843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9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84CA-CB8F-4970-8567-0DF884D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C952A-A47F-482E-8D9F-46A72C2B7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E898-111E-45EA-8534-598F52D4F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DB55D-B3CD-46EE-B277-8AD41433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05ED7-04E6-4664-A2F3-33C8CB02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7506C-F3F3-49C3-9F08-B61BFEB0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34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4F39A-6404-4905-A220-2F9E1CA2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E5660-E7D3-48CD-A2B1-0ACD27E1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584C-0E47-4E97-8700-5592FBBB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7243-FBE7-4977-A096-A3A216589DBA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B4F8-9860-43D7-8AFD-80213F813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5470-6BA2-4801-9D5A-3D42DCA6D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55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8E233-73E8-4798-AEF4-A901A9DE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42519"/>
              </p:ext>
            </p:extLst>
          </p:nvPr>
        </p:nvGraphicFramePr>
        <p:xfrm>
          <a:off x="568960" y="327780"/>
          <a:ext cx="198265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5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992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watershed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20030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 (PK)</a:t>
                      </a:r>
                    </a:p>
                    <a:p>
                      <a:pPr defTabSz="984250"/>
                      <a:r>
                        <a:rPr lang="en-CA" sz="1400" dirty="0"/>
                        <a:t>name    VARCHAR(255)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  <a:p>
                      <a:pPr defTabSz="984250"/>
                      <a:r>
                        <a:rPr lang="en-CA" sz="1400" dirty="0"/>
                        <a:t>area    REAL</a:t>
                      </a:r>
                    </a:p>
                    <a:p>
                      <a:pPr defTabSz="984250"/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36C9C9-C6E6-44FE-8394-2D0A2AFA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2120"/>
              </p:ext>
            </p:extLst>
          </p:nvPr>
        </p:nvGraphicFramePr>
        <p:xfrm>
          <a:off x="3394891" y="327780"/>
          <a:ext cx="29972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992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watershed_bmp_combo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20030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watershed_bmp_combo_id</a:t>
                      </a:r>
                      <a:r>
                        <a:rPr lang="en-CA" sz="1400" dirty="0"/>
                        <a:t>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bmp_combo_id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geometry_id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8B96B5-27DD-468A-9E2C-AAB1E077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06802"/>
              </p:ext>
            </p:extLst>
          </p:nvPr>
        </p:nvGraphicFramePr>
        <p:xfrm>
          <a:off x="6769462" y="327780"/>
          <a:ext cx="1843315" cy="9249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3315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253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bmp_combo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20179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bmp_combo_id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bmp_id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5F9221-AB31-4B90-9F96-CAE4407C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08312"/>
              </p:ext>
            </p:extLst>
          </p:nvPr>
        </p:nvGraphicFramePr>
        <p:xfrm>
          <a:off x="9120776" y="327780"/>
          <a:ext cx="205232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992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20030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bmp_id</a:t>
                      </a:r>
                      <a:r>
                        <a:rPr lang="en-CA" sz="1400" dirty="0"/>
                        <a:t>    INT (PK)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name    VARCHAR(255)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725D45-9464-4B99-AF23-B4A5A100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3167"/>
              </p:ext>
            </p:extLst>
          </p:nvPr>
        </p:nvGraphicFramePr>
        <p:xfrm>
          <a:off x="3974011" y="3327883"/>
          <a:ext cx="2954019" cy="124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4019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992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geometry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20030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geometry_id</a:t>
                      </a:r>
                      <a:r>
                        <a:rPr lang="en-CA" sz="1400" dirty="0"/>
                        <a:t>    INT (PK)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name    VARCHAR(255)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  <a:p>
                      <a:pPr defTabSz="984250"/>
                      <a:r>
                        <a:rPr lang="en-CA" sz="1400" dirty="0" err="1"/>
                        <a:t>geometry_file_table</a:t>
                      </a:r>
                      <a:r>
                        <a:rPr lang="en-CA" sz="1400" dirty="0"/>
                        <a:t>   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4C6744-EE77-44EB-A62A-17304D667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68136"/>
              </p:ext>
            </p:extLst>
          </p:nvPr>
        </p:nvGraphicFramePr>
        <p:xfrm>
          <a:off x="8519884" y="1716490"/>
          <a:ext cx="2653212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3212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253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bmp_location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20179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bmp_location_id</a:t>
                      </a:r>
                      <a:r>
                        <a:rPr lang="en-CA" sz="1400" dirty="0"/>
                        <a:t>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watershed_bmp_combo_id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geometry_location_id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DAF87C-CD74-4322-A778-7C0740CB7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21084"/>
              </p:ext>
            </p:extLst>
          </p:nvPr>
        </p:nvGraphicFramePr>
        <p:xfrm>
          <a:off x="8519884" y="3327883"/>
          <a:ext cx="265321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3212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6253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bmp_cost_benefit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20179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bmp_location_id</a:t>
                      </a:r>
                      <a:r>
                        <a:rPr lang="en-CA" sz="1400" dirty="0"/>
                        <a:t>    INT (PK)</a:t>
                      </a:r>
                    </a:p>
                    <a:p>
                      <a:pPr defTabSz="984250"/>
                      <a:r>
                        <a:rPr lang="en-CA" sz="1400" dirty="0"/>
                        <a:t>year    INT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net_return_change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runoff_change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sediment_change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carbon_change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biodiversity_change</a:t>
                      </a:r>
                      <a:r>
                        <a:rPr lang="en-CA" sz="1400" dirty="0"/>
                        <a:t>    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DF4CD2-7129-44B0-8EA5-9E02905E5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33835"/>
              </p:ext>
            </p:extLst>
          </p:nvPr>
        </p:nvGraphicFramePr>
        <p:xfrm>
          <a:off x="3974010" y="5036403"/>
          <a:ext cx="2653212" cy="12381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3212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992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{</a:t>
                      </a:r>
                      <a:r>
                        <a:rPr lang="en-CA" sz="1400" dirty="0" err="1"/>
                        <a:t>geometry_file_table</a:t>
                      </a:r>
                      <a:r>
                        <a:rPr lang="en-CA" sz="1400" dirty="0"/>
                        <a:t>}</a:t>
                      </a:r>
                    </a:p>
                    <a:p>
                      <a:pPr algn="ctr"/>
                      <a:r>
                        <a:rPr lang="en-CA" sz="1400" dirty="0"/>
                        <a:t>imported from shapefile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20030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geometry_location_id</a:t>
                      </a:r>
                      <a:r>
                        <a:rPr lang="en-CA" sz="1400" dirty="0"/>
                        <a:t>    INT (PK)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936488-7EC7-4746-A152-354DF950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80088"/>
              </p:ext>
            </p:extLst>
          </p:nvPr>
        </p:nvGraphicFramePr>
        <p:xfrm>
          <a:off x="568959" y="2413483"/>
          <a:ext cx="1982651" cy="94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5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7195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watershed_manager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4244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 </a:t>
                      </a:r>
                    </a:p>
                    <a:p>
                      <a:pPr defTabSz="984250"/>
                      <a:r>
                        <a:rPr lang="en-CA" sz="1400" dirty="0" err="1"/>
                        <a:t>manager_id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86845F-56FF-4128-91B2-D243AA071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9373"/>
              </p:ext>
            </p:extLst>
          </p:nvPr>
        </p:nvGraphicFramePr>
        <p:xfrm>
          <a:off x="568958" y="3938879"/>
          <a:ext cx="2296162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2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27195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4244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manager_id</a:t>
                      </a:r>
                      <a:r>
                        <a:rPr lang="en-CA" sz="1400" dirty="0"/>
                        <a:t>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first_name</a:t>
                      </a:r>
                      <a:r>
                        <a:rPr lang="en-CA" sz="1400" dirty="0"/>
                        <a:t>    VARCHAR(45)</a:t>
                      </a:r>
                    </a:p>
                    <a:p>
                      <a:pPr defTabSz="984250"/>
                      <a:r>
                        <a:rPr lang="en-CA" sz="1400" dirty="0" err="1"/>
                        <a:t>last_name</a:t>
                      </a:r>
                      <a:r>
                        <a:rPr lang="en-CA" sz="1400" dirty="0"/>
                        <a:t>    VARCHAR(45)</a:t>
                      </a:r>
                    </a:p>
                    <a:p>
                      <a:pPr defTabSz="984250"/>
                      <a:r>
                        <a:rPr lang="en-CA" sz="1400" dirty="0"/>
                        <a:t>email    VARCHAR(50)</a:t>
                      </a:r>
                    </a:p>
                    <a:p>
                      <a:pPr defTabSz="984250"/>
                      <a:r>
                        <a:rPr lang="en-CA" sz="1400" dirty="0"/>
                        <a:t>password    VARCHAR(48)</a:t>
                      </a:r>
                    </a:p>
                    <a:p>
                      <a:pPr defTabSz="984250"/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E057F-F748-49DF-B3C0-0484F9E943F8}"/>
              </a:ext>
            </a:extLst>
          </p:cNvPr>
          <p:cNvCxnSpPr/>
          <p:nvPr/>
        </p:nvCxnSpPr>
        <p:spPr>
          <a:xfrm flipV="1">
            <a:off x="1689463" y="3360727"/>
            <a:ext cx="0" cy="57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636BBE-BC5E-4264-A375-6A84FADA76F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1560284" y="1790820"/>
            <a:ext cx="1" cy="622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FF0B5D-34EF-40BF-9513-6821912EAC25}"/>
              </a:ext>
            </a:extLst>
          </p:cNvPr>
          <p:cNvCxnSpPr>
            <a:endCxn id="5" idx="1"/>
          </p:cNvCxnSpPr>
          <p:nvPr/>
        </p:nvCxnSpPr>
        <p:spPr>
          <a:xfrm>
            <a:off x="2551610" y="800100"/>
            <a:ext cx="843281" cy="1525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5BC3F16-37DE-4BDF-8EAE-E3FB860C4AD5}"/>
              </a:ext>
            </a:extLst>
          </p:cNvPr>
          <p:cNvCxnSpPr/>
          <p:nvPr/>
        </p:nvCxnSpPr>
        <p:spPr>
          <a:xfrm rot="10800000" flipV="1">
            <a:off x="6392092" y="800100"/>
            <a:ext cx="377371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C9C864D-D2B8-4B62-B29C-8292EBA926ED}"/>
              </a:ext>
            </a:extLst>
          </p:cNvPr>
          <p:cNvCxnSpPr/>
          <p:nvPr/>
        </p:nvCxnSpPr>
        <p:spPr>
          <a:xfrm rot="10800000" flipV="1">
            <a:off x="8612778" y="800098"/>
            <a:ext cx="507999" cy="3238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9D70C85-0FAE-48C8-808A-5852A704E75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288676" y="182274"/>
            <a:ext cx="836022" cy="36263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6702DCE-17CA-4710-BB48-8EFAC0BC08FA}"/>
              </a:ext>
            </a:extLst>
          </p:cNvPr>
          <p:cNvCxnSpPr>
            <a:cxnSpLocks/>
            <a:stCxn id="11" idx="3"/>
            <a:endCxn id="9" idx="3"/>
          </p:cNvCxnSpPr>
          <p:nvPr/>
        </p:nvCxnSpPr>
        <p:spPr>
          <a:xfrm flipV="1">
            <a:off x="11173096" y="2234650"/>
            <a:ext cx="12700" cy="2464833"/>
          </a:xfrm>
          <a:prstGeom prst="bentConnector3">
            <a:avLst>
              <a:gd name="adj1" fmla="val 180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0B3818-0FA2-49EE-A675-78C2A832C901}"/>
              </a:ext>
            </a:extLst>
          </p:cNvPr>
          <p:cNvCxnSpPr>
            <a:cxnSpLocks/>
          </p:cNvCxnSpPr>
          <p:nvPr/>
        </p:nvCxnSpPr>
        <p:spPr>
          <a:xfrm flipV="1">
            <a:off x="6627222" y="2596600"/>
            <a:ext cx="1892662" cy="3312528"/>
          </a:xfrm>
          <a:prstGeom prst="bentConnector3">
            <a:avLst>
              <a:gd name="adj1" fmla="val 384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FFBA713-2B7C-4D56-8EF0-877CE16A27CE}"/>
              </a:ext>
            </a:extLst>
          </p:cNvPr>
          <p:cNvCxnSpPr/>
          <p:nvPr/>
        </p:nvCxnSpPr>
        <p:spPr>
          <a:xfrm rot="5400000">
            <a:off x="4829175" y="4806163"/>
            <a:ext cx="4572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C2CD11F-379A-4EA5-90FF-E778C45A45A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3672115" y="1577459"/>
            <a:ext cx="301897" cy="2375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46A212-920D-48F7-854A-D6F4DC7E8202}"/>
              </a:ext>
            </a:extLst>
          </p:cNvPr>
          <p:cNvGrpSpPr/>
          <p:nvPr/>
        </p:nvGrpSpPr>
        <p:grpSpPr>
          <a:xfrm>
            <a:off x="619427" y="5852478"/>
            <a:ext cx="4126744" cy="923330"/>
            <a:chOff x="610719" y="5909128"/>
            <a:chExt cx="4126744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B1AF8C-EBA0-4EA3-A032-CA35575E3FDC}"/>
                </a:ext>
              </a:extLst>
            </p:cNvPr>
            <p:cNvSpPr txBox="1"/>
            <p:nvPr/>
          </p:nvSpPr>
          <p:spPr>
            <a:xfrm>
              <a:off x="610719" y="5909128"/>
              <a:ext cx="41267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Notes:</a:t>
              </a:r>
            </a:p>
            <a:p>
              <a:r>
                <a:rPr lang="en-CA" dirty="0"/>
                <a:t>PK means primary key</a:t>
              </a:r>
            </a:p>
            <a:p>
              <a:r>
                <a:rPr lang="en-CA" dirty="0"/>
                <a:t>          means one to many relationship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3746BF-7DDD-46A2-9FAC-3252D00E723D}"/>
                </a:ext>
              </a:extLst>
            </p:cNvPr>
            <p:cNvCxnSpPr/>
            <p:nvPr/>
          </p:nvCxnSpPr>
          <p:spPr>
            <a:xfrm>
              <a:off x="722811" y="6662057"/>
              <a:ext cx="409303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E298D9DA-6F13-43B2-8E4D-613194283C58}"/>
              </a:ext>
            </a:extLst>
          </p:cNvPr>
          <p:cNvSpPr/>
          <p:nvPr/>
        </p:nvSpPr>
        <p:spPr>
          <a:xfrm>
            <a:off x="12281986" y="2579677"/>
            <a:ext cx="3199314" cy="1997886"/>
          </a:xfrm>
          <a:prstGeom prst="borderCallout1">
            <a:avLst>
              <a:gd name="adj1" fmla="val 21928"/>
              <a:gd name="adj2" fmla="val 400"/>
              <a:gd name="adj3" fmla="val 48297"/>
              <a:gd name="adj4" fmla="val -23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a one to one relationship!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They are separated because cost benefit results are provided later from the model.</a:t>
            </a:r>
          </a:p>
        </p:txBody>
      </p:sp>
    </p:spTree>
    <p:extLst>
      <p:ext uri="{BB962C8B-B14F-4D97-AF65-F5344CB8AC3E}">
        <p14:creationId xmlns:p14="http://schemas.microsoft.com/office/powerpoint/2010/main" val="171366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280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Shao</dc:creator>
  <cp:lastModifiedBy>Hui Shao</cp:lastModifiedBy>
  <cp:revision>9</cp:revision>
  <dcterms:created xsi:type="dcterms:W3CDTF">2019-07-09T20:30:41Z</dcterms:created>
  <dcterms:modified xsi:type="dcterms:W3CDTF">2019-07-09T21:25:39Z</dcterms:modified>
</cp:coreProperties>
</file>