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16200438"/>
  <p:notesSz cx="6858000" cy="9144000"/>
  <p:defaultTextStyle>
    <a:defPPr>
      <a:defRPr lang="en-US"/>
    </a:defPPr>
    <a:lvl1pPr marL="0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457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651322"/>
            <a:ext cx="21600319" cy="5640153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8508982"/>
            <a:ext cx="21600319" cy="3911355"/>
          </a:xfrm>
        </p:spPr>
        <p:txBody>
          <a:bodyPr/>
          <a:lstStyle>
            <a:lvl1pPr marL="0" indent="0" algn="ctr">
              <a:buNone/>
              <a:defRPr sz="5673"/>
            </a:lvl1pPr>
            <a:lvl2pPr marL="1080214" indent="0" algn="ctr">
              <a:buNone/>
              <a:defRPr sz="4724"/>
            </a:lvl2pPr>
            <a:lvl3pPr marL="2160428" indent="0" algn="ctr">
              <a:buNone/>
              <a:defRPr sz="4252"/>
            </a:lvl3pPr>
            <a:lvl4pPr marL="3240642" indent="0" algn="ctr">
              <a:buNone/>
              <a:defRPr sz="3780"/>
            </a:lvl4pPr>
            <a:lvl5pPr marL="4320856" indent="0" algn="ctr">
              <a:buNone/>
              <a:defRPr sz="3780"/>
            </a:lvl5pPr>
            <a:lvl6pPr marL="5401070" indent="0" algn="ctr">
              <a:buNone/>
              <a:defRPr sz="3780"/>
            </a:lvl6pPr>
            <a:lvl7pPr marL="6481284" indent="0" algn="ctr">
              <a:buNone/>
              <a:defRPr sz="3780"/>
            </a:lvl7pPr>
            <a:lvl8pPr marL="7561498" indent="0" algn="ctr">
              <a:buNone/>
              <a:defRPr sz="3780"/>
            </a:lvl8pPr>
            <a:lvl9pPr marL="8641712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5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9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3" y="862524"/>
            <a:ext cx="6210092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3" y="862524"/>
            <a:ext cx="18270269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91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5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038865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0841548"/>
            <a:ext cx="24840367" cy="3543845"/>
          </a:xfrm>
        </p:spPr>
        <p:txBody>
          <a:bodyPr/>
          <a:lstStyle>
            <a:lvl1pPr marL="0" indent="0">
              <a:buNone/>
              <a:defRPr sz="5673">
                <a:solidFill>
                  <a:schemeClr val="tx1">
                    <a:tint val="75000"/>
                  </a:schemeClr>
                </a:solidFill>
              </a:defRPr>
            </a:lvl1pPr>
            <a:lvl2pPr marL="1080214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42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642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85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10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128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149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1712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3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3" y="4312620"/>
            <a:ext cx="12240182" cy="10279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312620"/>
            <a:ext cx="12240182" cy="10279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06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6"/>
            <a:ext cx="24840367" cy="3131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5" y="3971362"/>
            <a:ext cx="12183930" cy="1946301"/>
          </a:xfrm>
        </p:spPr>
        <p:txBody>
          <a:bodyPr anchor="b"/>
          <a:lstStyle>
            <a:lvl1pPr marL="0" indent="0">
              <a:buNone/>
              <a:defRPr sz="5673" b="1"/>
            </a:lvl1pPr>
            <a:lvl2pPr marL="1080214" indent="0">
              <a:buNone/>
              <a:defRPr sz="4724" b="1"/>
            </a:lvl2pPr>
            <a:lvl3pPr marL="2160428" indent="0">
              <a:buNone/>
              <a:defRPr sz="4252" b="1"/>
            </a:lvl3pPr>
            <a:lvl4pPr marL="3240642" indent="0">
              <a:buNone/>
              <a:defRPr sz="3780" b="1"/>
            </a:lvl4pPr>
            <a:lvl5pPr marL="4320856" indent="0">
              <a:buNone/>
              <a:defRPr sz="3780" b="1"/>
            </a:lvl5pPr>
            <a:lvl6pPr marL="5401070" indent="0">
              <a:buNone/>
              <a:defRPr sz="3780" b="1"/>
            </a:lvl6pPr>
            <a:lvl7pPr marL="6481284" indent="0">
              <a:buNone/>
              <a:defRPr sz="3780" b="1"/>
            </a:lvl7pPr>
            <a:lvl8pPr marL="7561498" indent="0">
              <a:buNone/>
              <a:defRPr sz="3780" b="1"/>
            </a:lvl8pPr>
            <a:lvl9pPr marL="8641712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5" y="5917663"/>
            <a:ext cx="12183930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62"/>
            <a:ext cx="12243932" cy="1946301"/>
          </a:xfrm>
        </p:spPr>
        <p:txBody>
          <a:bodyPr anchor="b"/>
          <a:lstStyle>
            <a:lvl1pPr marL="0" indent="0">
              <a:buNone/>
              <a:defRPr sz="5673" b="1"/>
            </a:lvl1pPr>
            <a:lvl2pPr marL="1080214" indent="0">
              <a:buNone/>
              <a:defRPr sz="4724" b="1"/>
            </a:lvl2pPr>
            <a:lvl3pPr marL="2160428" indent="0">
              <a:buNone/>
              <a:defRPr sz="4252" b="1"/>
            </a:lvl3pPr>
            <a:lvl4pPr marL="3240642" indent="0">
              <a:buNone/>
              <a:defRPr sz="3780" b="1"/>
            </a:lvl4pPr>
            <a:lvl5pPr marL="4320856" indent="0">
              <a:buNone/>
              <a:defRPr sz="3780" b="1"/>
            </a:lvl5pPr>
            <a:lvl6pPr marL="5401070" indent="0">
              <a:buNone/>
              <a:defRPr sz="3780" b="1"/>
            </a:lvl6pPr>
            <a:lvl7pPr marL="6481284" indent="0">
              <a:buNone/>
              <a:defRPr sz="3780" b="1"/>
            </a:lvl7pPr>
            <a:lvl8pPr marL="7561498" indent="0">
              <a:buNone/>
              <a:defRPr sz="3780" b="1"/>
            </a:lvl8pPr>
            <a:lvl9pPr marL="8641712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3"/>
            <a:ext cx="12243932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7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8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14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5" y="1080028"/>
            <a:ext cx="9288886" cy="3780103"/>
          </a:xfrm>
        </p:spPr>
        <p:txBody>
          <a:bodyPr anchor="b"/>
          <a:lstStyle>
            <a:lvl1pPr>
              <a:defRPr sz="75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7"/>
            <a:ext cx="14580215" cy="11512811"/>
          </a:xfrm>
        </p:spPr>
        <p:txBody>
          <a:bodyPr/>
          <a:lstStyle>
            <a:lvl1pPr>
              <a:defRPr sz="7563"/>
            </a:lvl1pPr>
            <a:lvl2pPr>
              <a:defRPr sz="6617"/>
            </a:lvl2pPr>
            <a:lvl3pPr>
              <a:defRPr sz="5673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5" y="4860132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214" indent="0">
              <a:buNone/>
              <a:defRPr sz="3308"/>
            </a:lvl2pPr>
            <a:lvl3pPr marL="2160428" indent="0">
              <a:buNone/>
              <a:defRPr sz="2836"/>
            </a:lvl3pPr>
            <a:lvl4pPr marL="3240642" indent="0">
              <a:buNone/>
              <a:defRPr sz="2362"/>
            </a:lvl4pPr>
            <a:lvl5pPr marL="4320856" indent="0">
              <a:buNone/>
              <a:defRPr sz="2362"/>
            </a:lvl5pPr>
            <a:lvl6pPr marL="5401070" indent="0">
              <a:buNone/>
              <a:defRPr sz="2362"/>
            </a:lvl6pPr>
            <a:lvl7pPr marL="6481284" indent="0">
              <a:buNone/>
              <a:defRPr sz="2362"/>
            </a:lvl7pPr>
            <a:lvl8pPr marL="7561498" indent="0">
              <a:buNone/>
              <a:defRPr sz="2362"/>
            </a:lvl8pPr>
            <a:lvl9pPr marL="8641712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7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5" y="1080028"/>
            <a:ext cx="9288886" cy="3780103"/>
          </a:xfrm>
        </p:spPr>
        <p:txBody>
          <a:bodyPr anchor="b"/>
          <a:lstStyle>
            <a:lvl1pPr>
              <a:defRPr sz="75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7"/>
            <a:ext cx="14580215" cy="11512811"/>
          </a:xfrm>
        </p:spPr>
        <p:txBody>
          <a:bodyPr anchor="t"/>
          <a:lstStyle>
            <a:lvl1pPr marL="0" indent="0">
              <a:buNone/>
              <a:defRPr sz="7563"/>
            </a:lvl1pPr>
            <a:lvl2pPr marL="1080214" indent="0">
              <a:buNone/>
              <a:defRPr sz="6617"/>
            </a:lvl2pPr>
            <a:lvl3pPr marL="2160428" indent="0">
              <a:buNone/>
              <a:defRPr sz="5673"/>
            </a:lvl3pPr>
            <a:lvl4pPr marL="3240642" indent="0">
              <a:buNone/>
              <a:defRPr sz="4724"/>
            </a:lvl4pPr>
            <a:lvl5pPr marL="4320856" indent="0">
              <a:buNone/>
              <a:defRPr sz="4724"/>
            </a:lvl5pPr>
            <a:lvl6pPr marL="5401070" indent="0">
              <a:buNone/>
              <a:defRPr sz="4724"/>
            </a:lvl6pPr>
            <a:lvl7pPr marL="6481284" indent="0">
              <a:buNone/>
              <a:defRPr sz="4724"/>
            </a:lvl7pPr>
            <a:lvl8pPr marL="7561498" indent="0">
              <a:buNone/>
              <a:defRPr sz="4724"/>
            </a:lvl8pPr>
            <a:lvl9pPr marL="8641712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5" y="4860132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214" indent="0">
              <a:buNone/>
              <a:defRPr sz="3308"/>
            </a:lvl2pPr>
            <a:lvl3pPr marL="2160428" indent="0">
              <a:buNone/>
              <a:defRPr sz="2836"/>
            </a:lvl3pPr>
            <a:lvl4pPr marL="3240642" indent="0">
              <a:buNone/>
              <a:defRPr sz="2362"/>
            </a:lvl4pPr>
            <a:lvl5pPr marL="4320856" indent="0">
              <a:buNone/>
              <a:defRPr sz="2362"/>
            </a:lvl5pPr>
            <a:lvl6pPr marL="5401070" indent="0">
              <a:buNone/>
              <a:defRPr sz="2362"/>
            </a:lvl6pPr>
            <a:lvl7pPr marL="6481284" indent="0">
              <a:buNone/>
              <a:defRPr sz="2362"/>
            </a:lvl7pPr>
            <a:lvl8pPr marL="7561498" indent="0">
              <a:buNone/>
              <a:defRPr sz="2362"/>
            </a:lvl8pPr>
            <a:lvl9pPr marL="8641712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2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862526"/>
            <a:ext cx="24840367" cy="3131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312620"/>
            <a:ext cx="24840367" cy="1027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0" y="15015411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7243-FBE7-4977-A096-A3A216589DBA}" type="datetimeFigureOut">
              <a:rPr lang="en-CA" smtClean="0"/>
              <a:t>2019-07-10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11"/>
            <a:ext cx="97201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299" y="15015411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D180-AF02-4717-AD75-9CBA6FA96F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428" rtl="0" eaLnBrk="1" latinLnBrk="0" hangingPunct="1">
        <a:lnSpc>
          <a:spcPct val="90000"/>
        </a:lnSpc>
        <a:spcBef>
          <a:spcPct val="0"/>
        </a:spcBef>
        <a:buNone/>
        <a:defRPr sz="10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08" indent="-540108" algn="l" defTabSz="2160428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7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2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5673" kern="1200">
          <a:solidFill>
            <a:schemeClr val="tx1"/>
          </a:solidFill>
          <a:latin typeface="+mn-lt"/>
          <a:ea typeface="+mn-ea"/>
          <a:cs typeface="+mn-cs"/>
        </a:defRPr>
      </a:lvl2pPr>
      <a:lvl3pPr marL="2700536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748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962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1176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1390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1604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1818" indent="-540108" algn="l" defTabSz="2160428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214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428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642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856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1070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1284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1498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1712" algn="l" defTabSz="2160428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CA1504B-94FD-4513-9AA1-740A4664AF90}"/>
              </a:ext>
            </a:extLst>
          </p:cNvPr>
          <p:cNvSpPr/>
          <p:nvPr/>
        </p:nvSpPr>
        <p:spPr>
          <a:xfrm>
            <a:off x="7171393" y="5699685"/>
            <a:ext cx="4441371" cy="42281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9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725D45-9464-4B99-AF23-B4A5A100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8388"/>
              </p:ext>
            </p:extLst>
          </p:nvPr>
        </p:nvGraphicFramePr>
        <p:xfrm>
          <a:off x="8156022" y="5886002"/>
          <a:ext cx="2472114" cy="10364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2114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geometry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158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table_name</a:t>
                      </a:r>
                      <a:r>
                        <a:rPr lang="en-CA" sz="1400" dirty="0"/>
                        <a:t>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14CD19B-1110-4F51-AD5E-9E9E1CDD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37644"/>
              </p:ext>
            </p:extLst>
          </p:nvPr>
        </p:nvGraphicFramePr>
        <p:xfrm>
          <a:off x="9502750" y="7101769"/>
          <a:ext cx="1982650" cy="12497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subbasin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subbasin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A4CB715-DDCF-4609-922D-8662D00EC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26164"/>
              </p:ext>
            </p:extLst>
          </p:nvPr>
        </p:nvGraphicFramePr>
        <p:xfrm>
          <a:off x="9502750" y="8495891"/>
          <a:ext cx="1982650" cy="12497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reach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reach    INT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2BA1D32-6BE3-4890-B931-BD5B777EA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15642"/>
              </p:ext>
            </p:extLst>
          </p:nvPr>
        </p:nvGraphicFramePr>
        <p:xfrm>
          <a:off x="7301629" y="7101769"/>
          <a:ext cx="1982650" cy="12497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field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field    INT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464721A-063A-4CDA-8F99-88379967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1741"/>
              </p:ext>
            </p:extLst>
          </p:nvPr>
        </p:nvGraphicFramePr>
        <p:xfrm>
          <a:off x="7301629" y="8495891"/>
          <a:ext cx="1982650" cy="12497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point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point    INT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8E233-73E8-4798-AEF4-A901A9DE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74359"/>
              </p:ext>
            </p:extLst>
          </p:nvPr>
        </p:nvGraphicFramePr>
        <p:xfrm>
          <a:off x="9887822" y="2355064"/>
          <a:ext cx="1982650" cy="167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watershed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371726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alias    VARCHAR(50)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/>
                        <a:t>area    REAL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6C9C9-C6E6-44FE-8394-2D0A2AFA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7487"/>
              </p:ext>
            </p:extLst>
          </p:nvPr>
        </p:nvGraphicFramePr>
        <p:xfrm>
          <a:off x="12578027" y="2327798"/>
          <a:ext cx="2463897" cy="114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97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839156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8B96B5-27DD-468A-9E2C-AAB1E077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5684"/>
              </p:ext>
            </p:extLst>
          </p:nvPr>
        </p:nvGraphicFramePr>
        <p:xfrm>
          <a:off x="18561634" y="2327798"/>
          <a:ext cx="1843315" cy="925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3315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bmp_combo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20179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bmp_id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5F9221-AB31-4B90-9F96-CAE4407C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67077"/>
              </p:ext>
            </p:extLst>
          </p:nvPr>
        </p:nvGraphicFramePr>
        <p:xfrm>
          <a:off x="15603959" y="2327798"/>
          <a:ext cx="2052319" cy="12497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2319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bmp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name    VARCHAR(255)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  <a:p>
                      <a:pPr defTabSz="984250"/>
                      <a:r>
                        <a:rPr lang="en-CA" sz="1400" dirty="0" err="1"/>
                        <a:t>geometry_id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4C6744-EE77-44EB-A62A-17304D66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46780"/>
              </p:ext>
            </p:extLst>
          </p:nvPr>
        </p:nvGraphicFramePr>
        <p:xfrm>
          <a:off x="12578027" y="5926613"/>
          <a:ext cx="3103156" cy="124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156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watershed_bmp_location_subbasin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94496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watershed_bmp_location_id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subbasin_id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fraction_to_bmp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fraction_to_subbasin</a:t>
                      </a:r>
                      <a:r>
                        <a:rPr lang="en-CA" sz="1400" dirty="0"/>
                        <a:t>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DAF87C-CD74-4322-A778-7C0740CB7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12399"/>
              </p:ext>
            </p:extLst>
          </p:nvPr>
        </p:nvGraphicFramePr>
        <p:xfrm>
          <a:off x="18146443" y="3931554"/>
          <a:ext cx="2673700" cy="31702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370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bmp_cost_benefit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2865393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subbasin</a:t>
                      </a:r>
                      <a:r>
                        <a:rPr lang="en-CA" sz="1400" dirty="0"/>
                        <a:t> _id   INT</a:t>
                      </a:r>
                    </a:p>
                    <a:p>
                      <a:pPr defTabSz="984250"/>
                      <a:r>
                        <a:rPr lang="en-CA" sz="1400" dirty="0" err="1"/>
                        <a:t>bmp_combo_id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year    INT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net_return_change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defTabSz="984250"/>
                      <a:r>
                        <a:rPr lang="en-CA" sz="1400" dirty="0" err="1"/>
                        <a:t>runoff_change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sediment_change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pp_change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dn_change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pn_change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carbon_change</a:t>
                      </a:r>
                      <a:r>
                        <a:rPr lang="en-CA" sz="1400" dirty="0"/>
                        <a:t>    REAL</a:t>
                      </a:r>
                    </a:p>
                    <a:p>
                      <a:pPr marL="0" marR="0" lvl="0" indent="0" algn="l" defTabSz="984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/>
                        <a:t>biodiversity_change</a:t>
                      </a:r>
                      <a:r>
                        <a:rPr lang="en-CA" sz="1400" dirty="0"/>
                        <a:t>    REAL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936488-7EC7-4746-A152-354DF950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3880"/>
              </p:ext>
            </p:extLst>
          </p:nvPr>
        </p:nvGraphicFramePr>
        <p:xfrm>
          <a:off x="7171393" y="2379879"/>
          <a:ext cx="1982650" cy="947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50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watershed_user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642445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 err="1"/>
                        <a:t>watershed_id</a:t>
                      </a:r>
                      <a:r>
                        <a:rPr lang="en-CA" sz="1400" dirty="0"/>
                        <a:t>    INT </a:t>
                      </a:r>
                    </a:p>
                    <a:p>
                      <a:pPr defTabSz="984250"/>
                      <a:r>
                        <a:rPr lang="en-CA" sz="1400" dirty="0" err="1"/>
                        <a:t>user_id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86845F-56FF-4128-91B2-D243AA07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89294"/>
              </p:ext>
            </p:extLst>
          </p:nvPr>
        </p:nvGraphicFramePr>
        <p:xfrm>
          <a:off x="4193864" y="2426757"/>
          <a:ext cx="2296161" cy="1889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user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1585107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first_name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 err="1"/>
                        <a:t>last_name</a:t>
                      </a:r>
                      <a:r>
                        <a:rPr lang="en-CA" sz="1400" dirty="0"/>
                        <a:t>    VARCHAR(45)</a:t>
                      </a:r>
                    </a:p>
                    <a:p>
                      <a:pPr defTabSz="984250"/>
                      <a:r>
                        <a:rPr lang="en-CA" sz="1400" dirty="0"/>
                        <a:t>email    VARCHAR(50)</a:t>
                      </a:r>
                    </a:p>
                    <a:p>
                      <a:pPr defTabSz="984250"/>
                      <a:r>
                        <a:rPr lang="en-CA" sz="1400" dirty="0"/>
                        <a:t>password    VARCHAR(48)</a:t>
                      </a:r>
                    </a:p>
                    <a:p>
                      <a:pPr defTabSz="984250"/>
                      <a:r>
                        <a:rPr lang="en-CA" sz="1400" dirty="0" err="1"/>
                        <a:t>role_id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/>
                        <a:t>…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2FF0B5D-34EF-40BF-9513-6821912EAC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1870472" y="2899787"/>
            <a:ext cx="707555" cy="2935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5BC3F16-37DE-4BDF-8EAE-E3FB860C4AD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>
            <a:off x="15041925" y="2899787"/>
            <a:ext cx="562035" cy="529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C9C864D-D2B8-4B62-B29C-8292EBA926E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7656278" y="2790298"/>
            <a:ext cx="905356" cy="162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CD11F-379A-4EA5-90FF-E778C45A45AA}"/>
              </a:ext>
            </a:extLst>
          </p:cNvPr>
          <p:cNvCxnSpPr>
            <a:cxnSpLocks/>
            <a:stCxn id="78" idx="3"/>
            <a:endCxn id="7" idx="2"/>
          </p:cNvCxnSpPr>
          <p:nvPr/>
        </p:nvCxnSpPr>
        <p:spPr>
          <a:xfrm flipV="1">
            <a:off x="11612764" y="3577585"/>
            <a:ext cx="5017354" cy="42361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8781B23-CA44-4E5C-813A-8FCFB310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33988"/>
              </p:ext>
            </p:extLst>
          </p:nvPr>
        </p:nvGraphicFramePr>
        <p:xfrm>
          <a:off x="12578027" y="4055352"/>
          <a:ext cx="2463893" cy="103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93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watershed_bmp_location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158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 INT (PK)</a:t>
                      </a:r>
                    </a:p>
                    <a:p>
                      <a:pPr defTabSz="984250"/>
                      <a:r>
                        <a:rPr lang="en-CA" sz="1400" dirty="0" err="1"/>
                        <a:t>watershed_bmp_id</a:t>
                      </a:r>
                      <a:r>
                        <a:rPr lang="en-CA" sz="1400" dirty="0"/>
                        <a:t>    INT</a:t>
                      </a:r>
                    </a:p>
                    <a:p>
                      <a:pPr defTabSz="984250"/>
                      <a:r>
                        <a:rPr lang="en-CA" sz="1400" dirty="0" err="1"/>
                        <a:t>location_id</a:t>
                      </a:r>
                      <a:r>
                        <a:rPr lang="en-CA" sz="1400" dirty="0"/>
                        <a:t>    INT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B1AF8C-EBA0-4EA3-A032-CA35575E3FDC}"/>
              </a:ext>
            </a:extLst>
          </p:cNvPr>
          <p:cNvSpPr txBox="1"/>
          <p:nvPr/>
        </p:nvSpPr>
        <p:spPr>
          <a:xfrm>
            <a:off x="1945528" y="10863150"/>
            <a:ext cx="449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Notes:</a:t>
            </a:r>
          </a:p>
          <a:p>
            <a:r>
              <a:rPr lang="en-CA" dirty="0"/>
              <a:t>PK means primary key</a:t>
            </a:r>
          </a:p>
          <a:p>
            <a:r>
              <a:rPr lang="en-CA" dirty="0"/>
              <a:t>          means one to many relationship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31941E-DC92-4CBA-8E58-BA93811C704B}"/>
              </a:ext>
            </a:extLst>
          </p:cNvPr>
          <p:cNvCxnSpPr>
            <a:cxnSpLocks/>
          </p:cNvCxnSpPr>
          <p:nvPr/>
        </p:nvCxnSpPr>
        <p:spPr>
          <a:xfrm>
            <a:off x="2018098" y="11640315"/>
            <a:ext cx="468049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720BA65-CAF5-438D-96E3-C13EC7D85EE2}"/>
              </a:ext>
            </a:extLst>
          </p:cNvPr>
          <p:cNvCxnSpPr>
            <a:cxnSpLocks/>
            <a:stCxn id="78" idx="0"/>
            <a:endCxn id="85" idx="1"/>
          </p:cNvCxnSpPr>
          <p:nvPr/>
        </p:nvCxnSpPr>
        <p:spPr>
          <a:xfrm rot="5400000" flipH="1" flipV="1">
            <a:off x="10421988" y="3543646"/>
            <a:ext cx="1126130" cy="31859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C916639-414E-4E19-B05E-8BF3C584DCF7}"/>
              </a:ext>
            </a:extLst>
          </p:cNvPr>
          <p:cNvCxnSpPr>
            <a:cxnSpLocks/>
            <a:stCxn id="5" idx="2"/>
            <a:endCxn id="85" idx="0"/>
          </p:cNvCxnSpPr>
          <p:nvPr/>
        </p:nvCxnSpPr>
        <p:spPr>
          <a:xfrm rot="5400000">
            <a:off x="13518186" y="3763563"/>
            <a:ext cx="58357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F9475941-DDFF-44FD-880E-B098EFA43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71752"/>
              </p:ext>
            </p:extLst>
          </p:nvPr>
        </p:nvGraphicFramePr>
        <p:xfrm>
          <a:off x="1482283" y="2426757"/>
          <a:ext cx="2296161" cy="1036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6161">
                  <a:extLst>
                    <a:ext uri="{9D8B030D-6E8A-4147-A177-3AD203B41FA5}">
                      <a16:colId xmlns:a16="http://schemas.microsoft.com/office/drawing/2014/main" val="2044318876"/>
                    </a:ext>
                  </a:extLst>
                </a:gridCol>
              </a:tblGrid>
              <a:tr h="30482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user_role</a:t>
                      </a:r>
                      <a:endParaRPr lang="en-CA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75770609"/>
                  </a:ext>
                </a:extLst>
              </a:tr>
              <a:tr h="731584">
                <a:tc>
                  <a:txBody>
                    <a:bodyPr/>
                    <a:lstStyle/>
                    <a:p>
                      <a:pPr defTabSz="984250"/>
                      <a:r>
                        <a:rPr lang="en-CA" sz="1400" dirty="0"/>
                        <a:t>id    INT (PK)</a:t>
                      </a:r>
                    </a:p>
                    <a:p>
                      <a:pPr defTabSz="984250"/>
                      <a:r>
                        <a:rPr lang="en-CA" sz="1400" dirty="0"/>
                        <a:t>type    VARCHAR(20)</a:t>
                      </a:r>
                    </a:p>
                    <a:p>
                      <a:pPr defTabSz="984250"/>
                      <a:r>
                        <a:rPr lang="en-CA" sz="1400" dirty="0"/>
                        <a:t>description    TEXT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7997220"/>
                  </a:ext>
                </a:extLst>
              </a:tr>
            </a:tbl>
          </a:graphicData>
        </a:graphic>
      </p:graphicFrame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8EA4860-04EF-4DEF-AAFD-442F8C778577}"/>
              </a:ext>
            </a:extLst>
          </p:cNvPr>
          <p:cNvCxnSpPr>
            <a:cxnSpLocks/>
            <a:stCxn id="108" idx="3"/>
            <a:endCxn id="14" idx="1"/>
          </p:cNvCxnSpPr>
          <p:nvPr/>
        </p:nvCxnSpPr>
        <p:spPr>
          <a:xfrm>
            <a:off x="3778444" y="2944960"/>
            <a:ext cx="415420" cy="426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D0FDB6C-238C-4B07-902C-A474501F3A4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490025" y="2853512"/>
            <a:ext cx="681368" cy="518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7C4BA79-96A1-4275-9518-8AB41D15D27F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9154044" y="2853512"/>
            <a:ext cx="733779" cy="339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D32E091-F640-493E-BBCA-0D32C2B51A4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19143915" y="3592175"/>
            <a:ext cx="678755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DC0B89D-C5B6-47D0-BEF2-36135AE7B21C}"/>
              </a:ext>
            </a:extLst>
          </p:cNvPr>
          <p:cNvCxnSpPr>
            <a:cxnSpLocks/>
            <a:stCxn id="78" idx="3"/>
            <a:endCxn id="11" idx="2"/>
          </p:cNvCxnSpPr>
          <p:nvPr/>
        </p:nvCxnSpPr>
        <p:spPr>
          <a:xfrm flipV="1">
            <a:off x="11612764" y="7101769"/>
            <a:ext cx="7870529" cy="712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DCD921F7-C086-473B-8103-D87D667B9111}"/>
              </a:ext>
            </a:extLst>
          </p:cNvPr>
          <p:cNvCxnSpPr>
            <a:cxnSpLocks/>
            <a:stCxn id="85" idx="2"/>
            <a:endCxn id="9" idx="0"/>
          </p:cNvCxnSpPr>
          <p:nvPr/>
        </p:nvCxnSpPr>
        <p:spPr>
          <a:xfrm rot="16200000" flipH="1">
            <a:off x="13552362" y="5349369"/>
            <a:ext cx="834855" cy="3196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D246E91-5881-40F2-8611-58E4FF1C0C47}"/>
              </a:ext>
            </a:extLst>
          </p:cNvPr>
          <p:cNvCxnSpPr>
            <a:cxnSpLocks/>
            <a:stCxn id="78" idx="3"/>
            <a:endCxn id="9" idx="2"/>
          </p:cNvCxnSpPr>
          <p:nvPr/>
        </p:nvCxnSpPr>
        <p:spPr>
          <a:xfrm flipV="1">
            <a:off x="11612764" y="7176400"/>
            <a:ext cx="2516841" cy="637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CBFD3BB-F5E3-4133-B499-E41D89CB7889}"/>
              </a:ext>
            </a:extLst>
          </p:cNvPr>
          <p:cNvSpPr txBox="1"/>
          <p:nvPr/>
        </p:nvSpPr>
        <p:spPr>
          <a:xfrm>
            <a:off x="12671646" y="8296679"/>
            <a:ext cx="79169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 dirty="0"/>
              <a:t>Comment on how optimization works: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Please note all BMP (including combination) benefits and cost are saved in </a:t>
            </a:r>
            <a:r>
              <a:rPr lang="en-CA" b="1" dirty="0" err="1"/>
              <a:t>subbasin</a:t>
            </a:r>
            <a:r>
              <a:rPr lang="en-CA" b="1" dirty="0"/>
              <a:t>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 ‘</a:t>
            </a:r>
            <a:r>
              <a:rPr lang="en-CA" b="1" dirty="0" err="1"/>
              <a:t>watershed_bmp_location_subbasin</a:t>
            </a:r>
            <a:r>
              <a:rPr lang="en-CA" b="1" dirty="0"/>
              <a:t>’ is a lookup table in order to convert user selected BMP locations (e.g., list of field or stream IDs) to </a:t>
            </a:r>
            <a:r>
              <a:rPr lang="en-CA" b="1" dirty="0" err="1"/>
              <a:t>subbasin</a:t>
            </a:r>
            <a:r>
              <a:rPr lang="en-CA" b="1" dirty="0"/>
              <a:t> IDs.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Then we can know in each </a:t>
            </a:r>
            <a:r>
              <a:rPr lang="en-CA" b="1" dirty="0" err="1"/>
              <a:t>subbasin</a:t>
            </a:r>
            <a:r>
              <a:rPr lang="en-CA" b="1" dirty="0"/>
              <a:t> what BMP has been selected, which gives the </a:t>
            </a:r>
            <a:r>
              <a:rPr lang="en-CA" b="1" dirty="0" err="1"/>
              <a:t>bmp_combo_id</a:t>
            </a:r>
            <a:endParaRPr lang="en-CA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Now, we can get BMP cost and benefits at each </a:t>
            </a:r>
            <a:r>
              <a:rPr lang="en-CA" b="1" dirty="0" err="1"/>
              <a:t>subbasin</a:t>
            </a:r>
            <a:r>
              <a:rPr lang="en-CA" b="1" dirty="0"/>
              <a:t>. These information will be the input of optimization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With constraint (e.g. TP reduction of 15% to 20%) and optimize mode (e.g., maximize benefits, or minimize cost), optimization model will give a recommended BMP combo type (1 or more BMP) in each </a:t>
            </a:r>
            <a:r>
              <a:rPr lang="en-CA" b="1" dirty="0" err="1"/>
              <a:t>subbasin</a:t>
            </a:r>
            <a:r>
              <a:rPr lang="en-CA" b="1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/>
              <a:t>Then we can use the lookup table to convert BMP </a:t>
            </a:r>
            <a:r>
              <a:rPr lang="en-CA" b="1" dirty="0" err="1"/>
              <a:t>subbasin</a:t>
            </a:r>
            <a:r>
              <a:rPr lang="en-CA" b="1" dirty="0"/>
              <a:t> list back to BMP selection location IDs for displaying to user.</a:t>
            </a:r>
          </a:p>
        </p:txBody>
      </p:sp>
    </p:spTree>
    <p:extLst>
      <p:ext uri="{BB962C8B-B14F-4D97-AF65-F5344CB8AC3E}">
        <p14:creationId xmlns:p14="http://schemas.microsoft.com/office/powerpoint/2010/main" val="1713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492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Shao</dc:creator>
  <cp:lastModifiedBy>Hui Shao</cp:lastModifiedBy>
  <cp:revision>35</cp:revision>
  <dcterms:created xsi:type="dcterms:W3CDTF">2019-07-09T20:30:41Z</dcterms:created>
  <dcterms:modified xsi:type="dcterms:W3CDTF">2019-07-10T17:12:26Z</dcterms:modified>
</cp:coreProperties>
</file>