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4559875" cy="19440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7" autoAdjust="0"/>
    <p:restoredTop sz="94499" autoAdjust="0"/>
  </p:normalViewPr>
  <p:slideViewPr>
    <p:cSldViewPr snapToGrid="0">
      <p:cViewPr>
        <p:scale>
          <a:sx n="50" d="100"/>
          <a:sy n="50" d="100"/>
        </p:scale>
        <p:origin x="-378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985" y="3181587"/>
            <a:ext cx="25919906" cy="6768183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10210777"/>
            <a:ext cx="25919906" cy="4693625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5979" indent="0" algn="ctr">
              <a:buNone/>
              <a:defRPr sz="5669"/>
            </a:lvl2pPr>
            <a:lvl3pPr marL="2591958" indent="0" algn="ctr">
              <a:buNone/>
              <a:defRPr sz="5102"/>
            </a:lvl3pPr>
            <a:lvl4pPr marL="3887937" indent="0" algn="ctr">
              <a:buNone/>
              <a:defRPr sz="4535"/>
            </a:lvl4pPr>
            <a:lvl5pPr marL="5183916" indent="0" algn="ctr">
              <a:buNone/>
              <a:defRPr sz="4535"/>
            </a:lvl5pPr>
            <a:lvl6pPr marL="6479896" indent="0" algn="ctr">
              <a:buNone/>
              <a:defRPr sz="4535"/>
            </a:lvl6pPr>
            <a:lvl7pPr marL="7775875" indent="0" algn="ctr">
              <a:buNone/>
              <a:defRPr sz="4535"/>
            </a:lvl7pPr>
            <a:lvl8pPr marL="9071854" indent="0" algn="ctr">
              <a:buNone/>
              <a:defRPr sz="4535"/>
            </a:lvl8pPr>
            <a:lvl9pPr marL="10367833" indent="0" algn="ctr">
              <a:buNone/>
              <a:defRPr sz="4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5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1" y="1035028"/>
            <a:ext cx="7451973" cy="164749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5991" y="1035028"/>
            <a:ext cx="21923921" cy="164749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2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1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2" y="4846634"/>
            <a:ext cx="29807892" cy="8086717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2" y="13009854"/>
            <a:ext cx="29807892" cy="4252613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1pPr>
            <a:lvl2pPr marL="1295979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591958" indent="0">
              <a:buNone/>
              <a:defRPr sz="5102">
                <a:solidFill>
                  <a:schemeClr val="tx1">
                    <a:tint val="75000"/>
                  </a:schemeClr>
                </a:solidFill>
              </a:defRPr>
            </a:lvl3pPr>
            <a:lvl4pPr marL="3887937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4pPr>
            <a:lvl5pPr marL="5183916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5pPr>
            <a:lvl6pPr marL="6479896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6pPr>
            <a:lvl7pPr marL="777587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7pPr>
            <a:lvl8pPr marL="9071854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8pPr>
            <a:lvl9pPr marL="10367833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1" y="5175140"/>
            <a:ext cx="14687947" cy="12334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37" y="5175140"/>
            <a:ext cx="14687947" cy="12334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1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1035029"/>
            <a:ext cx="29807892" cy="3757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494" y="4765630"/>
            <a:ext cx="14620446" cy="2335562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5979" indent="0">
              <a:buNone/>
              <a:defRPr sz="5669" b="1"/>
            </a:lvl2pPr>
            <a:lvl3pPr marL="2591958" indent="0">
              <a:buNone/>
              <a:defRPr sz="5102" b="1"/>
            </a:lvl3pPr>
            <a:lvl4pPr marL="3887937" indent="0">
              <a:buNone/>
              <a:defRPr sz="4535" b="1"/>
            </a:lvl4pPr>
            <a:lvl5pPr marL="5183916" indent="0">
              <a:buNone/>
              <a:defRPr sz="4535" b="1"/>
            </a:lvl5pPr>
            <a:lvl6pPr marL="6479896" indent="0">
              <a:buNone/>
              <a:defRPr sz="4535" b="1"/>
            </a:lvl6pPr>
            <a:lvl7pPr marL="7775875" indent="0">
              <a:buNone/>
              <a:defRPr sz="4535" b="1"/>
            </a:lvl7pPr>
            <a:lvl8pPr marL="9071854" indent="0">
              <a:buNone/>
              <a:defRPr sz="4535" b="1"/>
            </a:lvl8pPr>
            <a:lvl9pPr marL="10367833" indent="0">
              <a:buNone/>
              <a:defRPr sz="4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494" y="7101192"/>
            <a:ext cx="14620446" cy="1044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37" y="4765630"/>
            <a:ext cx="14692448" cy="2335562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5979" indent="0">
              <a:buNone/>
              <a:defRPr sz="5669" b="1"/>
            </a:lvl2pPr>
            <a:lvl3pPr marL="2591958" indent="0">
              <a:buNone/>
              <a:defRPr sz="5102" b="1"/>
            </a:lvl3pPr>
            <a:lvl4pPr marL="3887937" indent="0">
              <a:buNone/>
              <a:defRPr sz="4535" b="1"/>
            </a:lvl4pPr>
            <a:lvl5pPr marL="5183916" indent="0">
              <a:buNone/>
              <a:defRPr sz="4535" b="1"/>
            </a:lvl5pPr>
            <a:lvl6pPr marL="6479896" indent="0">
              <a:buNone/>
              <a:defRPr sz="4535" b="1"/>
            </a:lvl6pPr>
            <a:lvl7pPr marL="7775875" indent="0">
              <a:buNone/>
              <a:defRPr sz="4535" b="1"/>
            </a:lvl7pPr>
            <a:lvl8pPr marL="9071854" indent="0">
              <a:buNone/>
              <a:defRPr sz="4535" b="1"/>
            </a:lvl8pPr>
            <a:lvl9pPr marL="10367833" indent="0">
              <a:buNone/>
              <a:defRPr sz="4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37" y="7101192"/>
            <a:ext cx="14692448" cy="1044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7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13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1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4" y="1296035"/>
            <a:ext cx="11146458" cy="4536123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48" y="2799077"/>
            <a:ext cx="17495937" cy="13815373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4" y="5832158"/>
            <a:ext cx="11146458" cy="10804793"/>
          </a:xfrm>
        </p:spPr>
        <p:txBody>
          <a:bodyPr/>
          <a:lstStyle>
            <a:lvl1pPr marL="0" indent="0">
              <a:buNone/>
              <a:defRPr sz="4535"/>
            </a:lvl1pPr>
            <a:lvl2pPr marL="1295979" indent="0">
              <a:buNone/>
              <a:defRPr sz="3968"/>
            </a:lvl2pPr>
            <a:lvl3pPr marL="2591958" indent="0">
              <a:buNone/>
              <a:defRPr sz="3402"/>
            </a:lvl3pPr>
            <a:lvl4pPr marL="3887937" indent="0">
              <a:buNone/>
              <a:defRPr sz="2835"/>
            </a:lvl4pPr>
            <a:lvl5pPr marL="5183916" indent="0">
              <a:buNone/>
              <a:defRPr sz="2835"/>
            </a:lvl5pPr>
            <a:lvl6pPr marL="6479896" indent="0">
              <a:buNone/>
              <a:defRPr sz="2835"/>
            </a:lvl6pPr>
            <a:lvl7pPr marL="7775875" indent="0">
              <a:buNone/>
              <a:defRPr sz="2835"/>
            </a:lvl7pPr>
            <a:lvl8pPr marL="9071854" indent="0">
              <a:buNone/>
              <a:defRPr sz="2835"/>
            </a:lvl8pPr>
            <a:lvl9pPr marL="10367833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4" y="1296035"/>
            <a:ext cx="11146458" cy="4536123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2799077"/>
            <a:ext cx="17495937" cy="13815373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5979" indent="0">
              <a:buNone/>
              <a:defRPr sz="7937"/>
            </a:lvl2pPr>
            <a:lvl3pPr marL="2591958" indent="0">
              <a:buNone/>
              <a:defRPr sz="6803"/>
            </a:lvl3pPr>
            <a:lvl4pPr marL="3887937" indent="0">
              <a:buNone/>
              <a:defRPr sz="5669"/>
            </a:lvl4pPr>
            <a:lvl5pPr marL="5183916" indent="0">
              <a:buNone/>
              <a:defRPr sz="5669"/>
            </a:lvl5pPr>
            <a:lvl6pPr marL="6479896" indent="0">
              <a:buNone/>
              <a:defRPr sz="5669"/>
            </a:lvl6pPr>
            <a:lvl7pPr marL="7775875" indent="0">
              <a:buNone/>
              <a:defRPr sz="5669"/>
            </a:lvl7pPr>
            <a:lvl8pPr marL="9071854" indent="0">
              <a:buNone/>
              <a:defRPr sz="5669"/>
            </a:lvl8pPr>
            <a:lvl9pPr marL="10367833" indent="0">
              <a:buNone/>
              <a:defRPr sz="5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4" y="5832158"/>
            <a:ext cx="11146458" cy="10804793"/>
          </a:xfrm>
        </p:spPr>
        <p:txBody>
          <a:bodyPr/>
          <a:lstStyle>
            <a:lvl1pPr marL="0" indent="0">
              <a:buNone/>
              <a:defRPr sz="4535"/>
            </a:lvl1pPr>
            <a:lvl2pPr marL="1295979" indent="0">
              <a:buNone/>
              <a:defRPr sz="3968"/>
            </a:lvl2pPr>
            <a:lvl3pPr marL="2591958" indent="0">
              <a:buNone/>
              <a:defRPr sz="3402"/>
            </a:lvl3pPr>
            <a:lvl4pPr marL="3887937" indent="0">
              <a:buNone/>
              <a:defRPr sz="2835"/>
            </a:lvl4pPr>
            <a:lvl5pPr marL="5183916" indent="0">
              <a:buNone/>
              <a:defRPr sz="2835"/>
            </a:lvl5pPr>
            <a:lvl6pPr marL="6479896" indent="0">
              <a:buNone/>
              <a:defRPr sz="2835"/>
            </a:lvl6pPr>
            <a:lvl7pPr marL="7775875" indent="0">
              <a:buNone/>
              <a:defRPr sz="2835"/>
            </a:lvl7pPr>
            <a:lvl8pPr marL="9071854" indent="0">
              <a:buNone/>
              <a:defRPr sz="2835"/>
            </a:lvl8pPr>
            <a:lvl9pPr marL="10367833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1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1035029"/>
            <a:ext cx="29807892" cy="375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5175140"/>
            <a:ext cx="29807892" cy="1233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18018488"/>
            <a:ext cx="7775972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7243-FBE7-4977-A096-A3A216589DBA}" type="datetimeFigureOut">
              <a:rPr lang="en-CA" smtClean="0"/>
              <a:t>7/12/2019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18018488"/>
            <a:ext cx="11663958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18018488"/>
            <a:ext cx="7775972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91958" rtl="0" eaLnBrk="1" latinLnBrk="0" hangingPunct="1">
        <a:lnSpc>
          <a:spcPct val="90000"/>
        </a:lnSpc>
        <a:spcBef>
          <a:spcPct val="0"/>
        </a:spcBef>
        <a:buNone/>
        <a:defRPr sz="124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7990" indent="-647990" algn="l" defTabSz="2591958" rtl="0" eaLnBrk="1" latinLnBrk="0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3969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39948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5927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1906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7885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3864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19843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5823" indent="-647990" algn="l" defTabSz="2591958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5979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1958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7937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3916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79896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5875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1854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7833" algn="l" defTabSz="2591958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C03AAA5-0C75-4ECD-B573-2BEBBF7A213E}"/>
              </a:ext>
            </a:extLst>
          </p:cNvPr>
          <p:cNvSpPr/>
          <p:nvPr/>
        </p:nvSpPr>
        <p:spPr>
          <a:xfrm>
            <a:off x="7716617" y="2623169"/>
            <a:ext cx="17623760" cy="60022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CA" sz="3600" b="1" dirty="0">
                <a:solidFill>
                  <a:schemeClr val="accent1">
                    <a:lumMod val="50000"/>
                  </a:schemeClr>
                </a:solidFill>
              </a:rPr>
              <a:t>Project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5611D-4086-4BF2-AE14-7BC090FC88F4}"/>
              </a:ext>
            </a:extLst>
          </p:cNvPr>
          <p:cNvSpPr/>
          <p:nvPr/>
        </p:nvSpPr>
        <p:spPr>
          <a:xfrm>
            <a:off x="13310887" y="7443301"/>
            <a:ext cx="18402640" cy="1023270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CA" sz="3600" b="1">
                <a:solidFill>
                  <a:schemeClr val="accent6">
                    <a:lumMod val="50000"/>
                  </a:schemeClr>
                </a:solidFill>
              </a:rPr>
              <a:t>Support tables</a:t>
            </a:r>
            <a:endParaRPr lang="en-CA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468CD6-2D81-40BB-9606-DD4ACE0C4D86}"/>
              </a:ext>
            </a:extLst>
          </p:cNvPr>
          <p:cNvSpPr/>
          <p:nvPr/>
        </p:nvSpPr>
        <p:spPr>
          <a:xfrm>
            <a:off x="8560321" y="7882513"/>
            <a:ext cx="5859028" cy="756164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3600" b="1" dirty="0">
                <a:solidFill>
                  <a:schemeClr val="accent2">
                    <a:lumMod val="50000"/>
                  </a:schemeClr>
                </a:solidFill>
              </a:rPr>
              <a:t>User tables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D10C19-0F0D-4730-9EF7-D85FB3CE2D49}"/>
              </a:ext>
            </a:extLst>
          </p:cNvPr>
          <p:cNvSpPr/>
          <p:nvPr/>
        </p:nvSpPr>
        <p:spPr>
          <a:xfrm>
            <a:off x="14059380" y="15266535"/>
            <a:ext cx="9810069" cy="28486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GIS layers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14CD19B-1110-4F51-AD5E-9E9E1CDD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3243"/>
              </p:ext>
            </p:extLst>
          </p:nvPr>
        </p:nvGraphicFramePr>
        <p:xfrm>
          <a:off x="21502173" y="15794024"/>
          <a:ext cx="1982650" cy="12685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subfield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59171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subfield    INT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A4CB715-DDCF-4609-922D-8662D00EC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65388"/>
              </p:ext>
            </p:extLst>
          </p:nvPr>
        </p:nvGraphicFramePr>
        <p:xfrm>
          <a:off x="14506931" y="15422060"/>
          <a:ext cx="1982650" cy="146877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1053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reach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62684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reach    INT</a:t>
                      </a:r>
                    </a:p>
                    <a:p>
                      <a:pPr defTabSz="984250"/>
                      <a:r>
                        <a:rPr lang="en-CA" sz="1400" dirty="0"/>
                        <a:t>length    REAL</a:t>
                      </a:r>
                    </a:p>
                    <a:p>
                      <a:pPr defTabSz="984250"/>
                      <a:r>
                        <a:rPr lang="en-CA" sz="1400" dirty="0" err="1"/>
                        <a:t>receive_reach_id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2BA1D32-6BE3-4890-B931-BD5B777EA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06286"/>
              </p:ext>
            </p:extLst>
          </p:nvPr>
        </p:nvGraphicFramePr>
        <p:xfrm>
          <a:off x="16988040" y="16239265"/>
          <a:ext cx="1982650" cy="126857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field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59172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field    INT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464721A-063A-4CDA-8F99-88379967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87395"/>
              </p:ext>
            </p:extLst>
          </p:nvPr>
        </p:nvGraphicFramePr>
        <p:xfrm>
          <a:off x="19328965" y="15488761"/>
          <a:ext cx="1982650" cy="111235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049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outlet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07556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point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8E233-73E8-4798-AEF4-A901A9DE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47374"/>
              </p:ext>
            </p:extLst>
          </p:nvPr>
        </p:nvGraphicFramePr>
        <p:xfrm>
          <a:off x="18017262" y="9363324"/>
          <a:ext cx="2157818" cy="173083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watershed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426031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alias    VARCHAR(20)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6C9C9-C6E6-44FE-8394-2D0A2AFA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0748"/>
              </p:ext>
            </p:extLst>
          </p:nvPr>
        </p:nvGraphicFramePr>
        <p:xfrm>
          <a:off x="20707468" y="9336057"/>
          <a:ext cx="2463897" cy="114397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63897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39156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8B96B5-27DD-468A-9E2C-AAB1E077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05411"/>
              </p:ext>
            </p:extLst>
          </p:nvPr>
        </p:nvGraphicFramePr>
        <p:xfrm>
          <a:off x="28808217" y="8340911"/>
          <a:ext cx="2258509" cy="10363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509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bmp_combo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2017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5F9221-AB31-4B90-9F96-CAE4407C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24856"/>
              </p:ext>
            </p:extLst>
          </p:nvPr>
        </p:nvGraphicFramePr>
        <p:xfrm>
          <a:off x="25604970" y="9980861"/>
          <a:ext cx="218033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33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602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19701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 err="1"/>
                        <a:t>bmp_group_id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selection_type_id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DAF87C-CD74-4322-A778-7C0740CB7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56879"/>
              </p:ext>
            </p:extLst>
          </p:nvPr>
        </p:nvGraphicFramePr>
        <p:xfrm>
          <a:off x="28810766" y="9846480"/>
          <a:ext cx="2944572" cy="50901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4572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bmp_cost_benefit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2865393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ScenarioId</a:t>
                      </a:r>
                      <a:r>
                        <a:rPr lang="en-CA" sz="1400" dirty="0"/>
                        <a:t>   INT</a:t>
                      </a:r>
                    </a:p>
                    <a:p>
                      <a:pPr defTabSz="984250"/>
                      <a:r>
                        <a:rPr lang="en-CA" sz="1400" dirty="0"/>
                        <a:t>year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biodiversity_change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biodiversity_onsite_change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936488-7EC7-4746-A152-354DF950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1058"/>
              </p:ext>
            </p:extLst>
          </p:nvPr>
        </p:nvGraphicFramePr>
        <p:xfrm>
          <a:off x="15300833" y="9388139"/>
          <a:ext cx="1982650" cy="94726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watershed_user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 </a:t>
                      </a:r>
                    </a:p>
                    <a:p>
                      <a:pPr defTabSz="984250"/>
                      <a:r>
                        <a:rPr lang="en-CA" sz="1400" dirty="0" err="1"/>
                        <a:t>user_id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86845F-56FF-4128-91B2-D243AA07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90860"/>
              </p:ext>
            </p:extLst>
          </p:nvPr>
        </p:nvGraphicFramePr>
        <p:xfrm>
          <a:off x="11908347" y="9814142"/>
          <a:ext cx="2296161" cy="23165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user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58510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first_name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 err="1"/>
                        <a:t>last_name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/>
                        <a:t>email    VARCHAR(50)</a:t>
                      </a:r>
                    </a:p>
                    <a:p>
                      <a:pPr defTabSz="984250"/>
                      <a:r>
                        <a:rPr lang="en-CA" sz="1400" dirty="0"/>
                        <a:t>password    VARCHAR(48)</a:t>
                      </a:r>
                    </a:p>
                    <a:p>
                      <a:pPr defTabSz="984250"/>
                      <a:r>
                        <a:rPr lang="en-CA" sz="1400" dirty="0" err="1"/>
                        <a:t>user_role_id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address_id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active    BOOLEAN</a:t>
                      </a:r>
                    </a:p>
                    <a:p>
                      <a:pPr defTabSz="984250"/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FF0B5D-34EF-40BF-9513-6821912EAC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175081" y="9908046"/>
            <a:ext cx="532387" cy="320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5BC3F16-37DE-4BDF-8EAE-E3FB860C4AD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>
            <a:off x="23171364" y="9908048"/>
            <a:ext cx="2433606" cy="911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C9C864D-D2B8-4B62-B29C-8292EBA926E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7785300" y="8859083"/>
            <a:ext cx="1022916" cy="19599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8781B23-CA44-4E5C-813A-8FCFB310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43207"/>
              </p:ext>
            </p:extLst>
          </p:nvPr>
        </p:nvGraphicFramePr>
        <p:xfrm>
          <a:off x="20707468" y="11063611"/>
          <a:ext cx="2463893" cy="103640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63893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watershed_bmp_location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158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watershed_bmp_id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location_id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B1AF8C-EBA0-4EA3-A032-CA35575E3FDC}"/>
              </a:ext>
            </a:extLst>
          </p:cNvPr>
          <p:cNvSpPr txBox="1"/>
          <p:nvPr/>
        </p:nvSpPr>
        <p:spPr>
          <a:xfrm>
            <a:off x="896772" y="14539280"/>
            <a:ext cx="4496671" cy="1089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Notes:</a:t>
            </a:r>
          </a:p>
          <a:p>
            <a:r>
              <a:rPr lang="en-CA" dirty="0"/>
              <a:t>PK means primary key</a:t>
            </a:r>
          </a:p>
          <a:p>
            <a:r>
              <a:rPr lang="en-CA" dirty="0"/>
              <a:t>          means one to many relationship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31941E-DC92-4CBA-8E58-BA93811C704B}"/>
              </a:ext>
            </a:extLst>
          </p:cNvPr>
          <p:cNvCxnSpPr>
            <a:cxnSpLocks/>
          </p:cNvCxnSpPr>
          <p:nvPr/>
        </p:nvCxnSpPr>
        <p:spPr>
          <a:xfrm>
            <a:off x="921486" y="15288266"/>
            <a:ext cx="468049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720BA65-CAF5-438D-96E3-C13EC7D85EE2}"/>
              </a:ext>
            </a:extLst>
          </p:cNvPr>
          <p:cNvCxnSpPr>
            <a:cxnSpLocks/>
            <a:endCxn id="85" idx="2"/>
          </p:cNvCxnSpPr>
          <p:nvPr/>
        </p:nvCxnSpPr>
        <p:spPr>
          <a:xfrm rot="16200000" flipV="1">
            <a:off x="21017293" y="13022138"/>
            <a:ext cx="3138822" cy="1294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C916639-414E-4E19-B05E-8BF3C584DCF7}"/>
              </a:ext>
            </a:extLst>
          </p:cNvPr>
          <p:cNvCxnSpPr>
            <a:cxnSpLocks/>
            <a:stCxn id="5" idx="2"/>
            <a:endCxn id="85" idx="0"/>
          </p:cNvCxnSpPr>
          <p:nvPr/>
        </p:nvCxnSpPr>
        <p:spPr>
          <a:xfrm rot="5400000">
            <a:off x="21647626" y="10771822"/>
            <a:ext cx="58357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F9475941-DDFF-44FD-880E-B098EFA43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0321"/>
              </p:ext>
            </p:extLst>
          </p:nvPr>
        </p:nvGraphicFramePr>
        <p:xfrm>
          <a:off x="8987470" y="7950195"/>
          <a:ext cx="2296161" cy="1249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user_role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158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type    VARCHAR(20)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8EA4860-04EF-4DEF-AAFD-442F8C778577}"/>
              </a:ext>
            </a:extLst>
          </p:cNvPr>
          <p:cNvCxnSpPr>
            <a:cxnSpLocks/>
            <a:stCxn id="108" idx="3"/>
            <a:endCxn id="14" idx="0"/>
          </p:cNvCxnSpPr>
          <p:nvPr/>
        </p:nvCxnSpPr>
        <p:spPr>
          <a:xfrm>
            <a:off x="11283630" y="8575046"/>
            <a:ext cx="1772796" cy="1239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D0FDB6C-238C-4B07-902C-A474501F3A4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14204507" y="9861771"/>
            <a:ext cx="1096326" cy="1110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7C4BA79-96A1-4275-9518-8AB41D15D27F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17283485" y="9861773"/>
            <a:ext cx="733779" cy="3669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D32E091-F640-493E-BBCA-0D32C2B51A4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29875648" y="9439075"/>
            <a:ext cx="469227" cy="345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C0B89D-C5B6-47D0-BEF2-36135AE7B21C}"/>
              </a:ext>
            </a:extLst>
          </p:cNvPr>
          <p:cNvCxnSpPr>
            <a:cxnSpLocks/>
            <a:stCxn id="52" idx="2"/>
            <a:endCxn id="11" idx="2"/>
          </p:cNvCxnSpPr>
          <p:nvPr/>
        </p:nvCxnSpPr>
        <p:spPr>
          <a:xfrm rot="5400000" flipH="1" flipV="1">
            <a:off x="25325306" y="12104854"/>
            <a:ext cx="2125938" cy="7789554"/>
          </a:xfrm>
          <a:prstGeom prst="bentConnector3">
            <a:avLst>
              <a:gd name="adj1" fmla="val -10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CBFD3BB-F5E3-4133-B499-E41D89CB7889}"/>
              </a:ext>
            </a:extLst>
          </p:cNvPr>
          <p:cNvSpPr txBox="1"/>
          <p:nvPr/>
        </p:nvSpPr>
        <p:spPr>
          <a:xfrm>
            <a:off x="896772" y="8384741"/>
            <a:ext cx="6435455" cy="5786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CA" sz="2800" b="1" dirty="0"/>
              <a:t>How optimization works: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All BMP (including combination) benefits and cost are saved in subfield scale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Lookup tables will be used to convert user selected BMP locations (e.g., list of field or stream IDs) to subfield IDs.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Then we can know in each subfield what BMP has been selected, which gives the </a:t>
            </a:r>
            <a:r>
              <a:rPr lang="en-CA" b="1" dirty="0" err="1"/>
              <a:t>bmp_combo_id</a:t>
            </a:r>
            <a:endParaRPr lang="en-CA" b="1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Now, we can get BMP cost and benefits at each subfield. These information will be input to optimization model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With constraint (e.g. TP reduction of 15% to 20%) and optimize mode (e.g., maximize benefits, or minimize cost), optimization model will give a recommended BMP combo type (1 or more BMP) for each subfield.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Then we can use the lookup table to convert BMP subfield list back to BMP selection location IDs for interface display.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90A3973-5C09-47B8-8689-F38218E82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65093"/>
              </p:ext>
            </p:extLst>
          </p:nvPr>
        </p:nvGraphicFramePr>
        <p:xfrm>
          <a:off x="16884000" y="11338326"/>
          <a:ext cx="2207845" cy="35966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7845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baseline_subfield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subfield_id</a:t>
                      </a:r>
                      <a:r>
                        <a:rPr lang="en-CA" sz="1400" dirty="0"/>
                        <a:t>     INT (PK)</a:t>
                      </a:r>
                    </a:p>
                    <a:p>
                      <a:pPr defTabSz="984250"/>
                      <a:r>
                        <a:rPr lang="en-CA" sz="1400" dirty="0"/>
                        <a:t>year    INT</a:t>
                      </a:r>
                    </a:p>
                    <a:p>
                      <a:pPr defTabSz="984250"/>
                      <a:r>
                        <a:rPr lang="en-CA" sz="1400" dirty="0"/>
                        <a:t>water    REAL</a:t>
                      </a:r>
                    </a:p>
                    <a:p>
                      <a:pPr defTabSz="984250"/>
                      <a:r>
                        <a:rPr lang="en-CA" sz="1400" dirty="0"/>
                        <a:t>sediment    REAL</a:t>
                      </a:r>
                    </a:p>
                    <a:p>
                      <a:pPr defTabSz="984250"/>
                      <a:r>
                        <a:rPr lang="en-CA" sz="1400" dirty="0"/>
                        <a:t>pp    REAL</a:t>
                      </a:r>
                    </a:p>
                    <a:p>
                      <a:pPr defTabSz="984250"/>
                      <a:r>
                        <a:rPr lang="en-CA" sz="1400" dirty="0" err="1"/>
                        <a:t>dp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pn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dn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/>
                        <a:t>biodiversity    REAL</a:t>
                      </a:r>
                    </a:p>
                    <a:p>
                      <a:pPr defTabSz="984250"/>
                      <a:r>
                        <a:rPr lang="en-CA" sz="1400" dirty="0"/>
                        <a:t>carbon    REAL</a:t>
                      </a:r>
                    </a:p>
                    <a:p>
                      <a:pPr defTabSz="984250"/>
                      <a:r>
                        <a:rPr lang="en-CA" sz="1400" dirty="0"/>
                        <a:t>yield    REAL</a:t>
                      </a:r>
                    </a:p>
                    <a:p>
                      <a:pPr defTabSz="984250"/>
                      <a:r>
                        <a:rPr lang="en-CA" sz="1400" dirty="0"/>
                        <a:t>revenue    REAL</a:t>
                      </a:r>
                    </a:p>
                    <a:p>
                      <a:pPr defTabSz="984250"/>
                      <a:r>
                        <a:rPr lang="en-CA" sz="1400" dirty="0"/>
                        <a:t>cost    REAL</a:t>
                      </a:r>
                    </a:p>
                    <a:p>
                      <a:pPr defTabSz="984250"/>
                      <a:r>
                        <a:rPr lang="en-CA" sz="1400" dirty="0" err="1"/>
                        <a:t>net_return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08B5963-B268-499F-9744-3B83344D6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78531"/>
              </p:ext>
            </p:extLst>
          </p:nvPr>
        </p:nvGraphicFramePr>
        <p:xfrm>
          <a:off x="14454000" y="11340000"/>
          <a:ext cx="2087483" cy="231650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7483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baseline_reach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reach_id</a:t>
                      </a:r>
                      <a:r>
                        <a:rPr lang="en-CA" sz="1400" dirty="0"/>
                        <a:t>     INT (PK)</a:t>
                      </a:r>
                    </a:p>
                    <a:p>
                      <a:pPr defTabSz="984250"/>
                      <a:r>
                        <a:rPr lang="en-CA" sz="1400" dirty="0"/>
                        <a:t>year    INT</a:t>
                      </a:r>
                    </a:p>
                    <a:p>
                      <a:pPr defTabSz="984250"/>
                      <a:r>
                        <a:rPr lang="en-CA" sz="1400" dirty="0"/>
                        <a:t>water    REAL</a:t>
                      </a:r>
                    </a:p>
                    <a:p>
                      <a:pPr defTabSz="984250"/>
                      <a:r>
                        <a:rPr lang="en-CA" sz="1400" dirty="0"/>
                        <a:t>sediment    REAL</a:t>
                      </a:r>
                    </a:p>
                    <a:p>
                      <a:pPr defTabSz="984250"/>
                      <a:r>
                        <a:rPr lang="en-CA" sz="1400" dirty="0"/>
                        <a:t>pp    REAL</a:t>
                      </a:r>
                    </a:p>
                    <a:p>
                      <a:pPr defTabSz="984250"/>
                      <a:r>
                        <a:rPr lang="en-CA" sz="1400" dirty="0" err="1"/>
                        <a:t>dp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pn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dn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D0C9DDA-B612-494C-B13E-33A18B923CF2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rot="16200000" flipV="1">
            <a:off x="19811192" y="13111718"/>
            <a:ext cx="859036" cy="45055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66DE5D7-8987-47B7-ACDC-282CAEA48567}"/>
              </a:ext>
            </a:extLst>
          </p:cNvPr>
          <p:cNvCxnSpPr>
            <a:cxnSpLocks/>
            <a:stCxn id="60" idx="0"/>
            <a:endCxn id="36" idx="2"/>
          </p:cNvCxnSpPr>
          <p:nvPr/>
        </p:nvCxnSpPr>
        <p:spPr>
          <a:xfrm rot="16200000" flipV="1">
            <a:off x="14615220" y="14539023"/>
            <a:ext cx="1765558" cy="5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D7B7E6-3CA2-4589-8745-C1BC90F52D0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23869449" y="15337752"/>
            <a:ext cx="1113315" cy="13531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D836729E-B973-450C-A63D-1FB19D3B9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1539"/>
              </p:ext>
            </p:extLst>
          </p:nvPr>
        </p:nvGraphicFramePr>
        <p:xfrm>
          <a:off x="25604970" y="8340911"/>
          <a:ext cx="2180339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339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selection_type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36462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type    VARCHAR(20)</a:t>
                      </a:r>
                    </a:p>
                    <a:p>
                      <a:pPr defTabSz="984250"/>
                      <a:r>
                        <a:rPr lang="en-CA" sz="1400" dirty="0" err="1"/>
                        <a:t>gis_layer</a:t>
                      </a:r>
                      <a:r>
                        <a:rPr lang="en-CA" sz="1400" dirty="0"/>
                        <a:t>    VARCHAR(20)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9412938-D770-4547-B031-B9804676C210}"/>
              </a:ext>
            </a:extLst>
          </p:cNvPr>
          <p:cNvCxnSpPr>
            <a:cxnSpLocks/>
            <a:stCxn id="143" idx="2"/>
            <a:endCxn id="7" idx="0"/>
          </p:cNvCxnSpPr>
          <p:nvPr/>
        </p:nvCxnSpPr>
        <p:spPr>
          <a:xfrm rot="5400000">
            <a:off x="26500002" y="9785726"/>
            <a:ext cx="390270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1FF2FC57-7C12-40C9-87AF-1F8837EF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48499"/>
              </p:ext>
            </p:extLst>
          </p:nvPr>
        </p:nvGraphicFramePr>
        <p:xfrm>
          <a:off x="25604969" y="12174203"/>
          <a:ext cx="2180330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33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5344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bmp_group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95538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type    VARCHAR(20)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3E85336E-96F4-4601-894B-0231EE65897C}"/>
              </a:ext>
            </a:extLst>
          </p:cNvPr>
          <p:cNvCxnSpPr>
            <a:cxnSpLocks/>
            <a:stCxn id="147" idx="0"/>
            <a:endCxn id="7" idx="2"/>
          </p:cNvCxnSpPr>
          <p:nvPr/>
        </p:nvCxnSpPr>
        <p:spPr>
          <a:xfrm rot="5400000" flipH="1" flipV="1">
            <a:off x="26436663" y="11915733"/>
            <a:ext cx="5169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98FB3D0C-A0DB-4C6D-979A-409FBD528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88958"/>
              </p:ext>
            </p:extLst>
          </p:nvPr>
        </p:nvGraphicFramePr>
        <p:xfrm>
          <a:off x="8976135" y="9699954"/>
          <a:ext cx="2296161" cy="21031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address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58510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address    VARCHAR(50)</a:t>
                      </a:r>
                    </a:p>
                    <a:p>
                      <a:pPr defTabSz="984250"/>
                      <a:r>
                        <a:rPr lang="en-CA" sz="1400" dirty="0"/>
                        <a:t>address2    VARCHAR(50)</a:t>
                      </a:r>
                    </a:p>
                    <a:p>
                      <a:pPr defTabSz="984250"/>
                      <a:r>
                        <a:rPr lang="en-CA" sz="1400" dirty="0" err="1"/>
                        <a:t>city_id</a:t>
                      </a:r>
                      <a:r>
                        <a:rPr lang="en-CA" sz="1400" dirty="0"/>
                        <a:t>    VARCHAR(50)</a:t>
                      </a:r>
                    </a:p>
                    <a:p>
                      <a:pPr defTabSz="984250"/>
                      <a:r>
                        <a:rPr lang="en-CA" sz="1400" dirty="0" err="1"/>
                        <a:t>postal_code</a:t>
                      </a:r>
                      <a:r>
                        <a:rPr lang="en-CA" sz="1400" dirty="0"/>
                        <a:t>    VARCHAR(10)</a:t>
                      </a:r>
                    </a:p>
                    <a:p>
                      <a:pPr defTabSz="984250"/>
                      <a:r>
                        <a:rPr lang="en-CA" sz="1400" dirty="0" err="1"/>
                        <a:t>user_role_id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phone    VARCHAR(20)</a:t>
                      </a:r>
                    </a:p>
                    <a:p>
                      <a:pPr defTabSz="984250"/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F6756DDE-5DE0-49C0-8F23-DBCE5127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05286"/>
              </p:ext>
            </p:extLst>
          </p:nvPr>
        </p:nvGraphicFramePr>
        <p:xfrm>
          <a:off x="8975223" y="12144101"/>
          <a:ext cx="2296161" cy="1251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18197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city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6266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city    VARCHAR(50)</a:t>
                      </a:r>
                    </a:p>
                    <a:p>
                      <a:pPr defTabSz="984250"/>
                      <a:r>
                        <a:rPr lang="en-CA" sz="1400" dirty="0" err="1"/>
                        <a:t>country_id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FE55ED58-1510-44F6-8082-0D84EA00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6290"/>
              </p:ext>
            </p:extLst>
          </p:nvPr>
        </p:nvGraphicFramePr>
        <p:xfrm>
          <a:off x="8975222" y="13736173"/>
          <a:ext cx="2296161" cy="107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4791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country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6967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country    VARCHAR(50)</a:t>
                      </a:r>
                    </a:p>
                    <a:p>
                      <a:pPr defTabSz="984250"/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FE75435-74C9-4CCB-B1FD-B21AF4FE08B1}"/>
              </a:ext>
            </a:extLst>
          </p:cNvPr>
          <p:cNvCxnSpPr>
            <a:cxnSpLocks/>
            <a:stCxn id="159" idx="3"/>
            <a:endCxn id="14" idx="1"/>
          </p:cNvCxnSpPr>
          <p:nvPr/>
        </p:nvCxnSpPr>
        <p:spPr>
          <a:xfrm>
            <a:off x="11272296" y="10751525"/>
            <a:ext cx="636051" cy="2208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FFF89606-A62D-4200-9936-78814844CFC5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>
          <a:xfrm rot="5400000" flipH="1" flipV="1">
            <a:off x="9953257" y="11973143"/>
            <a:ext cx="341005" cy="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3913B91F-4372-4CD4-8F33-3AC2C2F6EA3A}"/>
              </a:ext>
            </a:extLst>
          </p:cNvPr>
          <p:cNvCxnSpPr>
            <a:cxnSpLocks/>
            <a:stCxn id="161" idx="0"/>
            <a:endCxn id="160" idx="2"/>
          </p:cNvCxnSpPr>
          <p:nvPr/>
        </p:nvCxnSpPr>
        <p:spPr>
          <a:xfrm rot="5400000" flipH="1" flipV="1">
            <a:off x="9952800" y="13565671"/>
            <a:ext cx="34100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8AE8760A-26D3-44F0-A99A-9F2304BBF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51088"/>
              </p:ext>
            </p:extLst>
          </p:nvPr>
        </p:nvGraphicFramePr>
        <p:xfrm>
          <a:off x="16892753" y="5093519"/>
          <a:ext cx="2506836" cy="338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6836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project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426031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 err="1"/>
                        <a:t>user_id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status_id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opt_mode_id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start_year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end_year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is_increment_mode</a:t>
                      </a:r>
                      <a:r>
                        <a:rPr lang="en-CA" sz="1400" dirty="0"/>
                        <a:t>    BOOLEAN</a:t>
                      </a:r>
                    </a:p>
                    <a:p>
                      <a:pPr defTabSz="984250"/>
                      <a:r>
                        <a:rPr lang="en-CA" sz="1400" dirty="0" err="1"/>
                        <a:t>iteration_num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is_optimization_run</a:t>
                      </a:r>
                      <a:r>
                        <a:rPr lang="en-CA" sz="1400" dirty="0"/>
                        <a:t>    BOOLEAN</a:t>
                      </a:r>
                    </a:p>
                    <a:p>
                      <a:pPr defTabSz="984250"/>
                      <a:r>
                        <a:rPr lang="en-CA" sz="1400" dirty="0" err="1"/>
                        <a:t>create_time</a:t>
                      </a:r>
                      <a:r>
                        <a:rPr lang="en-CA" sz="1400" dirty="0"/>
                        <a:t>    TIMESTAMP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AFFD3FC2-13E4-41E0-A978-3B25F4E5B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54310"/>
              </p:ext>
            </p:extLst>
          </p:nvPr>
        </p:nvGraphicFramePr>
        <p:xfrm>
          <a:off x="22607052" y="4571999"/>
          <a:ext cx="2157818" cy="125670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274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constraint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2928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type    VARCHAR(50)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B698FF6E-C1D8-4E3F-8BBB-83ECD520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30388"/>
              </p:ext>
            </p:extLst>
          </p:nvPr>
        </p:nvGraphicFramePr>
        <p:xfrm>
          <a:off x="17412296" y="3405642"/>
          <a:ext cx="2157818" cy="11217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418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optimizatioin_mode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1693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mode    VARCHAR(20)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23" name="Table 222">
            <a:extLst>
              <a:ext uri="{FF2B5EF4-FFF2-40B4-BE49-F238E27FC236}">
                <a16:creationId xmlns:a16="http://schemas.microsoft.com/office/drawing/2014/main" id="{7465F6B1-EB5C-4CED-B255-C8549D65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71530"/>
              </p:ext>
            </p:extLst>
          </p:nvPr>
        </p:nvGraphicFramePr>
        <p:xfrm>
          <a:off x="19740640" y="4572000"/>
          <a:ext cx="2157818" cy="1260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731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project_constraint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52683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project_id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constraint_id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upper    REAL</a:t>
                      </a:r>
                    </a:p>
                    <a:p>
                      <a:pPr defTabSz="984250"/>
                      <a:r>
                        <a:rPr lang="en-CA" sz="1400" dirty="0"/>
                        <a:t>lower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25" name="Table 224">
            <a:extLst>
              <a:ext uri="{FF2B5EF4-FFF2-40B4-BE49-F238E27FC236}">
                <a16:creationId xmlns:a16="http://schemas.microsoft.com/office/drawing/2014/main" id="{FDF48B06-FDF5-45A9-B102-C4BBF21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76502"/>
              </p:ext>
            </p:extLst>
          </p:nvPr>
        </p:nvGraphicFramePr>
        <p:xfrm>
          <a:off x="20511760" y="6073256"/>
          <a:ext cx="2157818" cy="104101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15735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project_bmp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621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INT(PK)</a:t>
                      </a:r>
                    </a:p>
                    <a:p>
                      <a:pPr defTabSz="984250"/>
                      <a:r>
                        <a:rPr lang="en-CA" sz="1400" dirty="0" err="1"/>
                        <a:t>project_id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26" name="Table 225">
            <a:extLst>
              <a:ext uri="{FF2B5EF4-FFF2-40B4-BE49-F238E27FC236}">
                <a16:creationId xmlns:a16="http://schemas.microsoft.com/office/drawing/2014/main" id="{44DE00D3-9D90-4EEE-94A2-C8D6D6A63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549"/>
              </p:ext>
            </p:extLst>
          </p:nvPr>
        </p:nvGraphicFramePr>
        <p:xfrm>
          <a:off x="20511759" y="7544784"/>
          <a:ext cx="2157819" cy="9490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9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67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project_bmp_location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4279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project_bmp_id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location_id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EE942E41-8E70-4E6A-ADF6-BA02B1360FF4}"/>
              </a:ext>
            </a:extLst>
          </p:cNvPr>
          <p:cNvCxnSpPr>
            <a:cxnSpLocks/>
            <a:stCxn id="222" idx="2"/>
            <a:endCxn id="205" idx="0"/>
          </p:cNvCxnSpPr>
          <p:nvPr/>
        </p:nvCxnSpPr>
        <p:spPr>
          <a:xfrm rot="5400000">
            <a:off x="18035618" y="4637930"/>
            <a:ext cx="566143" cy="345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E518C2EA-AF8C-4824-9761-12C9C4886724}"/>
              </a:ext>
            </a:extLst>
          </p:cNvPr>
          <p:cNvCxnSpPr>
            <a:cxnSpLocks/>
            <a:stCxn id="205" idx="3"/>
            <a:endCxn id="223" idx="1"/>
          </p:cNvCxnSpPr>
          <p:nvPr/>
        </p:nvCxnSpPr>
        <p:spPr>
          <a:xfrm flipV="1">
            <a:off x="19399589" y="5202000"/>
            <a:ext cx="341051" cy="15831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4027FB83-5D58-40D3-91E1-6569760FFE22}"/>
              </a:ext>
            </a:extLst>
          </p:cNvPr>
          <p:cNvCxnSpPr>
            <a:cxnSpLocks/>
            <a:stCxn id="221" idx="1"/>
            <a:endCxn id="223" idx="3"/>
          </p:cNvCxnSpPr>
          <p:nvPr/>
        </p:nvCxnSpPr>
        <p:spPr>
          <a:xfrm rot="10800000" flipV="1">
            <a:off x="21898458" y="5200352"/>
            <a:ext cx="708594" cy="16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7079978-6C4D-44DF-819B-4F9840DBEE1C}"/>
              </a:ext>
            </a:extLst>
          </p:cNvPr>
          <p:cNvCxnSpPr>
            <a:cxnSpLocks/>
            <a:stCxn id="205" idx="2"/>
            <a:endCxn id="225" idx="1"/>
          </p:cNvCxnSpPr>
          <p:nvPr/>
        </p:nvCxnSpPr>
        <p:spPr>
          <a:xfrm rot="5400000" flipH="1" flipV="1">
            <a:off x="18387447" y="6352487"/>
            <a:ext cx="1883036" cy="2365589"/>
          </a:xfrm>
          <a:prstGeom prst="bentConnector4">
            <a:avLst>
              <a:gd name="adj1" fmla="val -12140"/>
              <a:gd name="adj2" fmla="val 76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0A9FB3E3-7225-4998-A9C5-06A3073BF630}"/>
              </a:ext>
            </a:extLst>
          </p:cNvPr>
          <p:cNvCxnSpPr>
            <a:cxnSpLocks/>
          </p:cNvCxnSpPr>
          <p:nvPr/>
        </p:nvCxnSpPr>
        <p:spPr>
          <a:xfrm rot="10800000">
            <a:off x="22652411" y="6674458"/>
            <a:ext cx="2952000" cy="3996000"/>
          </a:xfrm>
          <a:prstGeom prst="bentConnector3">
            <a:avLst>
              <a:gd name="adj1" fmla="val 201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25E225B7-1557-4232-98DD-2F7AB963A5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657116" y="8724789"/>
            <a:ext cx="886526" cy="3694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33DB3E68-ECAA-4D0F-8A0A-94DFE3A62AEE}"/>
              </a:ext>
            </a:extLst>
          </p:cNvPr>
          <p:cNvCxnSpPr>
            <a:cxnSpLocks/>
          </p:cNvCxnSpPr>
          <p:nvPr/>
        </p:nvCxnSpPr>
        <p:spPr>
          <a:xfrm flipV="1">
            <a:off x="14204507" y="8039309"/>
            <a:ext cx="2688246" cy="2664000"/>
          </a:xfrm>
          <a:prstGeom prst="bentConnector3">
            <a:avLst>
              <a:gd name="adj1" fmla="val 137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5" name="Table 274">
            <a:extLst>
              <a:ext uri="{FF2B5EF4-FFF2-40B4-BE49-F238E27FC236}">
                <a16:creationId xmlns:a16="http://schemas.microsoft.com/office/drawing/2014/main" id="{37FBCDAF-7375-4F2D-AACE-9442DF567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2841"/>
              </p:ext>
            </p:extLst>
          </p:nvPr>
        </p:nvGraphicFramePr>
        <p:xfrm>
          <a:off x="15056034" y="3403117"/>
          <a:ext cx="2157818" cy="114302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7818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8679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status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3822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type    VARCHAR(20)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last_update</a:t>
                      </a:r>
                      <a:r>
                        <a:rPr lang="en-CA" sz="1400" dirty="0"/>
                        <a:t>    TIMESTAMP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03C29DCA-8133-44B4-A137-D20FA2779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0832"/>
              </p:ext>
            </p:extLst>
          </p:nvPr>
        </p:nvGraphicFramePr>
        <p:xfrm>
          <a:off x="11854744" y="3403116"/>
          <a:ext cx="2882436" cy="4450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82436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4164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optimization_result_iteration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7104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project_id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(bmp cost)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biodiversity_change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pn_change_frac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carbon_frac_change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biodiversity_change_frac</a:t>
                      </a:r>
                      <a:r>
                        <a:rPr lang="en-CA" sz="1400" dirty="0"/>
                        <a:t>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042746D2-BDF6-4688-BBA6-F655182E25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914631" y="4099832"/>
            <a:ext cx="547374" cy="1440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3D76ADDD-7CC9-4244-B342-47FD6D763D8F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 rot="5400000">
            <a:off x="21375414" y="7329526"/>
            <a:ext cx="43051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6" name="Table 315">
            <a:extLst>
              <a:ext uri="{FF2B5EF4-FFF2-40B4-BE49-F238E27FC236}">
                <a16:creationId xmlns:a16="http://schemas.microsoft.com/office/drawing/2014/main" id="{43BD7BF7-C3B7-48E5-A382-00026C07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8022"/>
              </p:ext>
            </p:extLst>
          </p:nvPr>
        </p:nvGraphicFramePr>
        <p:xfrm>
          <a:off x="8108873" y="3403116"/>
          <a:ext cx="3303846" cy="338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03846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4164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optimization_result_iteration_bmp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7104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optimization_result_iteration_id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selection_type_id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location_id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bmp_combo_id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(bmp cost)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biodiversity_change</a:t>
                      </a:r>
                      <a:r>
                        <a:rPr lang="en-CA" sz="1400" dirty="0"/>
                        <a:t>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1A8B22AE-BECD-4D6D-8800-37E0F0E6F6D9}"/>
              </a:ext>
            </a:extLst>
          </p:cNvPr>
          <p:cNvCxnSpPr>
            <a:cxnSpLocks/>
            <a:stCxn id="276" idx="1"/>
            <a:endCxn id="316" idx="3"/>
          </p:cNvCxnSpPr>
          <p:nvPr/>
        </p:nvCxnSpPr>
        <p:spPr>
          <a:xfrm rot="10800000">
            <a:off x="11412721" y="5094756"/>
            <a:ext cx="442025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F400C690-6232-44B1-8AFD-5A52EEF58D35}"/>
              </a:ext>
            </a:extLst>
          </p:cNvPr>
          <p:cNvCxnSpPr>
            <a:cxnSpLocks/>
            <a:stCxn id="205" idx="1"/>
            <a:endCxn id="276" idx="3"/>
          </p:cNvCxnSpPr>
          <p:nvPr/>
        </p:nvCxnSpPr>
        <p:spPr>
          <a:xfrm rot="10800000">
            <a:off x="14737182" y="5628158"/>
            <a:ext cx="2155573" cy="11570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795B9B93-38A0-4626-A043-049282003AB2}"/>
              </a:ext>
            </a:extLst>
          </p:cNvPr>
          <p:cNvCxnSpPr>
            <a:cxnSpLocks/>
            <a:stCxn id="6" idx="0"/>
            <a:endCxn id="316" idx="0"/>
          </p:cNvCxnSpPr>
          <p:nvPr/>
        </p:nvCxnSpPr>
        <p:spPr>
          <a:xfrm rot="16200000" flipV="1">
            <a:off x="17380237" y="-4216323"/>
            <a:ext cx="4937795" cy="20176674"/>
          </a:xfrm>
          <a:prstGeom prst="bentConnector3">
            <a:avLst>
              <a:gd name="adj1" fmla="val 104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B263D4C4-D6DF-4871-AA4E-561D7ADD2CD3}"/>
              </a:ext>
            </a:extLst>
          </p:cNvPr>
          <p:cNvCxnSpPr>
            <a:cxnSpLocks/>
            <a:stCxn id="143" idx="0"/>
            <a:endCxn id="316" idx="0"/>
          </p:cNvCxnSpPr>
          <p:nvPr/>
        </p:nvCxnSpPr>
        <p:spPr>
          <a:xfrm rot="16200000" flipV="1">
            <a:off x="15759071" y="-2595157"/>
            <a:ext cx="4937795" cy="16934342"/>
          </a:xfrm>
          <a:prstGeom prst="bentConnector3">
            <a:avLst>
              <a:gd name="adj1" fmla="val 104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BB3E6CD0-E0A1-482C-8FCD-7266391E9948}"/>
              </a:ext>
            </a:extLst>
          </p:cNvPr>
          <p:cNvCxnSpPr>
            <a:cxnSpLocks/>
            <a:stCxn id="67" idx="1"/>
            <a:endCxn id="316" idx="1"/>
          </p:cNvCxnSpPr>
          <p:nvPr/>
        </p:nvCxnSpPr>
        <p:spPr>
          <a:xfrm rot="10800000">
            <a:off x="8108873" y="5094756"/>
            <a:ext cx="5950506" cy="11596118"/>
          </a:xfrm>
          <a:prstGeom prst="bentConnector3">
            <a:avLst>
              <a:gd name="adj1" fmla="val 103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2" name="Table 341">
            <a:extLst>
              <a:ext uri="{FF2B5EF4-FFF2-40B4-BE49-F238E27FC236}">
                <a16:creationId xmlns:a16="http://schemas.microsoft.com/office/drawing/2014/main" id="{FBBAB129-CBF2-4ABC-982A-131A48494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2813"/>
              </p:ext>
            </p:extLst>
          </p:nvPr>
        </p:nvGraphicFramePr>
        <p:xfrm>
          <a:off x="14557305" y="17026975"/>
          <a:ext cx="1982650" cy="1036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watershed_boundary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0862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6CC6924C-8650-4F89-852A-7B108A26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6639"/>
            <a:ext cx="34559875" cy="1739064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9600" b="1" dirty="0"/>
              <a:t>IMWEBs Online Database Design (animation)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560BD9C-8C72-45F5-9D90-05FEF7F8F6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755558" y="12644318"/>
            <a:ext cx="4144683" cy="1044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8B291AB-88D5-4DAF-942D-52B25F82872A}"/>
              </a:ext>
            </a:extLst>
          </p:cNvPr>
          <p:cNvCxnSpPr>
            <a:cxnSpLocks/>
            <a:endCxn id="226" idx="3"/>
          </p:cNvCxnSpPr>
          <p:nvPr/>
        </p:nvCxnSpPr>
        <p:spPr>
          <a:xfrm rot="16200000" flipV="1">
            <a:off x="19534886" y="11154015"/>
            <a:ext cx="7219514" cy="950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5BE3E24-619D-4128-B74E-9B2C7C44376D}"/>
              </a:ext>
            </a:extLst>
          </p:cNvPr>
          <p:cNvCxnSpPr>
            <a:cxnSpLocks/>
            <a:endCxn id="143" idx="1"/>
          </p:cNvCxnSpPr>
          <p:nvPr/>
        </p:nvCxnSpPr>
        <p:spPr>
          <a:xfrm rot="5400000" flipH="1" flipV="1">
            <a:off x="21539122" y="11222418"/>
            <a:ext cx="6322515" cy="1809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73FAB606-482A-4811-B105-331B245FB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26141"/>
              </p:ext>
            </p:extLst>
          </p:nvPr>
        </p:nvGraphicFramePr>
        <p:xfrm>
          <a:off x="11901716" y="12387327"/>
          <a:ext cx="2296161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216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user_field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7885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INT(PK)</a:t>
                      </a:r>
                    </a:p>
                    <a:p>
                      <a:pPr defTabSz="984250"/>
                      <a:r>
                        <a:rPr lang="en-CA" sz="1400" dirty="0" err="1"/>
                        <a:t>user_id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field_id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8940E4DE-3FFC-4834-9EC3-F4A7B2893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05522"/>
              </p:ext>
            </p:extLst>
          </p:nvPr>
        </p:nvGraphicFramePr>
        <p:xfrm>
          <a:off x="11901715" y="13759290"/>
          <a:ext cx="2296161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216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user_field_bmp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7885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user_field_id</a:t>
                      </a:r>
                      <a:r>
                        <a:rPr lang="en-CA" sz="1400" dirty="0"/>
                        <a:t>    INT(PK)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rating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A88DF3-DD94-4C75-92C3-251B51E52E09}"/>
              </a:ext>
            </a:extLst>
          </p:cNvPr>
          <p:cNvCxnSpPr>
            <a:cxnSpLocks/>
            <a:stCxn id="14" idx="2"/>
            <a:endCxn id="107" idx="0"/>
          </p:cNvCxnSpPr>
          <p:nvPr/>
        </p:nvCxnSpPr>
        <p:spPr>
          <a:xfrm rot="5400000">
            <a:off x="12924771" y="12255670"/>
            <a:ext cx="256683" cy="6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253AF6E-A220-42E1-912B-5CFBC727E596}"/>
              </a:ext>
            </a:extLst>
          </p:cNvPr>
          <p:cNvCxnSpPr>
            <a:cxnSpLocks/>
            <a:stCxn id="107" idx="2"/>
            <a:endCxn id="110" idx="0"/>
          </p:cNvCxnSpPr>
          <p:nvPr/>
        </p:nvCxnSpPr>
        <p:spPr>
          <a:xfrm rot="5400000">
            <a:off x="12881975" y="13591468"/>
            <a:ext cx="33564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72C986C-8568-4818-ABAD-F3ECBC0AC93C}"/>
              </a:ext>
            </a:extLst>
          </p:cNvPr>
          <p:cNvCxnSpPr>
            <a:cxnSpLocks/>
            <a:stCxn id="61" idx="2"/>
            <a:endCxn id="107" idx="1"/>
          </p:cNvCxnSpPr>
          <p:nvPr/>
        </p:nvCxnSpPr>
        <p:spPr>
          <a:xfrm rot="5400000" flipH="1">
            <a:off x="12639363" y="12167841"/>
            <a:ext cx="4602355" cy="6077649"/>
          </a:xfrm>
          <a:prstGeom prst="bentConnector4">
            <a:avLst>
              <a:gd name="adj1" fmla="val -22765"/>
              <a:gd name="adj2" fmla="val 103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1595CBB-2988-48A5-9827-B746F4D2E8E8}"/>
              </a:ext>
            </a:extLst>
          </p:cNvPr>
          <p:cNvSpPr txBox="1"/>
          <p:nvPr/>
        </p:nvSpPr>
        <p:spPr>
          <a:xfrm>
            <a:off x="896772" y="4190655"/>
            <a:ext cx="6435455" cy="3662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CA" sz="2800" b="1" dirty="0"/>
              <a:t>How what-if BMP analysis works: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All BMP (including combination) benefits and cost are saved in subfield scale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Lookup tables will be used to convert producer field(s) to subfield IDs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From </a:t>
            </a:r>
            <a:r>
              <a:rPr lang="en-CA" b="1" dirty="0" err="1"/>
              <a:t>bmp_cost_benefit</a:t>
            </a:r>
            <a:r>
              <a:rPr lang="en-CA" b="1" dirty="0"/>
              <a:t> table we can get selected BMP benefits and costs in these subfields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Then we can use the lookup table to convert BMP benefits and costs back to producer field(s) scale for interface display.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2ED72-6789-4B28-935E-B4B8AB6A1C5D}"/>
              </a:ext>
            </a:extLst>
          </p:cNvPr>
          <p:cNvSpPr txBox="1"/>
          <p:nvPr/>
        </p:nvSpPr>
        <p:spPr>
          <a:xfrm>
            <a:off x="25282251" y="13594106"/>
            <a:ext cx="2503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Small dam,</a:t>
            </a:r>
          </a:p>
          <a:p>
            <a:r>
              <a:rPr lang="en-CA" dirty="0"/>
              <a:t>Reservoir</a:t>
            </a:r>
          </a:p>
          <a:p>
            <a:r>
              <a:rPr lang="en-CA" dirty="0"/>
              <a:t>Catch basin</a:t>
            </a:r>
          </a:p>
          <a:p>
            <a:r>
              <a:rPr lang="en-CA" dirty="0"/>
              <a:t>Wetland</a:t>
            </a:r>
          </a:p>
          <a:p>
            <a:r>
              <a:rPr lang="en-CA" dirty="0"/>
              <a:t>Feedlot</a:t>
            </a:r>
          </a:p>
          <a:p>
            <a:r>
              <a:rPr lang="en-CA" dirty="0"/>
              <a:t>Manure Storage</a:t>
            </a:r>
          </a:p>
          <a:p>
            <a:r>
              <a:rPr lang="en-CA" dirty="0"/>
              <a:t>Pond</a:t>
            </a:r>
          </a:p>
          <a:p>
            <a:r>
              <a:rPr lang="en-CA" dirty="0"/>
              <a:t>Dugout</a:t>
            </a:r>
          </a:p>
          <a:p>
            <a:r>
              <a:rPr lang="en-CA" dirty="0"/>
              <a:t>Field</a:t>
            </a:r>
          </a:p>
          <a:p>
            <a:r>
              <a:rPr lang="en-CA" dirty="0"/>
              <a:t>Reach</a:t>
            </a:r>
          </a:p>
          <a:p>
            <a:r>
              <a:rPr lang="en-CA" dirty="0"/>
              <a:t>Outlet</a:t>
            </a:r>
          </a:p>
          <a:p>
            <a:r>
              <a:rPr lang="en-CA" dirty="0"/>
              <a:t>Boundary</a:t>
            </a:r>
          </a:p>
          <a:p>
            <a:r>
              <a:rPr lang="en-CA" dirty="0"/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4881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  <p:bldP spid="73" grpId="0" animBg="1"/>
      <p:bldP spid="67" grpId="0" animBg="1"/>
      <p:bldP spid="2" grpId="0" animBg="1"/>
      <p:bldP spid="170" grpId="0" animBg="1"/>
      <p:bldP spid="1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</TotalTime>
  <Words>1211</Words>
  <Application>Microsoft Office PowerPoint</Application>
  <PresentationFormat>Custom</PresentationFormat>
  <Paragraphs>260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IMWEBs Online Database Design (animation)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Shao</dc:creator>
  <cp:lastModifiedBy>Michael Yu</cp:lastModifiedBy>
  <cp:revision>67</cp:revision>
  <dcterms:created xsi:type="dcterms:W3CDTF">2019-07-09T20:30:41Z</dcterms:created>
  <dcterms:modified xsi:type="dcterms:W3CDTF">2019-07-14T02:58:45Z</dcterms:modified>
</cp:coreProperties>
</file>