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3" r:id="rId2"/>
    <p:sldId id="382" r:id="rId3"/>
    <p:sldId id="3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2A98C-BF5F-4D81-BBD3-3F0B7D0A8F6A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9F07B-322B-47C6-979E-A00D00C222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92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423EB-AEF8-4D6C-A4D4-3F31332B398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75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DB0A-10DF-4FC3-B707-CACDFFFBA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1C0C-942A-4996-8A33-CE0E50EB0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C490-ED18-4AFB-A4D1-DBE4FF1A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418-BF28-4D40-8A06-8A0E56DF97F7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D876-8A93-4286-B316-C4661EA5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2319-1F16-4DCF-8FEF-A5CA8C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22-BDE4-4973-814F-0CB8E38C27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2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107A-C444-4C78-838A-BD5D5987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624C1-84AC-4232-A852-955D5857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61E6-E841-4421-982D-EC62A887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418-BF28-4D40-8A06-8A0E56DF97F7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88BE-34E5-4DF9-8825-D4E69B6D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E2FA3-080D-4AA3-A20B-9409D1AB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22-BDE4-4973-814F-0CB8E38C27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37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80CAB-671F-4F61-8332-60435E683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A23EC-5010-4980-9752-EFE90CE4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2B8A-4566-4396-81FD-733DFED4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418-BF28-4D40-8A06-8A0E56DF97F7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1D1B-2E4F-489B-ACEA-7ED676B8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D87D-7FAF-4AF8-BAD2-8B6493AD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22-BDE4-4973-814F-0CB8E38C27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3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E6DF-E30A-478C-91BA-FB753B47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2921C-29C3-4779-908D-328C2739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FBC4-6B9D-4C84-8FEA-E89B4CC1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418-BF28-4D40-8A06-8A0E56DF97F7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5B27-4239-45F8-AC80-BC79B1A0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0048-D1B7-4BC5-8304-74869348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22-BDE4-4973-814F-0CB8E38C27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99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9830-90BB-49CD-B830-341EB14B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990C3-923E-47E2-A35C-560C1C95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2E36-AB5C-4021-932C-2570A986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418-BF28-4D40-8A06-8A0E56DF97F7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CD11-01CE-485D-A0B9-9CD5F85D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E3FD3-EDC9-42A1-AAF5-4EC26189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22-BDE4-4973-814F-0CB8E38C27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20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A900-69B7-44B3-8663-FB3DF5D9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C6E8-8726-495F-9D18-6E4D0F7DF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8459-243D-468B-8A8B-7DCF1B69B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5ED38-4EC2-4BE2-BEAB-BDCF8C50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418-BF28-4D40-8A06-8A0E56DF97F7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E4FC4-FB32-4ADB-BDD1-F7E552A4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92599-7152-4A88-9176-D27C0717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22-BDE4-4973-814F-0CB8E38C27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65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A476-CADF-4B82-8005-54651474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31A7B-848B-4DE9-951D-C3940EC8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D295D-2971-414A-B17D-BA573C09C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E0535-8717-4539-B9BE-413CD834F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551A6-7272-4678-8E73-028568B4D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4CE99-4D81-485B-8343-AC18AE57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418-BF28-4D40-8A06-8A0E56DF97F7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D87D9-8532-4340-892D-39A0D41A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43E5D-5ED5-4252-88F3-15182DA3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22-BDE4-4973-814F-0CB8E38C27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90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7540-2FB2-48F5-9984-A6315C0B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9FCA8-114A-4DAB-9380-2F9C4110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418-BF28-4D40-8A06-8A0E56DF97F7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722D3-6565-4054-82F9-ED8C8E2B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8B6DD-1319-4980-BDCD-34599885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22-BDE4-4973-814F-0CB8E38C27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843AF-A8E4-4288-94C0-F65090FC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418-BF28-4D40-8A06-8A0E56DF97F7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799E9-F22B-4A7D-9DE8-F8CDB1DF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D8651-CF79-4D99-BD35-15D2DBE8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22-BDE4-4973-814F-0CB8E38C27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34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74EE-94F1-44A2-A522-902EFB51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69EA-F5C2-4F01-81A1-4ABE723FE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89E76-A5AF-46A3-9B55-5B0C270E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8A6CB-2705-4B2E-9F60-B3FAD0DC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418-BF28-4D40-8A06-8A0E56DF97F7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DB7AA-2E5F-44EB-A50F-89350656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84053-EB7C-4038-B74F-3BC086FE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22-BDE4-4973-814F-0CB8E38C27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47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EF03-36E4-4811-8794-491A919E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FCD08-B0EE-452A-AB32-694FE617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A3DFA-A339-494A-BEC8-A4EEEE5C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1B2B3-BD82-458B-8026-6AA9199D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6418-BF28-4D40-8A06-8A0E56DF97F7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214ED-4255-46CC-9F39-1A4BC3F1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19F3-2CA0-4082-86F3-AAD9BE37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6422-BDE4-4973-814F-0CB8E38C27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00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7E071-BCAD-4DEB-9255-BAAF938A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9B94-0313-4556-B537-E3F64142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3CAE-99E3-4B1E-BB86-856737416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6418-BF28-4D40-8A06-8A0E56DF97F7}" type="datetimeFigureOut">
              <a:rPr lang="en-CA" smtClean="0"/>
              <a:t>2019-11-27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D81A-F6C3-44AB-A2C3-21D9ABA5E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97C2-4AB2-4CE0-9A19-A0255F456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6422-BDE4-4973-814F-0CB8E38C27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95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6.sv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21" Type="http://schemas.openxmlformats.org/officeDocument/2006/relationships/image" Target="../media/image13.sv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8.svg"/><Relationship Id="rId10" Type="http://schemas.openxmlformats.org/officeDocument/2006/relationships/image" Target="../media/image9.svg"/><Relationship Id="rId19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6.sv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21" Type="http://schemas.openxmlformats.org/officeDocument/2006/relationships/image" Target="../media/image13.sv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8.svg"/><Relationship Id="rId10" Type="http://schemas.openxmlformats.org/officeDocument/2006/relationships/image" Target="../media/image9.svg"/><Relationship Id="rId19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B2BAD26-DC0D-48B5-8737-D197E5D4D463}"/>
              </a:ext>
            </a:extLst>
          </p:cNvPr>
          <p:cNvGrpSpPr/>
          <p:nvPr/>
        </p:nvGrpSpPr>
        <p:grpSpPr>
          <a:xfrm>
            <a:off x="5221155" y="1214862"/>
            <a:ext cx="4265988" cy="3102273"/>
            <a:chOff x="4448175" y="1390650"/>
            <a:chExt cx="6800850" cy="4895850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A4704DD-58F6-4218-A8B0-81193D0512B1}"/>
                </a:ext>
              </a:extLst>
            </p:cNvPr>
            <p:cNvSpPr/>
            <p:nvPr/>
          </p:nvSpPr>
          <p:spPr>
            <a:xfrm>
              <a:off x="5019675" y="1390650"/>
              <a:ext cx="3362325" cy="1704975"/>
            </a:xfrm>
            <a:custGeom>
              <a:avLst/>
              <a:gdLst>
                <a:gd name="connsiteX0" fmla="*/ 0 w 3362325"/>
                <a:gd name="connsiteY0" fmla="*/ 0 h 1704975"/>
                <a:gd name="connsiteX1" fmla="*/ 0 w 3362325"/>
                <a:gd name="connsiteY1" fmla="*/ 1704975 h 1704975"/>
                <a:gd name="connsiteX2" fmla="*/ 3362325 w 3362325"/>
                <a:gd name="connsiteY2" fmla="*/ 1704975 h 1704975"/>
                <a:gd name="connsiteX3" fmla="*/ 3362325 w 3362325"/>
                <a:gd name="connsiteY3" fmla="*/ 876300 h 1704975"/>
                <a:gd name="connsiteX4" fmla="*/ 2733675 w 3362325"/>
                <a:gd name="connsiteY4" fmla="*/ 866775 h 1704975"/>
                <a:gd name="connsiteX5" fmla="*/ 2743200 w 3362325"/>
                <a:gd name="connsiteY5" fmla="*/ 38100 h 1704975"/>
                <a:gd name="connsiteX6" fmla="*/ 0 w 3362325"/>
                <a:gd name="connsiteY6" fmla="*/ 0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2325" h="1704975">
                  <a:moveTo>
                    <a:pt x="0" y="0"/>
                  </a:moveTo>
                  <a:lnTo>
                    <a:pt x="0" y="1704975"/>
                  </a:lnTo>
                  <a:lnTo>
                    <a:pt x="3362325" y="1704975"/>
                  </a:lnTo>
                  <a:lnTo>
                    <a:pt x="3362325" y="876300"/>
                  </a:lnTo>
                  <a:lnTo>
                    <a:pt x="2733675" y="866775"/>
                  </a:lnTo>
                  <a:lnTo>
                    <a:pt x="2743200" y="381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1AEF77B-BE8D-4D23-95FC-6275D240631E}"/>
                </a:ext>
              </a:extLst>
            </p:cNvPr>
            <p:cNvSpPr/>
            <p:nvPr/>
          </p:nvSpPr>
          <p:spPr>
            <a:xfrm>
              <a:off x="7648575" y="1419225"/>
              <a:ext cx="3600450" cy="2962275"/>
            </a:xfrm>
            <a:custGeom>
              <a:avLst/>
              <a:gdLst>
                <a:gd name="connsiteX0" fmla="*/ 123825 w 3600450"/>
                <a:gd name="connsiteY0" fmla="*/ 0 h 2962275"/>
                <a:gd name="connsiteX1" fmla="*/ 3590925 w 3600450"/>
                <a:gd name="connsiteY1" fmla="*/ 9525 h 2962275"/>
                <a:gd name="connsiteX2" fmla="*/ 3600450 w 3600450"/>
                <a:gd name="connsiteY2" fmla="*/ 2933700 h 2962275"/>
                <a:gd name="connsiteX3" fmla="*/ 9525 w 3600450"/>
                <a:gd name="connsiteY3" fmla="*/ 2962275 h 2962275"/>
                <a:gd name="connsiteX4" fmla="*/ 0 w 3600450"/>
                <a:gd name="connsiteY4" fmla="*/ 1676400 h 2962275"/>
                <a:gd name="connsiteX5" fmla="*/ 742950 w 3600450"/>
                <a:gd name="connsiteY5" fmla="*/ 1685925 h 2962275"/>
                <a:gd name="connsiteX6" fmla="*/ 742950 w 3600450"/>
                <a:gd name="connsiteY6" fmla="*/ 847725 h 2962275"/>
                <a:gd name="connsiteX7" fmla="*/ 123825 w 3600450"/>
                <a:gd name="connsiteY7" fmla="*/ 847725 h 2962275"/>
                <a:gd name="connsiteX8" fmla="*/ 123825 w 3600450"/>
                <a:gd name="connsiteY8" fmla="*/ 0 h 296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50" h="2962275">
                  <a:moveTo>
                    <a:pt x="123825" y="0"/>
                  </a:moveTo>
                  <a:lnTo>
                    <a:pt x="3590925" y="9525"/>
                  </a:lnTo>
                  <a:lnTo>
                    <a:pt x="3600450" y="2933700"/>
                  </a:lnTo>
                  <a:lnTo>
                    <a:pt x="9525" y="2962275"/>
                  </a:lnTo>
                  <a:lnTo>
                    <a:pt x="0" y="1676400"/>
                  </a:lnTo>
                  <a:lnTo>
                    <a:pt x="742950" y="1685925"/>
                  </a:lnTo>
                  <a:lnTo>
                    <a:pt x="742950" y="847725"/>
                  </a:lnTo>
                  <a:lnTo>
                    <a:pt x="123825" y="847725"/>
                  </a:lnTo>
                  <a:lnTo>
                    <a:pt x="123825" y="0"/>
                  </a:lnTo>
                  <a:close/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281E278-BCD1-4731-80D4-63319F5A19E6}"/>
                </a:ext>
              </a:extLst>
            </p:cNvPr>
            <p:cNvSpPr/>
            <p:nvPr/>
          </p:nvSpPr>
          <p:spPr>
            <a:xfrm>
              <a:off x="4448175" y="3105150"/>
              <a:ext cx="6800850" cy="3181350"/>
            </a:xfrm>
            <a:custGeom>
              <a:avLst/>
              <a:gdLst>
                <a:gd name="connsiteX0" fmla="*/ 876300 w 6800850"/>
                <a:gd name="connsiteY0" fmla="*/ 9525 h 3181350"/>
                <a:gd name="connsiteX1" fmla="*/ 0 w 6800850"/>
                <a:gd name="connsiteY1" fmla="*/ 914400 h 3181350"/>
                <a:gd name="connsiteX2" fmla="*/ 47625 w 6800850"/>
                <a:gd name="connsiteY2" fmla="*/ 2743200 h 3181350"/>
                <a:gd name="connsiteX3" fmla="*/ 1390650 w 6800850"/>
                <a:gd name="connsiteY3" fmla="*/ 3181350 h 3181350"/>
                <a:gd name="connsiteX4" fmla="*/ 6781800 w 6800850"/>
                <a:gd name="connsiteY4" fmla="*/ 3067050 h 3181350"/>
                <a:gd name="connsiteX5" fmla="*/ 6800850 w 6800850"/>
                <a:gd name="connsiteY5" fmla="*/ 1238250 h 3181350"/>
                <a:gd name="connsiteX6" fmla="*/ 3209925 w 6800850"/>
                <a:gd name="connsiteY6" fmla="*/ 1276350 h 3181350"/>
                <a:gd name="connsiteX7" fmla="*/ 3190875 w 6800850"/>
                <a:gd name="connsiteY7" fmla="*/ 0 h 3181350"/>
                <a:gd name="connsiteX8" fmla="*/ 876300 w 6800850"/>
                <a:gd name="connsiteY8" fmla="*/ 9525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850" h="3181350">
                  <a:moveTo>
                    <a:pt x="876300" y="9525"/>
                  </a:moveTo>
                  <a:lnTo>
                    <a:pt x="0" y="914400"/>
                  </a:lnTo>
                  <a:lnTo>
                    <a:pt x="47625" y="2743200"/>
                  </a:lnTo>
                  <a:lnTo>
                    <a:pt x="1390650" y="3181350"/>
                  </a:lnTo>
                  <a:lnTo>
                    <a:pt x="6781800" y="3067050"/>
                  </a:lnTo>
                  <a:lnTo>
                    <a:pt x="6800850" y="1238250"/>
                  </a:lnTo>
                  <a:lnTo>
                    <a:pt x="3209925" y="1276350"/>
                  </a:lnTo>
                  <a:lnTo>
                    <a:pt x="3190875" y="0"/>
                  </a:lnTo>
                  <a:lnTo>
                    <a:pt x="876300" y="9525"/>
                  </a:lnTo>
                  <a:close/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DD7316B-B71C-4B2C-B7D6-B65A12A4FF7F}"/>
              </a:ext>
            </a:extLst>
          </p:cNvPr>
          <p:cNvGrpSpPr/>
          <p:nvPr/>
        </p:nvGrpSpPr>
        <p:grpSpPr>
          <a:xfrm>
            <a:off x="-1" y="-28575"/>
            <a:ext cx="12192001" cy="396047"/>
            <a:chOff x="2972" y="-16570"/>
            <a:chExt cx="12192001" cy="3960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1754EB-8378-4C74-8CF9-BA61CAB3BAAA}"/>
                </a:ext>
              </a:extLst>
            </p:cNvPr>
            <p:cNvSpPr/>
            <p:nvPr/>
          </p:nvSpPr>
          <p:spPr>
            <a:xfrm>
              <a:off x="2972" y="-1710"/>
              <a:ext cx="1219200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2" descr="Related image">
              <a:extLst>
                <a:ext uri="{FF2B5EF4-FFF2-40B4-BE49-F238E27FC236}">
                  <a16:creationId xmlns:a16="http://schemas.microsoft.com/office/drawing/2014/main" id="{29D7F23B-5596-4574-9980-2D3C1D64D5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3154" y="-1710"/>
              <a:ext cx="381187" cy="38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4E1B81-188E-4F56-884C-50259521F68B}"/>
                </a:ext>
              </a:extLst>
            </p:cNvPr>
            <p:cNvSpPr txBox="1"/>
            <p:nvPr/>
          </p:nvSpPr>
          <p:spPr>
            <a:xfrm>
              <a:off x="9053256" y="-16570"/>
              <a:ext cx="2752408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CA" sz="900">
                  <a:solidFill>
                    <a:schemeClr val="bg1"/>
                  </a:solidFill>
                </a:rPr>
                <a:t>shawn-uoguelph@email.ca (manager)</a:t>
              </a:r>
            </a:p>
            <a:p>
              <a:pPr algn="r"/>
              <a:r>
                <a:rPr lang="en-CA" sz="900">
                  <a:solidFill>
                    <a:schemeClr val="bg1"/>
                  </a:solidFill>
                </a:rPr>
                <a:t>UNIVERSITY OF GUELPH</a:t>
              </a:r>
            </a:p>
          </p:txBody>
        </p:sp>
        <p:pic>
          <p:nvPicPr>
            <p:cNvPr id="6" name="Graphic 5" descr="Smiling face with no fill">
              <a:extLst>
                <a:ext uri="{FF2B5EF4-FFF2-40B4-BE49-F238E27FC236}">
                  <a16:creationId xmlns:a16="http://schemas.microsoft.com/office/drawing/2014/main" id="{2E1F89A0-C0B6-41DD-A75B-5353274BF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07013" y="21012"/>
              <a:ext cx="288000" cy="288000"/>
            </a:xfrm>
            <a:prstGeom prst="rect">
              <a:avLst/>
            </a:prstGeom>
          </p:spPr>
        </p:pic>
        <p:pic>
          <p:nvPicPr>
            <p:cNvPr id="7" name="Graphic 6" descr="Question mark">
              <a:extLst>
                <a:ext uri="{FF2B5EF4-FFF2-40B4-BE49-F238E27FC236}">
                  <a16:creationId xmlns:a16="http://schemas.microsoft.com/office/drawing/2014/main" id="{63B16795-67E7-4351-9C98-3BABD61D6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7704" y="29358"/>
              <a:ext cx="288000" cy="28800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347547-55FD-41DB-881B-A38392D94F27}"/>
                </a:ext>
              </a:extLst>
            </p:cNvPr>
            <p:cNvSpPr/>
            <p:nvPr/>
          </p:nvSpPr>
          <p:spPr>
            <a:xfrm>
              <a:off x="104182" y="21013"/>
              <a:ext cx="288000" cy="28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CA" sz="700"/>
                <a:t>Logo</a:t>
              </a:r>
              <a:endParaRPr lang="en-CA" sz="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7D93D3-1914-43CF-8344-C4D4676F919D}"/>
                </a:ext>
              </a:extLst>
            </p:cNvPr>
            <p:cNvSpPr txBox="1"/>
            <p:nvPr/>
          </p:nvSpPr>
          <p:spPr>
            <a:xfrm>
              <a:off x="386336" y="57942"/>
              <a:ext cx="19165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>
                  <a:solidFill>
                    <a:schemeClr val="bg1"/>
                  </a:solidFill>
                </a:rPr>
                <a:t>Ecosystem Services Assessment Tool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0A6EF-BB6F-4E59-A983-D609DE7450AF}"/>
                </a:ext>
              </a:extLst>
            </p:cNvPr>
            <p:cNvSpPr txBox="1"/>
            <p:nvPr/>
          </p:nvSpPr>
          <p:spPr>
            <a:xfrm>
              <a:off x="2404241" y="25568"/>
              <a:ext cx="6259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>
                  <a:solidFill>
                    <a:schemeClr val="bg1"/>
                  </a:solidFill>
                </a:rPr>
                <a:t>Overview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6ACAF8-9A6A-4903-A563-1501C48BC5C5}"/>
              </a:ext>
            </a:extLst>
          </p:cNvPr>
          <p:cNvGrpSpPr/>
          <p:nvPr/>
        </p:nvGrpSpPr>
        <p:grpSpPr>
          <a:xfrm>
            <a:off x="-2" y="6622672"/>
            <a:ext cx="12192001" cy="231290"/>
            <a:chOff x="2972" y="127000"/>
            <a:chExt cx="12192001" cy="2312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42A8EE-EBC6-4CC2-AA76-F3D4EB7A945D}"/>
                </a:ext>
              </a:extLst>
            </p:cNvPr>
            <p:cNvSpPr/>
            <p:nvPr/>
          </p:nvSpPr>
          <p:spPr>
            <a:xfrm>
              <a:off x="2972" y="127000"/>
              <a:ext cx="12192001" cy="2312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D00A34-FDCC-4A18-95CC-0E4047662A37}"/>
                </a:ext>
              </a:extLst>
            </p:cNvPr>
            <p:cNvSpPr txBox="1"/>
            <p:nvPr/>
          </p:nvSpPr>
          <p:spPr>
            <a:xfrm>
              <a:off x="9341705" y="132606"/>
              <a:ext cx="2853267" cy="21544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CA" sz="800">
                  <a:solidFill>
                    <a:schemeClr val="bg1"/>
                  </a:solidFill>
                </a:rPr>
                <a:t>© 2019 University of Guelph Copyright and Disclaimer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91E72B-0D8D-4F64-ACE8-CE226F89ED1D}"/>
              </a:ext>
            </a:extLst>
          </p:cNvPr>
          <p:cNvGrpSpPr/>
          <p:nvPr/>
        </p:nvGrpSpPr>
        <p:grpSpPr>
          <a:xfrm>
            <a:off x="8311" y="349070"/>
            <a:ext cx="2437695" cy="6278319"/>
            <a:chOff x="7287" y="349070"/>
            <a:chExt cx="2137258" cy="62783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528AE9-0CE8-471C-848A-96FF332C1BFB}"/>
                </a:ext>
              </a:extLst>
            </p:cNvPr>
            <p:cNvSpPr/>
            <p:nvPr/>
          </p:nvSpPr>
          <p:spPr>
            <a:xfrm>
              <a:off x="7287" y="349070"/>
              <a:ext cx="2137258" cy="6278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22A1C4-5A81-4178-A77E-CF3667DC3192}"/>
                </a:ext>
              </a:extLst>
            </p:cNvPr>
            <p:cNvSpPr txBox="1"/>
            <p:nvPr/>
          </p:nvSpPr>
          <p:spPr>
            <a:xfrm>
              <a:off x="1857430" y="380992"/>
              <a:ext cx="247891" cy="1347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CA" sz="900"/>
                <a:t>&lt;&lt;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09EBE5-AFCC-4041-ABEC-A6F558D33793}"/>
              </a:ext>
            </a:extLst>
          </p:cNvPr>
          <p:cNvGrpSpPr/>
          <p:nvPr/>
        </p:nvGrpSpPr>
        <p:grpSpPr>
          <a:xfrm>
            <a:off x="81996" y="579690"/>
            <a:ext cx="1940717" cy="315137"/>
            <a:chOff x="81997" y="717818"/>
            <a:chExt cx="1940717" cy="3151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E6F41F-EBEF-49C1-B403-B14972A074BF}"/>
                </a:ext>
              </a:extLst>
            </p:cNvPr>
            <p:cNvSpPr txBox="1"/>
            <p:nvPr/>
          </p:nvSpPr>
          <p:spPr>
            <a:xfrm>
              <a:off x="693105" y="785513"/>
              <a:ext cx="132960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200" b="1">
                  <a:solidFill>
                    <a:schemeClr val="accent1"/>
                  </a:solidFill>
                </a:rPr>
                <a:t>Overview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0ECC180-FC97-4C2F-80F1-F4D08A41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6498" y="717818"/>
              <a:ext cx="324000" cy="31513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4BD6C6E6-32FF-4DC4-8142-545FEDF5D957}"/>
                </a:ext>
              </a:extLst>
            </p:cNvPr>
            <p:cNvSpPr/>
            <p:nvPr/>
          </p:nvSpPr>
          <p:spPr>
            <a:xfrm>
              <a:off x="81997" y="794843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640D50-0134-4D05-B7DE-86BA4AB3B8B3}"/>
              </a:ext>
            </a:extLst>
          </p:cNvPr>
          <p:cNvGrpSpPr/>
          <p:nvPr/>
        </p:nvGrpSpPr>
        <p:grpSpPr>
          <a:xfrm>
            <a:off x="81983" y="1002433"/>
            <a:ext cx="1940730" cy="324000"/>
            <a:chOff x="81997" y="1201399"/>
            <a:chExt cx="1940730" cy="3240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427378-298B-4B35-98CA-AE3F2A42847D}"/>
                </a:ext>
              </a:extLst>
            </p:cNvPr>
            <p:cNvSpPr txBox="1"/>
            <p:nvPr/>
          </p:nvSpPr>
          <p:spPr>
            <a:xfrm>
              <a:off x="693118" y="1253664"/>
              <a:ext cx="132960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200">
                  <a:solidFill>
                    <a:schemeClr val="tx1"/>
                  </a:solidFill>
                </a:rPr>
                <a:t>Projects</a:t>
              </a: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86141544-4A93-4802-8BF4-55870EBB6D02}"/>
                </a:ext>
              </a:extLst>
            </p:cNvPr>
            <p:cNvSpPr/>
            <p:nvPr/>
          </p:nvSpPr>
          <p:spPr>
            <a:xfrm>
              <a:off x="81997" y="1305059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24" name="Graphic 23" descr="Briefcase">
              <a:extLst>
                <a:ext uri="{FF2B5EF4-FFF2-40B4-BE49-F238E27FC236}">
                  <a16:creationId xmlns:a16="http://schemas.microsoft.com/office/drawing/2014/main" id="{BBC28283-E684-41FE-8737-C95827109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6498" y="1201399"/>
              <a:ext cx="324000" cy="324000"/>
            </a:xfrm>
            <a:prstGeom prst="rect">
              <a:avLst/>
            </a:prstGeom>
          </p:spPr>
        </p:pic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0E91B2A-5C02-4DF6-A636-98226EF26FD8}"/>
              </a:ext>
            </a:extLst>
          </p:cNvPr>
          <p:cNvGraphicFramePr>
            <a:graphicFrameLocks noGrp="1"/>
          </p:cNvGraphicFramePr>
          <p:nvPr/>
        </p:nvGraphicFramePr>
        <p:xfrm>
          <a:off x="2454317" y="4918474"/>
          <a:ext cx="9737677" cy="1722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80076">
                  <a:extLst>
                    <a:ext uri="{9D8B030D-6E8A-4147-A177-3AD203B41FA5}">
                      <a16:colId xmlns:a16="http://schemas.microsoft.com/office/drawing/2014/main" val="1196878192"/>
                    </a:ext>
                  </a:extLst>
                </a:gridCol>
                <a:gridCol w="473825">
                  <a:extLst>
                    <a:ext uri="{9D8B030D-6E8A-4147-A177-3AD203B41FA5}">
                      <a16:colId xmlns:a16="http://schemas.microsoft.com/office/drawing/2014/main" val="138349901"/>
                    </a:ext>
                  </a:extLst>
                </a:gridCol>
                <a:gridCol w="482138">
                  <a:extLst>
                    <a:ext uri="{9D8B030D-6E8A-4147-A177-3AD203B41FA5}">
                      <a16:colId xmlns:a16="http://schemas.microsoft.com/office/drawing/2014/main" val="2614752281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4058391018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2407327584"/>
                    </a:ext>
                  </a:extLst>
                </a:gridCol>
                <a:gridCol w="689956">
                  <a:extLst>
                    <a:ext uri="{9D8B030D-6E8A-4147-A177-3AD203B41FA5}">
                      <a16:colId xmlns:a16="http://schemas.microsoft.com/office/drawing/2014/main" val="22975156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116716651"/>
                    </a:ext>
                  </a:extLst>
                </a:gridCol>
                <a:gridCol w="939338">
                  <a:extLst>
                    <a:ext uri="{9D8B030D-6E8A-4147-A177-3AD203B41FA5}">
                      <a16:colId xmlns:a16="http://schemas.microsoft.com/office/drawing/2014/main" val="1626714029"/>
                    </a:ext>
                  </a:extLst>
                </a:gridCol>
                <a:gridCol w="958110">
                  <a:extLst>
                    <a:ext uri="{9D8B030D-6E8A-4147-A177-3AD203B41FA5}">
                      <a16:colId xmlns:a16="http://schemas.microsoft.com/office/drawing/2014/main" val="3540715157"/>
                    </a:ext>
                  </a:extLst>
                </a:gridCol>
                <a:gridCol w="756943">
                  <a:extLst>
                    <a:ext uri="{9D8B030D-6E8A-4147-A177-3AD203B41FA5}">
                      <a16:colId xmlns:a16="http://schemas.microsoft.com/office/drawing/2014/main" val="2722676953"/>
                    </a:ext>
                  </a:extLst>
                </a:gridCol>
                <a:gridCol w="886177">
                  <a:extLst>
                    <a:ext uri="{9D8B030D-6E8A-4147-A177-3AD203B41FA5}">
                      <a16:colId xmlns:a16="http://schemas.microsoft.com/office/drawing/2014/main" val="1592253575"/>
                    </a:ext>
                  </a:extLst>
                </a:gridCol>
                <a:gridCol w="689249">
                  <a:extLst>
                    <a:ext uri="{9D8B030D-6E8A-4147-A177-3AD203B41FA5}">
                      <a16:colId xmlns:a16="http://schemas.microsoft.com/office/drawing/2014/main" val="988220278"/>
                    </a:ext>
                  </a:extLst>
                </a:gridCol>
                <a:gridCol w="689248">
                  <a:extLst>
                    <a:ext uri="{9D8B030D-6E8A-4147-A177-3AD203B41FA5}">
                      <a16:colId xmlns:a16="http://schemas.microsoft.com/office/drawing/2014/main" val="425290532"/>
                    </a:ext>
                  </a:extLst>
                </a:gridCol>
                <a:gridCol w="689249">
                  <a:extLst>
                    <a:ext uri="{9D8B030D-6E8A-4147-A177-3AD203B41FA5}">
                      <a16:colId xmlns:a16="http://schemas.microsoft.com/office/drawing/2014/main" val="3561964601"/>
                    </a:ext>
                  </a:extLst>
                </a:gridCol>
              </a:tblGrid>
              <a:tr h="516596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Parcel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Farm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Area</a:t>
                      </a:r>
                    </a:p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(ha)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Elevation (m)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Slope </a:t>
                      </a:r>
                    </a:p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(%)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Dominant land use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Dominant soil texture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Precipitation</a:t>
                      </a:r>
                    </a:p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(mm/</a:t>
                      </a:r>
                      <a:r>
                        <a:rPr lang="en-CA" sz="900" err="1">
                          <a:solidFill>
                            <a:schemeClr val="bg1"/>
                          </a:solidFill>
                        </a:rPr>
                        <a:t>yr</a:t>
                      </a: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</a:rPr>
                        <a:t>Precipitation std</a:t>
                      </a:r>
                    </a:p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solidFill>
                            <a:schemeClr val="bg1"/>
                          </a:solidFill>
                        </a:rPr>
                        <a:t>(mm/</a:t>
                      </a:r>
                      <a:r>
                        <a:rPr lang="en-CA" sz="900" dirty="0" err="1">
                          <a:solidFill>
                            <a:schemeClr val="bg1"/>
                          </a:solidFill>
                        </a:rPr>
                        <a:t>yr</a:t>
                      </a:r>
                      <a:r>
                        <a:rPr lang="en-CA" sz="9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endParaRPr lang="en-CA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Runoff (mm/</a:t>
                      </a:r>
                      <a:r>
                        <a:rPr lang="en-CA" sz="900" err="1">
                          <a:solidFill>
                            <a:schemeClr val="bg1"/>
                          </a:solidFill>
                        </a:rPr>
                        <a:t>yr</a:t>
                      </a: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Runoff std (mm/</a:t>
                      </a:r>
                      <a:r>
                        <a:rPr lang="en-CA" sz="900" err="1">
                          <a:solidFill>
                            <a:schemeClr val="bg1"/>
                          </a:solidFill>
                        </a:rPr>
                        <a:t>yr</a:t>
                      </a: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TSS (ton/</a:t>
                      </a:r>
                      <a:r>
                        <a:rPr lang="en-CA" sz="900" err="1">
                          <a:solidFill>
                            <a:schemeClr val="bg1"/>
                          </a:solidFill>
                        </a:rPr>
                        <a:t>yr</a:t>
                      </a: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TSS std (ton/</a:t>
                      </a:r>
                      <a:r>
                        <a:rPr lang="en-CA" sz="900" err="1">
                          <a:solidFill>
                            <a:schemeClr val="bg1"/>
                          </a:solidFill>
                        </a:rPr>
                        <a:t>yr</a:t>
                      </a: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91502"/>
                  </a:ext>
                </a:extLst>
              </a:tr>
              <a:tr h="301501">
                <a:tc>
                  <a:txBody>
                    <a:bodyPr/>
                    <a:lstStyle/>
                    <a:p>
                      <a:r>
                        <a:rPr lang="en-CA" sz="90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274275"/>
                  </a:ext>
                </a:extLst>
              </a:tr>
              <a:tr h="301501">
                <a:tc>
                  <a:txBody>
                    <a:bodyPr/>
                    <a:lstStyle/>
                    <a:p>
                      <a:r>
                        <a:rPr lang="en-CA" sz="90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186654"/>
                  </a:ext>
                </a:extLst>
              </a:tr>
              <a:tr h="301501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765558"/>
                  </a:ext>
                </a:extLst>
              </a:tr>
              <a:tr h="301501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712126"/>
                  </a:ext>
                </a:extLst>
              </a:tr>
            </a:tbl>
          </a:graphicData>
        </a:graphic>
      </p:graphicFrame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B623A5F-DCE7-465F-BC46-E2EBA1CF5846}"/>
              </a:ext>
            </a:extLst>
          </p:cNvPr>
          <p:cNvGrpSpPr/>
          <p:nvPr/>
        </p:nvGrpSpPr>
        <p:grpSpPr>
          <a:xfrm>
            <a:off x="5186518" y="819907"/>
            <a:ext cx="4013316" cy="3735744"/>
            <a:chOff x="5186518" y="819907"/>
            <a:chExt cx="4013316" cy="373574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570676-0CB5-4120-9C7B-8E821E36C33C}"/>
                </a:ext>
              </a:extLst>
            </p:cNvPr>
            <p:cNvSpPr/>
            <p:nvPr/>
          </p:nvSpPr>
          <p:spPr>
            <a:xfrm>
              <a:off x="5496393" y="819907"/>
              <a:ext cx="3687889" cy="3525348"/>
            </a:xfrm>
            <a:custGeom>
              <a:avLst/>
              <a:gdLst>
                <a:gd name="connsiteX0" fmla="*/ 2118266 w 3643907"/>
                <a:gd name="connsiteY0" fmla="*/ 87427 h 4033235"/>
                <a:gd name="connsiteX1" fmla="*/ 1691546 w 3643907"/>
                <a:gd name="connsiteY1" fmla="*/ 122261 h 4033235"/>
                <a:gd name="connsiteX2" fmla="*/ 1447706 w 3643907"/>
                <a:gd name="connsiteY2" fmla="*/ 200638 h 4033235"/>
                <a:gd name="connsiteX3" fmla="*/ 1108071 w 3643907"/>
                <a:gd name="connsiteY3" fmla="*/ 305141 h 4033235"/>
                <a:gd name="connsiteX4" fmla="*/ 925191 w 3643907"/>
                <a:gd name="connsiteY4" fmla="*/ 575107 h 4033235"/>
                <a:gd name="connsiteX5" fmla="*/ 925191 w 3643907"/>
                <a:gd name="connsiteY5" fmla="*/ 879907 h 4033235"/>
                <a:gd name="connsiteX6" fmla="*/ 881648 w 3643907"/>
                <a:gd name="connsiteY6" fmla="*/ 1263084 h 4033235"/>
                <a:gd name="connsiteX7" fmla="*/ 794563 w 3643907"/>
                <a:gd name="connsiteY7" fmla="*/ 1332752 h 4033235"/>
                <a:gd name="connsiteX8" fmla="*/ 585557 w 3643907"/>
                <a:gd name="connsiteY8" fmla="*/ 1393712 h 4033235"/>
                <a:gd name="connsiteX9" fmla="*/ 454928 w 3643907"/>
                <a:gd name="connsiteY9" fmla="*/ 1524341 h 4033235"/>
                <a:gd name="connsiteX10" fmla="*/ 385260 w 3643907"/>
                <a:gd name="connsiteY10" fmla="*/ 1715930 h 4033235"/>
                <a:gd name="connsiteX11" fmla="*/ 428803 w 3643907"/>
                <a:gd name="connsiteY11" fmla="*/ 2064272 h 4033235"/>
                <a:gd name="connsiteX12" fmla="*/ 515888 w 3643907"/>
                <a:gd name="connsiteY12" fmla="*/ 2203610 h 4033235"/>
                <a:gd name="connsiteX13" fmla="*/ 838106 w 3643907"/>
                <a:gd name="connsiteY13" fmla="*/ 2395198 h 4033235"/>
                <a:gd name="connsiteX14" fmla="*/ 1020986 w 3643907"/>
                <a:gd name="connsiteY14" fmla="*/ 2560661 h 4033235"/>
                <a:gd name="connsiteX15" fmla="*/ 1055820 w 3643907"/>
                <a:gd name="connsiteY15" fmla="*/ 2708707 h 4033235"/>
                <a:gd name="connsiteX16" fmla="*/ 1038403 w 3643907"/>
                <a:gd name="connsiteY16" fmla="*/ 2865461 h 4033235"/>
                <a:gd name="connsiteX17" fmla="*/ 751020 w 3643907"/>
                <a:gd name="connsiteY17" fmla="*/ 3118010 h 4033235"/>
                <a:gd name="connsiteX18" fmla="*/ 454928 w 3643907"/>
                <a:gd name="connsiteY18" fmla="*/ 3318307 h 4033235"/>
                <a:gd name="connsiteX19" fmla="*/ 176254 w 3643907"/>
                <a:gd name="connsiteY19" fmla="*/ 3466352 h 4033235"/>
                <a:gd name="connsiteX20" fmla="*/ 89168 w 3643907"/>
                <a:gd name="connsiteY20" fmla="*/ 3596981 h 4033235"/>
                <a:gd name="connsiteX21" fmla="*/ 36917 w 3643907"/>
                <a:gd name="connsiteY21" fmla="*/ 3823404 h 4033235"/>
                <a:gd name="connsiteX22" fmla="*/ 97877 w 3643907"/>
                <a:gd name="connsiteY22" fmla="*/ 3971450 h 4033235"/>
                <a:gd name="connsiteX23" fmla="*/ 1099363 w 3643907"/>
                <a:gd name="connsiteY23" fmla="*/ 4032410 h 4033235"/>
                <a:gd name="connsiteX24" fmla="*/ 1648003 w 3643907"/>
                <a:gd name="connsiteY24" fmla="*/ 3997575 h 4033235"/>
                <a:gd name="connsiteX25" fmla="*/ 2248894 w 3643907"/>
                <a:gd name="connsiteY25" fmla="*/ 3875655 h 4033235"/>
                <a:gd name="connsiteX26" fmla="*/ 2562403 w 3643907"/>
                <a:gd name="connsiteY26" fmla="*/ 3605690 h 4033235"/>
                <a:gd name="connsiteX27" fmla="*/ 3137168 w 3643907"/>
                <a:gd name="connsiteY27" fmla="*/ 3248638 h 4033235"/>
                <a:gd name="connsiteX28" fmla="*/ 3407134 w 3643907"/>
                <a:gd name="connsiteY28" fmla="*/ 2734832 h 4033235"/>
                <a:gd name="connsiteX29" fmla="*/ 3642266 w 3643907"/>
                <a:gd name="connsiteY29" fmla="*/ 2116524 h 4033235"/>
                <a:gd name="connsiteX30" fmla="*/ 3502928 w 3643907"/>
                <a:gd name="connsiteY30" fmla="*/ 1637552 h 4033235"/>
                <a:gd name="connsiteX31" fmla="*/ 3337466 w 3643907"/>
                <a:gd name="connsiteY31" fmla="*/ 1210832 h 4033235"/>
                <a:gd name="connsiteX32" fmla="*/ 3598723 w 3643907"/>
                <a:gd name="connsiteY32" fmla="*/ 827655 h 4033235"/>
                <a:gd name="connsiteX33" fmla="*/ 3520346 w 3643907"/>
                <a:gd name="connsiteY33" fmla="*/ 322558 h 4033235"/>
                <a:gd name="connsiteX34" fmla="*/ 3172003 w 3643907"/>
                <a:gd name="connsiteY34" fmla="*/ 87427 h 4033235"/>
                <a:gd name="connsiteX35" fmla="*/ 2423066 w 3643907"/>
                <a:gd name="connsiteY35" fmla="*/ 341 h 4033235"/>
                <a:gd name="connsiteX36" fmla="*/ 2118266 w 3643907"/>
                <a:gd name="connsiteY36" fmla="*/ 87427 h 4033235"/>
                <a:gd name="connsiteX0" fmla="*/ 2093566 w 3619207"/>
                <a:gd name="connsiteY0" fmla="*/ 87427 h 4054379"/>
                <a:gd name="connsiteX1" fmla="*/ 1666846 w 3619207"/>
                <a:gd name="connsiteY1" fmla="*/ 122261 h 4054379"/>
                <a:gd name="connsiteX2" fmla="*/ 1423006 w 3619207"/>
                <a:gd name="connsiteY2" fmla="*/ 200638 h 4054379"/>
                <a:gd name="connsiteX3" fmla="*/ 1083371 w 3619207"/>
                <a:gd name="connsiteY3" fmla="*/ 305141 h 4054379"/>
                <a:gd name="connsiteX4" fmla="*/ 900491 w 3619207"/>
                <a:gd name="connsiteY4" fmla="*/ 575107 h 4054379"/>
                <a:gd name="connsiteX5" fmla="*/ 900491 w 3619207"/>
                <a:gd name="connsiteY5" fmla="*/ 879907 h 4054379"/>
                <a:gd name="connsiteX6" fmla="*/ 856948 w 3619207"/>
                <a:gd name="connsiteY6" fmla="*/ 1263084 h 4054379"/>
                <a:gd name="connsiteX7" fmla="*/ 769863 w 3619207"/>
                <a:gd name="connsiteY7" fmla="*/ 1332752 h 4054379"/>
                <a:gd name="connsiteX8" fmla="*/ 560857 w 3619207"/>
                <a:gd name="connsiteY8" fmla="*/ 1393712 h 4054379"/>
                <a:gd name="connsiteX9" fmla="*/ 430228 w 3619207"/>
                <a:gd name="connsiteY9" fmla="*/ 1524341 h 4054379"/>
                <a:gd name="connsiteX10" fmla="*/ 360560 w 3619207"/>
                <a:gd name="connsiteY10" fmla="*/ 1715930 h 4054379"/>
                <a:gd name="connsiteX11" fmla="*/ 404103 w 3619207"/>
                <a:gd name="connsiteY11" fmla="*/ 2064272 h 4054379"/>
                <a:gd name="connsiteX12" fmla="*/ 491188 w 3619207"/>
                <a:gd name="connsiteY12" fmla="*/ 2203610 h 4054379"/>
                <a:gd name="connsiteX13" fmla="*/ 813406 w 3619207"/>
                <a:gd name="connsiteY13" fmla="*/ 2395198 h 4054379"/>
                <a:gd name="connsiteX14" fmla="*/ 996286 w 3619207"/>
                <a:gd name="connsiteY14" fmla="*/ 2560661 h 4054379"/>
                <a:gd name="connsiteX15" fmla="*/ 1031120 w 3619207"/>
                <a:gd name="connsiteY15" fmla="*/ 2708707 h 4054379"/>
                <a:gd name="connsiteX16" fmla="*/ 1013703 w 3619207"/>
                <a:gd name="connsiteY16" fmla="*/ 2865461 h 4054379"/>
                <a:gd name="connsiteX17" fmla="*/ 726320 w 3619207"/>
                <a:gd name="connsiteY17" fmla="*/ 3118010 h 4054379"/>
                <a:gd name="connsiteX18" fmla="*/ 430228 w 3619207"/>
                <a:gd name="connsiteY18" fmla="*/ 3318307 h 4054379"/>
                <a:gd name="connsiteX19" fmla="*/ 151554 w 3619207"/>
                <a:gd name="connsiteY19" fmla="*/ 3466352 h 4054379"/>
                <a:gd name="connsiteX20" fmla="*/ 64468 w 3619207"/>
                <a:gd name="connsiteY20" fmla="*/ 3596981 h 4054379"/>
                <a:gd name="connsiteX21" fmla="*/ 12217 w 3619207"/>
                <a:gd name="connsiteY21" fmla="*/ 3823404 h 4054379"/>
                <a:gd name="connsiteX22" fmla="*/ 114751 w 3619207"/>
                <a:gd name="connsiteY22" fmla="*/ 4039081 h 4054379"/>
                <a:gd name="connsiteX23" fmla="*/ 1074663 w 3619207"/>
                <a:gd name="connsiteY23" fmla="*/ 4032410 h 4054379"/>
                <a:gd name="connsiteX24" fmla="*/ 1623303 w 3619207"/>
                <a:gd name="connsiteY24" fmla="*/ 3997575 h 4054379"/>
                <a:gd name="connsiteX25" fmla="*/ 2224194 w 3619207"/>
                <a:gd name="connsiteY25" fmla="*/ 3875655 h 4054379"/>
                <a:gd name="connsiteX26" fmla="*/ 2537703 w 3619207"/>
                <a:gd name="connsiteY26" fmla="*/ 3605690 h 4054379"/>
                <a:gd name="connsiteX27" fmla="*/ 3112468 w 3619207"/>
                <a:gd name="connsiteY27" fmla="*/ 3248638 h 4054379"/>
                <a:gd name="connsiteX28" fmla="*/ 3382434 w 3619207"/>
                <a:gd name="connsiteY28" fmla="*/ 2734832 h 4054379"/>
                <a:gd name="connsiteX29" fmla="*/ 3617566 w 3619207"/>
                <a:gd name="connsiteY29" fmla="*/ 2116524 h 4054379"/>
                <a:gd name="connsiteX30" fmla="*/ 3478228 w 3619207"/>
                <a:gd name="connsiteY30" fmla="*/ 1637552 h 4054379"/>
                <a:gd name="connsiteX31" fmla="*/ 3312766 w 3619207"/>
                <a:gd name="connsiteY31" fmla="*/ 1210832 h 4054379"/>
                <a:gd name="connsiteX32" fmla="*/ 3574023 w 3619207"/>
                <a:gd name="connsiteY32" fmla="*/ 827655 h 4054379"/>
                <a:gd name="connsiteX33" fmla="*/ 3495646 w 3619207"/>
                <a:gd name="connsiteY33" fmla="*/ 322558 h 4054379"/>
                <a:gd name="connsiteX34" fmla="*/ 3147303 w 3619207"/>
                <a:gd name="connsiteY34" fmla="*/ 87427 h 4054379"/>
                <a:gd name="connsiteX35" fmla="*/ 2398366 w 3619207"/>
                <a:gd name="connsiteY35" fmla="*/ 341 h 4054379"/>
                <a:gd name="connsiteX36" fmla="*/ 2093566 w 3619207"/>
                <a:gd name="connsiteY36" fmla="*/ 87427 h 4054379"/>
                <a:gd name="connsiteX0" fmla="*/ 2093566 w 3618850"/>
                <a:gd name="connsiteY0" fmla="*/ 87427 h 4054379"/>
                <a:gd name="connsiteX1" fmla="*/ 1666846 w 3618850"/>
                <a:gd name="connsiteY1" fmla="*/ 122261 h 4054379"/>
                <a:gd name="connsiteX2" fmla="*/ 1423006 w 3618850"/>
                <a:gd name="connsiteY2" fmla="*/ 200638 h 4054379"/>
                <a:gd name="connsiteX3" fmla="*/ 1083371 w 3618850"/>
                <a:gd name="connsiteY3" fmla="*/ 305141 h 4054379"/>
                <a:gd name="connsiteX4" fmla="*/ 900491 w 3618850"/>
                <a:gd name="connsiteY4" fmla="*/ 575107 h 4054379"/>
                <a:gd name="connsiteX5" fmla="*/ 900491 w 3618850"/>
                <a:gd name="connsiteY5" fmla="*/ 879907 h 4054379"/>
                <a:gd name="connsiteX6" fmla="*/ 856948 w 3618850"/>
                <a:gd name="connsiteY6" fmla="*/ 1263084 h 4054379"/>
                <a:gd name="connsiteX7" fmla="*/ 769863 w 3618850"/>
                <a:gd name="connsiteY7" fmla="*/ 1332752 h 4054379"/>
                <a:gd name="connsiteX8" fmla="*/ 560857 w 3618850"/>
                <a:gd name="connsiteY8" fmla="*/ 1393712 h 4054379"/>
                <a:gd name="connsiteX9" fmla="*/ 430228 w 3618850"/>
                <a:gd name="connsiteY9" fmla="*/ 1524341 h 4054379"/>
                <a:gd name="connsiteX10" fmla="*/ 360560 w 3618850"/>
                <a:gd name="connsiteY10" fmla="*/ 1715930 h 4054379"/>
                <a:gd name="connsiteX11" fmla="*/ 404103 w 3618850"/>
                <a:gd name="connsiteY11" fmla="*/ 2064272 h 4054379"/>
                <a:gd name="connsiteX12" fmla="*/ 491188 w 3618850"/>
                <a:gd name="connsiteY12" fmla="*/ 2203610 h 4054379"/>
                <a:gd name="connsiteX13" fmla="*/ 813406 w 3618850"/>
                <a:gd name="connsiteY13" fmla="*/ 2395198 h 4054379"/>
                <a:gd name="connsiteX14" fmla="*/ 996286 w 3618850"/>
                <a:gd name="connsiteY14" fmla="*/ 2560661 h 4054379"/>
                <a:gd name="connsiteX15" fmla="*/ 1031120 w 3618850"/>
                <a:gd name="connsiteY15" fmla="*/ 2708707 h 4054379"/>
                <a:gd name="connsiteX16" fmla="*/ 1013703 w 3618850"/>
                <a:gd name="connsiteY16" fmla="*/ 2865461 h 4054379"/>
                <a:gd name="connsiteX17" fmla="*/ 726320 w 3618850"/>
                <a:gd name="connsiteY17" fmla="*/ 3118010 h 4054379"/>
                <a:gd name="connsiteX18" fmla="*/ 430228 w 3618850"/>
                <a:gd name="connsiteY18" fmla="*/ 3318307 h 4054379"/>
                <a:gd name="connsiteX19" fmla="*/ 151554 w 3618850"/>
                <a:gd name="connsiteY19" fmla="*/ 3466352 h 4054379"/>
                <a:gd name="connsiteX20" fmla="*/ 64468 w 3618850"/>
                <a:gd name="connsiteY20" fmla="*/ 3596981 h 4054379"/>
                <a:gd name="connsiteX21" fmla="*/ 12217 w 3618850"/>
                <a:gd name="connsiteY21" fmla="*/ 3823404 h 4054379"/>
                <a:gd name="connsiteX22" fmla="*/ 114751 w 3618850"/>
                <a:gd name="connsiteY22" fmla="*/ 4039081 h 4054379"/>
                <a:gd name="connsiteX23" fmla="*/ 1074663 w 3618850"/>
                <a:gd name="connsiteY23" fmla="*/ 4032410 h 4054379"/>
                <a:gd name="connsiteX24" fmla="*/ 1623303 w 3618850"/>
                <a:gd name="connsiteY24" fmla="*/ 3997575 h 4054379"/>
                <a:gd name="connsiteX25" fmla="*/ 2224194 w 3618850"/>
                <a:gd name="connsiteY25" fmla="*/ 3875655 h 4054379"/>
                <a:gd name="connsiteX26" fmla="*/ 2537703 w 3618850"/>
                <a:gd name="connsiteY26" fmla="*/ 3605690 h 4054379"/>
                <a:gd name="connsiteX27" fmla="*/ 3112468 w 3618850"/>
                <a:gd name="connsiteY27" fmla="*/ 3248638 h 4054379"/>
                <a:gd name="connsiteX28" fmla="*/ 3382434 w 3618850"/>
                <a:gd name="connsiteY28" fmla="*/ 2734832 h 4054379"/>
                <a:gd name="connsiteX29" fmla="*/ 3617566 w 3618850"/>
                <a:gd name="connsiteY29" fmla="*/ 2116524 h 4054379"/>
                <a:gd name="connsiteX30" fmla="*/ 3478228 w 3618850"/>
                <a:gd name="connsiteY30" fmla="*/ 1637552 h 4054379"/>
                <a:gd name="connsiteX31" fmla="*/ 3512323 w 3618850"/>
                <a:gd name="connsiteY31" fmla="*/ 1219287 h 4054379"/>
                <a:gd name="connsiteX32" fmla="*/ 3574023 w 3618850"/>
                <a:gd name="connsiteY32" fmla="*/ 827655 h 4054379"/>
                <a:gd name="connsiteX33" fmla="*/ 3495646 w 3618850"/>
                <a:gd name="connsiteY33" fmla="*/ 322558 h 4054379"/>
                <a:gd name="connsiteX34" fmla="*/ 3147303 w 3618850"/>
                <a:gd name="connsiteY34" fmla="*/ 87427 h 4054379"/>
                <a:gd name="connsiteX35" fmla="*/ 2398366 w 3618850"/>
                <a:gd name="connsiteY35" fmla="*/ 341 h 4054379"/>
                <a:gd name="connsiteX36" fmla="*/ 2093566 w 3618850"/>
                <a:gd name="connsiteY36" fmla="*/ 87427 h 4054379"/>
                <a:gd name="connsiteX0" fmla="*/ 2093566 w 3715411"/>
                <a:gd name="connsiteY0" fmla="*/ 87427 h 4054379"/>
                <a:gd name="connsiteX1" fmla="*/ 1666846 w 3715411"/>
                <a:gd name="connsiteY1" fmla="*/ 122261 h 4054379"/>
                <a:gd name="connsiteX2" fmla="*/ 1423006 w 3715411"/>
                <a:gd name="connsiteY2" fmla="*/ 200638 h 4054379"/>
                <a:gd name="connsiteX3" fmla="*/ 1083371 w 3715411"/>
                <a:gd name="connsiteY3" fmla="*/ 305141 h 4054379"/>
                <a:gd name="connsiteX4" fmla="*/ 900491 w 3715411"/>
                <a:gd name="connsiteY4" fmla="*/ 575107 h 4054379"/>
                <a:gd name="connsiteX5" fmla="*/ 900491 w 3715411"/>
                <a:gd name="connsiteY5" fmla="*/ 879907 h 4054379"/>
                <a:gd name="connsiteX6" fmla="*/ 856948 w 3715411"/>
                <a:gd name="connsiteY6" fmla="*/ 1263084 h 4054379"/>
                <a:gd name="connsiteX7" fmla="*/ 769863 w 3715411"/>
                <a:gd name="connsiteY7" fmla="*/ 1332752 h 4054379"/>
                <a:gd name="connsiteX8" fmla="*/ 560857 w 3715411"/>
                <a:gd name="connsiteY8" fmla="*/ 1393712 h 4054379"/>
                <a:gd name="connsiteX9" fmla="*/ 430228 w 3715411"/>
                <a:gd name="connsiteY9" fmla="*/ 1524341 h 4054379"/>
                <a:gd name="connsiteX10" fmla="*/ 360560 w 3715411"/>
                <a:gd name="connsiteY10" fmla="*/ 1715930 h 4054379"/>
                <a:gd name="connsiteX11" fmla="*/ 404103 w 3715411"/>
                <a:gd name="connsiteY11" fmla="*/ 2064272 h 4054379"/>
                <a:gd name="connsiteX12" fmla="*/ 491188 w 3715411"/>
                <a:gd name="connsiteY12" fmla="*/ 2203610 h 4054379"/>
                <a:gd name="connsiteX13" fmla="*/ 813406 w 3715411"/>
                <a:gd name="connsiteY13" fmla="*/ 2395198 h 4054379"/>
                <a:gd name="connsiteX14" fmla="*/ 996286 w 3715411"/>
                <a:gd name="connsiteY14" fmla="*/ 2560661 h 4054379"/>
                <a:gd name="connsiteX15" fmla="*/ 1031120 w 3715411"/>
                <a:gd name="connsiteY15" fmla="*/ 2708707 h 4054379"/>
                <a:gd name="connsiteX16" fmla="*/ 1013703 w 3715411"/>
                <a:gd name="connsiteY16" fmla="*/ 2865461 h 4054379"/>
                <a:gd name="connsiteX17" fmla="*/ 726320 w 3715411"/>
                <a:gd name="connsiteY17" fmla="*/ 3118010 h 4054379"/>
                <a:gd name="connsiteX18" fmla="*/ 430228 w 3715411"/>
                <a:gd name="connsiteY18" fmla="*/ 3318307 h 4054379"/>
                <a:gd name="connsiteX19" fmla="*/ 151554 w 3715411"/>
                <a:gd name="connsiteY19" fmla="*/ 3466352 h 4054379"/>
                <a:gd name="connsiteX20" fmla="*/ 64468 w 3715411"/>
                <a:gd name="connsiteY20" fmla="*/ 3596981 h 4054379"/>
                <a:gd name="connsiteX21" fmla="*/ 12217 w 3715411"/>
                <a:gd name="connsiteY21" fmla="*/ 3823404 h 4054379"/>
                <a:gd name="connsiteX22" fmla="*/ 114751 w 3715411"/>
                <a:gd name="connsiteY22" fmla="*/ 4039081 h 4054379"/>
                <a:gd name="connsiteX23" fmla="*/ 1074663 w 3715411"/>
                <a:gd name="connsiteY23" fmla="*/ 4032410 h 4054379"/>
                <a:gd name="connsiteX24" fmla="*/ 1623303 w 3715411"/>
                <a:gd name="connsiteY24" fmla="*/ 3997575 h 4054379"/>
                <a:gd name="connsiteX25" fmla="*/ 2224194 w 3715411"/>
                <a:gd name="connsiteY25" fmla="*/ 3875655 h 4054379"/>
                <a:gd name="connsiteX26" fmla="*/ 2537703 w 3715411"/>
                <a:gd name="connsiteY26" fmla="*/ 3605690 h 4054379"/>
                <a:gd name="connsiteX27" fmla="*/ 3112468 w 3715411"/>
                <a:gd name="connsiteY27" fmla="*/ 3248638 h 4054379"/>
                <a:gd name="connsiteX28" fmla="*/ 3382434 w 3715411"/>
                <a:gd name="connsiteY28" fmla="*/ 2734832 h 4054379"/>
                <a:gd name="connsiteX29" fmla="*/ 3617566 w 3715411"/>
                <a:gd name="connsiteY29" fmla="*/ 2116524 h 4054379"/>
                <a:gd name="connsiteX30" fmla="*/ 3478228 w 3715411"/>
                <a:gd name="connsiteY30" fmla="*/ 1637552 h 4054379"/>
                <a:gd name="connsiteX31" fmla="*/ 3512323 w 3715411"/>
                <a:gd name="connsiteY31" fmla="*/ 1219287 h 4054379"/>
                <a:gd name="connsiteX32" fmla="*/ 3715377 w 3715411"/>
                <a:gd name="connsiteY32" fmla="*/ 785386 h 4054379"/>
                <a:gd name="connsiteX33" fmla="*/ 3495646 w 3715411"/>
                <a:gd name="connsiteY33" fmla="*/ 322558 h 4054379"/>
                <a:gd name="connsiteX34" fmla="*/ 3147303 w 3715411"/>
                <a:gd name="connsiteY34" fmla="*/ 87427 h 4054379"/>
                <a:gd name="connsiteX35" fmla="*/ 2398366 w 3715411"/>
                <a:gd name="connsiteY35" fmla="*/ 341 h 4054379"/>
                <a:gd name="connsiteX36" fmla="*/ 2093566 w 3715411"/>
                <a:gd name="connsiteY36" fmla="*/ 87427 h 405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715411" h="4054379">
                  <a:moveTo>
                    <a:pt x="2093566" y="87427"/>
                  </a:moveTo>
                  <a:cubicBezTo>
                    <a:pt x="1971646" y="107747"/>
                    <a:pt x="1778606" y="103393"/>
                    <a:pt x="1666846" y="122261"/>
                  </a:cubicBezTo>
                  <a:cubicBezTo>
                    <a:pt x="1555086" y="141129"/>
                    <a:pt x="1423006" y="200638"/>
                    <a:pt x="1423006" y="200638"/>
                  </a:cubicBezTo>
                  <a:cubicBezTo>
                    <a:pt x="1325760" y="231118"/>
                    <a:pt x="1170457" y="242729"/>
                    <a:pt x="1083371" y="305141"/>
                  </a:cubicBezTo>
                  <a:cubicBezTo>
                    <a:pt x="996285" y="367553"/>
                    <a:pt x="930971" y="479313"/>
                    <a:pt x="900491" y="575107"/>
                  </a:cubicBezTo>
                  <a:cubicBezTo>
                    <a:pt x="870011" y="670901"/>
                    <a:pt x="907748" y="765244"/>
                    <a:pt x="900491" y="879907"/>
                  </a:cubicBezTo>
                  <a:cubicBezTo>
                    <a:pt x="893234" y="994570"/>
                    <a:pt x="878719" y="1187610"/>
                    <a:pt x="856948" y="1263084"/>
                  </a:cubicBezTo>
                  <a:cubicBezTo>
                    <a:pt x="835177" y="1338558"/>
                    <a:pt x="819211" y="1310981"/>
                    <a:pt x="769863" y="1332752"/>
                  </a:cubicBezTo>
                  <a:cubicBezTo>
                    <a:pt x="720515" y="1354523"/>
                    <a:pt x="617463" y="1361781"/>
                    <a:pt x="560857" y="1393712"/>
                  </a:cubicBezTo>
                  <a:cubicBezTo>
                    <a:pt x="504251" y="1425643"/>
                    <a:pt x="463611" y="1470638"/>
                    <a:pt x="430228" y="1524341"/>
                  </a:cubicBezTo>
                  <a:cubicBezTo>
                    <a:pt x="396845" y="1578044"/>
                    <a:pt x="364914" y="1625942"/>
                    <a:pt x="360560" y="1715930"/>
                  </a:cubicBezTo>
                  <a:cubicBezTo>
                    <a:pt x="356206" y="1805919"/>
                    <a:pt x="382332" y="1982992"/>
                    <a:pt x="404103" y="2064272"/>
                  </a:cubicBezTo>
                  <a:cubicBezTo>
                    <a:pt x="425874" y="2145552"/>
                    <a:pt x="422971" y="2148456"/>
                    <a:pt x="491188" y="2203610"/>
                  </a:cubicBezTo>
                  <a:cubicBezTo>
                    <a:pt x="559405" y="2258764"/>
                    <a:pt x="729223" y="2335690"/>
                    <a:pt x="813406" y="2395198"/>
                  </a:cubicBezTo>
                  <a:cubicBezTo>
                    <a:pt x="897589" y="2454706"/>
                    <a:pt x="960000" y="2508410"/>
                    <a:pt x="996286" y="2560661"/>
                  </a:cubicBezTo>
                  <a:cubicBezTo>
                    <a:pt x="1032572" y="2612912"/>
                    <a:pt x="1028217" y="2657907"/>
                    <a:pt x="1031120" y="2708707"/>
                  </a:cubicBezTo>
                  <a:cubicBezTo>
                    <a:pt x="1034023" y="2759507"/>
                    <a:pt x="1064503" y="2797244"/>
                    <a:pt x="1013703" y="2865461"/>
                  </a:cubicBezTo>
                  <a:cubicBezTo>
                    <a:pt x="962903" y="2933678"/>
                    <a:pt x="823566" y="3042536"/>
                    <a:pt x="726320" y="3118010"/>
                  </a:cubicBezTo>
                  <a:cubicBezTo>
                    <a:pt x="629074" y="3193484"/>
                    <a:pt x="526022" y="3260250"/>
                    <a:pt x="430228" y="3318307"/>
                  </a:cubicBezTo>
                  <a:cubicBezTo>
                    <a:pt x="334434" y="3376364"/>
                    <a:pt x="212514" y="3419906"/>
                    <a:pt x="151554" y="3466352"/>
                  </a:cubicBezTo>
                  <a:cubicBezTo>
                    <a:pt x="90594" y="3512798"/>
                    <a:pt x="87691" y="3537472"/>
                    <a:pt x="64468" y="3596981"/>
                  </a:cubicBezTo>
                  <a:cubicBezTo>
                    <a:pt x="41245" y="3656490"/>
                    <a:pt x="3837" y="3749721"/>
                    <a:pt x="12217" y="3823404"/>
                  </a:cubicBezTo>
                  <a:cubicBezTo>
                    <a:pt x="20597" y="3897087"/>
                    <a:pt x="-62323" y="4004247"/>
                    <a:pt x="114751" y="4039081"/>
                  </a:cubicBezTo>
                  <a:cubicBezTo>
                    <a:pt x="291825" y="4073915"/>
                    <a:pt x="823238" y="4039328"/>
                    <a:pt x="1074663" y="4032410"/>
                  </a:cubicBezTo>
                  <a:cubicBezTo>
                    <a:pt x="1326088" y="4025492"/>
                    <a:pt x="1431715" y="4023701"/>
                    <a:pt x="1623303" y="3997575"/>
                  </a:cubicBezTo>
                  <a:cubicBezTo>
                    <a:pt x="1814891" y="3971449"/>
                    <a:pt x="2071794" y="3940969"/>
                    <a:pt x="2224194" y="3875655"/>
                  </a:cubicBezTo>
                  <a:cubicBezTo>
                    <a:pt x="2376594" y="3810341"/>
                    <a:pt x="2389657" y="3710193"/>
                    <a:pt x="2537703" y="3605690"/>
                  </a:cubicBezTo>
                  <a:cubicBezTo>
                    <a:pt x="2685749" y="3501187"/>
                    <a:pt x="2971679" y="3393781"/>
                    <a:pt x="3112468" y="3248638"/>
                  </a:cubicBezTo>
                  <a:cubicBezTo>
                    <a:pt x="3253257" y="3103495"/>
                    <a:pt x="3298251" y="2923518"/>
                    <a:pt x="3382434" y="2734832"/>
                  </a:cubicBezTo>
                  <a:cubicBezTo>
                    <a:pt x="3466617" y="2546146"/>
                    <a:pt x="3601600" y="2299404"/>
                    <a:pt x="3617566" y="2116524"/>
                  </a:cubicBezTo>
                  <a:cubicBezTo>
                    <a:pt x="3633532" y="1933644"/>
                    <a:pt x="3495769" y="1787092"/>
                    <a:pt x="3478228" y="1637552"/>
                  </a:cubicBezTo>
                  <a:cubicBezTo>
                    <a:pt x="3460688" y="1488013"/>
                    <a:pt x="3472798" y="1361315"/>
                    <a:pt x="3512323" y="1219287"/>
                  </a:cubicBezTo>
                  <a:cubicBezTo>
                    <a:pt x="3551848" y="1077259"/>
                    <a:pt x="3718156" y="934841"/>
                    <a:pt x="3715377" y="785386"/>
                  </a:cubicBezTo>
                  <a:cubicBezTo>
                    <a:pt x="3712598" y="635931"/>
                    <a:pt x="3590325" y="438885"/>
                    <a:pt x="3495646" y="322558"/>
                  </a:cubicBezTo>
                  <a:cubicBezTo>
                    <a:pt x="3400967" y="206231"/>
                    <a:pt x="3330183" y="141130"/>
                    <a:pt x="3147303" y="87427"/>
                  </a:cubicBezTo>
                  <a:cubicBezTo>
                    <a:pt x="2964423" y="33724"/>
                    <a:pt x="2571086" y="-4013"/>
                    <a:pt x="2398366" y="341"/>
                  </a:cubicBezTo>
                  <a:cubicBezTo>
                    <a:pt x="2225646" y="4695"/>
                    <a:pt x="2215486" y="67107"/>
                    <a:pt x="2093566" y="87427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F1B692E-DF1B-4C88-A1DE-DA3D16507140}"/>
                </a:ext>
              </a:extLst>
            </p:cNvPr>
            <p:cNvGrpSpPr/>
            <p:nvPr/>
          </p:nvGrpSpPr>
          <p:grpSpPr>
            <a:xfrm>
              <a:off x="5878261" y="990781"/>
              <a:ext cx="3127994" cy="3094630"/>
              <a:chOff x="4333102" y="2559858"/>
              <a:chExt cx="2334331" cy="2027172"/>
            </a:xfrm>
            <a:solidFill>
              <a:schemeClr val="bg1"/>
            </a:solidFill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140AFF7-65C6-45B6-8014-3563089362A3}"/>
                  </a:ext>
                </a:extLst>
              </p:cNvPr>
              <p:cNvSpPr/>
              <p:nvPr/>
            </p:nvSpPr>
            <p:spPr>
              <a:xfrm>
                <a:off x="4333102" y="2559858"/>
                <a:ext cx="1978110" cy="2027172"/>
              </a:xfrm>
              <a:custGeom>
                <a:avLst/>
                <a:gdLst>
                  <a:gd name="connsiteX0" fmla="*/ 0 w 2796880"/>
                  <a:gd name="connsiteY0" fmla="*/ 3666309 h 3666309"/>
                  <a:gd name="connsiteX1" fmla="*/ 1018903 w 2796880"/>
                  <a:gd name="connsiteY1" fmla="*/ 3483429 h 3666309"/>
                  <a:gd name="connsiteX2" fmla="*/ 1820091 w 2796880"/>
                  <a:gd name="connsiteY2" fmla="*/ 3204755 h 3666309"/>
                  <a:gd name="connsiteX3" fmla="*/ 2386149 w 2796880"/>
                  <a:gd name="connsiteY3" fmla="*/ 2647406 h 3666309"/>
                  <a:gd name="connsiteX4" fmla="*/ 2717074 w 2796880"/>
                  <a:gd name="connsiteY4" fmla="*/ 1933303 h 3666309"/>
                  <a:gd name="connsiteX5" fmla="*/ 2786743 w 2796880"/>
                  <a:gd name="connsiteY5" fmla="*/ 1314995 h 3666309"/>
                  <a:gd name="connsiteX6" fmla="*/ 2551611 w 2796880"/>
                  <a:gd name="connsiteY6" fmla="*/ 766355 h 3666309"/>
                  <a:gd name="connsiteX7" fmla="*/ 1837509 w 2796880"/>
                  <a:gd name="connsiteY7" fmla="*/ 365760 h 3666309"/>
                  <a:gd name="connsiteX8" fmla="*/ 1419497 w 2796880"/>
                  <a:gd name="connsiteY8" fmla="*/ 313509 h 3666309"/>
                  <a:gd name="connsiteX9" fmla="*/ 1210491 w 2796880"/>
                  <a:gd name="connsiteY9" fmla="*/ 156755 h 3666309"/>
                  <a:gd name="connsiteX10" fmla="*/ 1140823 w 2796880"/>
                  <a:gd name="connsiteY10" fmla="*/ 0 h 3666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96880" h="3666309">
                    <a:moveTo>
                      <a:pt x="0" y="3666309"/>
                    </a:moveTo>
                    <a:cubicBezTo>
                      <a:pt x="357777" y="3613332"/>
                      <a:pt x="715555" y="3560355"/>
                      <a:pt x="1018903" y="3483429"/>
                    </a:cubicBezTo>
                    <a:cubicBezTo>
                      <a:pt x="1322251" y="3406503"/>
                      <a:pt x="1592217" y="3344092"/>
                      <a:pt x="1820091" y="3204755"/>
                    </a:cubicBezTo>
                    <a:cubicBezTo>
                      <a:pt x="2047965" y="3065418"/>
                      <a:pt x="2236652" y="2859315"/>
                      <a:pt x="2386149" y="2647406"/>
                    </a:cubicBezTo>
                    <a:cubicBezTo>
                      <a:pt x="2535646" y="2435497"/>
                      <a:pt x="2650308" y="2155371"/>
                      <a:pt x="2717074" y="1933303"/>
                    </a:cubicBezTo>
                    <a:cubicBezTo>
                      <a:pt x="2783840" y="1711234"/>
                      <a:pt x="2814320" y="1509486"/>
                      <a:pt x="2786743" y="1314995"/>
                    </a:cubicBezTo>
                    <a:cubicBezTo>
                      <a:pt x="2759166" y="1120504"/>
                      <a:pt x="2709817" y="924561"/>
                      <a:pt x="2551611" y="766355"/>
                    </a:cubicBezTo>
                    <a:cubicBezTo>
                      <a:pt x="2393405" y="608149"/>
                      <a:pt x="2026195" y="441234"/>
                      <a:pt x="1837509" y="365760"/>
                    </a:cubicBezTo>
                    <a:cubicBezTo>
                      <a:pt x="1648823" y="290286"/>
                      <a:pt x="1524000" y="348343"/>
                      <a:pt x="1419497" y="313509"/>
                    </a:cubicBezTo>
                    <a:cubicBezTo>
                      <a:pt x="1314994" y="278675"/>
                      <a:pt x="1256937" y="209006"/>
                      <a:pt x="1210491" y="156755"/>
                    </a:cubicBezTo>
                    <a:cubicBezTo>
                      <a:pt x="1164045" y="104504"/>
                      <a:pt x="1152434" y="52252"/>
                      <a:pt x="1140823" y="0"/>
                    </a:cubicBezTo>
                  </a:path>
                </a:pathLst>
              </a:custGeom>
              <a:grpFill/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67CD1F2-5DA4-470C-8099-EAF2F5DDD39A}"/>
                  </a:ext>
                </a:extLst>
              </p:cNvPr>
              <p:cNvSpPr/>
              <p:nvPr/>
            </p:nvSpPr>
            <p:spPr>
              <a:xfrm>
                <a:off x="4733449" y="2632086"/>
                <a:ext cx="431143" cy="991918"/>
              </a:xfrm>
              <a:custGeom>
                <a:avLst/>
                <a:gdLst>
                  <a:gd name="connsiteX0" fmla="*/ 0 w 609600"/>
                  <a:gd name="connsiteY0" fmla="*/ 1793966 h 1793966"/>
                  <a:gd name="connsiteX1" fmla="*/ 435429 w 609600"/>
                  <a:gd name="connsiteY1" fmla="*/ 1402080 h 1793966"/>
                  <a:gd name="connsiteX2" fmla="*/ 531223 w 609600"/>
                  <a:gd name="connsiteY2" fmla="*/ 940526 h 1793966"/>
                  <a:gd name="connsiteX3" fmla="*/ 269966 w 609600"/>
                  <a:gd name="connsiteY3" fmla="*/ 452846 h 1793966"/>
                  <a:gd name="connsiteX4" fmla="*/ 261257 w 609600"/>
                  <a:gd name="connsiteY4" fmla="*/ 174171 h 1793966"/>
                  <a:gd name="connsiteX5" fmla="*/ 418012 w 609600"/>
                  <a:gd name="connsiteY5" fmla="*/ 60960 h 1793966"/>
                  <a:gd name="connsiteX6" fmla="*/ 609600 w 609600"/>
                  <a:gd name="connsiteY6" fmla="*/ 0 h 1793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0" h="1793966">
                    <a:moveTo>
                      <a:pt x="0" y="1793966"/>
                    </a:moveTo>
                    <a:cubicBezTo>
                      <a:pt x="173446" y="1669143"/>
                      <a:pt x="346892" y="1544320"/>
                      <a:pt x="435429" y="1402080"/>
                    </a:cubicBezTo>
                    <a:cubicBezTo>
                      <a:pt x="523966" y="1259840"/>
                      <a:pt x="558800" y="1098732"/>
                      <a:pt x="531223" y="940526"/>
                    </a:cubicBezTo>
                    <a:cubicBezTo>
                      <a:pt x="503646" y="782320"/>
                      <a:pt x="314960" y="580572"/>
                      <a:pt x="269966" y="452846"/>
                    </a:cubicBezTo>
                    <a:cubicBezTo>
                      <a:pt x="224972" y="325120"/>
                      <a:pt x="236583" y="239485"/>
                      <a:pt x="261257" y="174171"/>
                    </a:cubicBezTo>
                    <a:cubicBezTo>
                      <a:pt x="285931" y="108857"/>
                      <a:pt x="359955" y="89988"/>
                      <a:pt x="418012" y="60960"/>
                    </a:cubicBezTo>
                    <a:cubicBezTo>
                      <a:pt x="476069" y="31931"/>
                      <a:pt x="542834" y="15965"/>
                      <a:pt x="609600" y="0"/>
                    </a:cubicBezTo>
                  </a:path>
                </a:pathLst>
              </a:custGeom>
              <a:grpFill/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C4870F5-8440-4169-8DF3-672BB7C194F1}"/>
                  </a:ext>
                </a:extLst>
              </p:cNvPr>
              <p:cNvSpPr/>
              <p:nvPr/>
            </p:nvSpPr>
            <p:spPr>
              <a:xfrm>
                <a:off x="5380164" y="2766910"/>
                <a:ext cx="271004" cy="910061"/>
              </a:xfrm>
              <a:custGeom>
                <a:avLst/>
                <a:gdLst>
                  <a:gd name="connsiteX0" fmla="*/ 383177 w 383177"/>
                  <a:gd name="connsiteY0" fmla="*/ 0 h 1645920"/>
                  <a:gd name="connsiteX1" fmla="*/ 130629 w 383177"/>
                  <a:gd name="connsiteY1" fmla="*/ 461555 h 1645920"/>
                  <a:gd name="connsiteX2" fmla="*/ 60960 w 383177"/>
                  <a:gd name="connsiteY2" fmla="*/ 896983 h 1645920"/>
                  <a:gd name="connsiteX3" fmla="*/ 182880 w 383177"/>
                  <a:gd name="connsiteY3" fmla="*/ 1245326 h 1645920"/>
                  <a:gd name="connsiteX4" fmla="*/ 0 w 383177"/>
                  <a:gd name="connsiteY4" fmla="*/ 1645920 h 164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177" h="1645920">
                    <a:moveTo>
                      <a:pt x="383177" y="0"/>
                    </a:moveTo>
                    <a:cubicBezTo>
                      <a:pt x="283754" y="156029"/>
                      <a:pt x="184332" y="312058"/>
                      <a:pt x="130629" y="461555"/>
                    </a:cubicBezTo>
                    <a:cubicBezTo>
                      <a:pt x="76926" y="611052"/>
                      <a:pt x="52251" y="766355"/>
                      <a:pt x="60960" y="896983"/>
                    </a:cubicBezTo>
                    <a:cubicBezTo>
                      <a:pt x="69668" y="1027612"/>
                      <a:pt x="193040" y="1120503"/>
                      <a:pt x="182880" y="1245326"/>
                    </a:cubicBezTo>
                    <a:cubicBezTo>
                      <a:pt x="172720" y="1370149"/>
                      <a:pt x="86360" y="1508034"/>
                      <a:pt x="0" y="1645920"/>
                    </a:cubicBezTo>
                  </a:path>
                </a:pathLst>
              </a:custGeom>
              <a:grpFill/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0E31A38-DE28-43E7-B844-AABD3181C1AA}"/>
                  </a:ext>
                </a:extLst>
              </p:cNvPr>
              <p:cNvSpPr/>
              <p:nvPr/>
            </p:nvSpPr>
            <p:spPr>
              <a:xfrm>
                <a:off x="6063833" y="2906549"/>
                <a:ext cx="603600" cy="73069"/>
              </a:xfrm>
              <a:custGeom>
                <a:avLst/>
                <a:gdLst>
                  <a:gd name="connsiteX0" fmla="*/ 0 w 853440"/>
                  <a:gd name="connsiteY0" fmla="*/ 43542 h 132152"/>
                  <a:gd name="connsiteX1" fmla="*/ 400595 w 853440"/>
                  <a:gd name="connsiteY1" fmla="*/ 69668 h 132152"/>
                  <a:gd name="connsiteX2" fmla="*/ 670560 w 853440"/>
                  <a:gd name="connsiteY2" fmla="*/ 130628 h 132152"/>
                  <a:gd name="connsiteX3" fmla="*/ 853440 w 853440"/>
                  <a:gd name="connsiteY3" fmla="*/ 0 h 132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3440" h="132152">
                    <a:moveTo>
                      <a:pt x="0" y="43542"/>
                    </a:moveTo>
                    <a:cubicBezTo>
                      <a:pt x="144417" y="49348"/>
                      <a:pt x="288835" y="55154"/>
                      <a:pt x="400595" y="69668"/>
                    </a:cubicBezTo>
                    <a:cubicBezTo>
                      <a:pt x="512355" y="84182"/>
                      <a:pt x="595086" y="142239"/>
                      <a:pt x="670560" y="130628"/>
                    </a:cubicBezTo>
                    <a:cubicBezTo>
                      <a:pt x="746034" y="119017"/>
                      <a:pt x="799737" y="59508"/>
                      <a:pt x="853440" y="0"/>
                    </a:cubicBezTo>
                  </a:path>
                </a:pathLst>
              </a:custGeom>
              <a:grpFill/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5CFBDA6-C90A-4E74-96D5-336031A5322F}"/>
                </a:ext>
              </a:extLst>
            </p:cNvPr>
            <p:cNvSpPr/>
            <p:nvPr/>
          </p:nvSpPr>
          <p:spPr>
            <a:xfrm>
              <a:off x="5425872" y="2012498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086937E-7F78-4276-AD8C-14C5C6268729}"/>
                </a:ext>
              </a:extLst>
            </p:cNvPr>
            <p:cNvSpPr/>
            <p:nvPr/>
          </p:nvSpPr>
          <p:spPr>
            <a:xfrm>
              <a:off x="7340338" y="3093073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0CF37EE-8D07-40AB-B624-D9958F9D7EA4}"/>
                </a:ext>
              </a:extLst>
            </p:cNvPr>
            <p:cNvSpPr/>
            <p:nvPr/>
          </p:nvSpPr>
          <p:spPr>
            <a:xfrm>
              <a:off x="7987030" y="3093073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2644EA-0690-4CE4-9AC2-25BFDA28C31F}"/>
                </a:ext>
              </a:extLst>
            </p:cNvPr>
            <p:cNvSpPr/>
            <p:nvPr/>
          </p:nvSpPr>
          <p:spPr>
            <a:xfrm>
              <a:off x="6695337" y="2735765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665491-27F6-4A84-90CB-5DB943AEAE8E}"/>
                </a:ext>
              </a:extLst>
            </p:cNvPr>
            <p:cNvSpPr/>
            <p:nvPr/>
          </p:nvSpPr>
          <p:spPr>
            <a:xfrm>
              <a:off x="7340338" y="2735765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55CA725-106B-4E2D-BE29-D416D142A651}"/>
                </a:ext>
              </a:extLst>
            </p:cNvPr>
            <p:cNvSpPr/>
            <p:nvPr/>
          </p:nvSpPr>
          <p:spPr>
            <a:xfrm>
              <a:off x="7987030" y="2735765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91E95A-FD1D-40A4-83C5-A7268D2EB326}"/>
                </a:ext>
              </a:extLst>
            </p:cNvPr>
            <p:cNvSpPr/>
            <p:nvPr/>
          </p:nvSpPr>
          <p:spPr>
            <a:xfrm>
              <a:off x="6695337" y="2353420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B1FE3E-9619-4533-8CBA-8C1FAAE8AF53}"/>
                </a:ext>
              </a:extLst>
            </p:cNvPr>
            <p:cNvSpPr/>
            <p:nvPr/>
          </p:nvSpPr>
          <p:spPr>
            <a:xfrm>
              <a:off x="7340338" y="2353420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27730C-180A-4DE2-A030-B92DE415823D}"/>
                </a:ext>
              </a:extLst>
            </p:cNvPr>
            <p:cNvSpPr/>
            <p:nvPr/>
          </p:nvSpPr>
          <p:spPr>
            <a:xfrm>
              <a:off x="7987030" y="2353420"/>
              <a:ext cx="577730" cy="30148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30692C-BAA2-4C0B-B201-19ACCA0ABE6E}"/>
                </a:ext>
              </a:extLst>
            </p:cNvPr>
            <p:cNvSpPr/>
            <p:nvPr/>
          </p:nvSpPr>
          <p:spPr>
            <a:xfrm>
              <a:off x="5850024" y="4222421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C450C7-9086-41D7-B883-CEF0D281D95A}"/>
                </a:ext>
              </a:extLst>
            </p:cNvPr>
            <p:cNvSpPr/>
            <p:nvPr/>
          </p:nvSpPr>
          <p:spPr>
            <a:xfrm>
              <a:off x="6495024" y="4222421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4D8E5D-13C6-4B16-B1C5-19F96AC789E4}"/>
                </a:ext>
              </a:extLst>
            </p:cNvPr>
            <p:cNvSpPr/>
            <p:nvPr/>
          </p:nvSpPr>
          <p:spPr>
            <a:xfrm>
              <a:off x="7141717" y="4222421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AA5DBC-6420-485C-A592-EC92E405BC77}"/>
                </a:ext>
              </a:extLst>
            </p:cNvPr>
            <p:cNvSpPr/>
            <p:nvPr/>
          </p:nvSpPr>
          <p:spPr>
            <a:xfrm>
              <a:off x="5850024" y="3865112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F33669-D9C4-46D1-B1F1-85BF258BE3FE}"/>
                </a:ext>
              </a:extLst>
            </p:cNvPr>
            <p:cNvSpPr/>
            <p:nvPr/>
          </p:nvSpPr>
          <p:spPr>
            <a:xfrm>
              <a:off x="6495024" y="3865112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D5C2B06-24AD-4ECC-BD6D-174B4EB01FEF}"/>
                </a:ext>
              </a:extLst>
            </p:cNvPr>
            <p:cNvSpPr/>
            <p:nvPr/>
          </p:nvSpPr>
          <p:spPr>
            <a:xfrm>
              <a:off x="7141717" y="3865112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A9699A0-2036-4584-ABD6-303A76F163AC}"/>
                </a:ext>
              </a:extLst>
            </p:cNvPr>
            <p:cNvSpPr/>
            <p:nvPr/>
          </p:nvSpPr>
          <p:spPr>
            <a:xfrm>
              <a:off x="5850024" y="3482768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BA409C-2409-410C-A6AA-BBD665CED261}"/>
                </a:ext>
              </a:extLst>
            </p:cNvPr>
            <p:cNvSpPr/>
            <p:nvPr/>
          </p:nvSpPr>
          <p:spPr>
            <a:xfrm>
              <a:off x="6495024" y="3482768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FF11A35-8A67-411E-8A15-2B4C69ADFE7C}"/>
                </a:ext>
              </a:extLst>
            </p:cNvPr>
            <p:cNvSpPr/>
            <p:nvPr/>
          </p:nvSpPr>
          <p:spPr>
            <a:xfrm>
              <a:off x="7141717" y="3482768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B2E3A09-74B5-4D3B-8F39-B4559E20B1BD}"/>
                </a:ext>
              </a:extLst>
            </p:cNvPr>
            <p:cNvSpPr/>
            <p:nvPr/>
          </p:nvSpPr>
          <p:spPr>
            <a:xfrm>
              <a:off x="6695337" y="877923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BBE3CA8-51D2-481B-B41F-229BE28C2DE8}"/>
                </a:ext>
              </a:extLst>
            </p:cNvPr>
            <p:cNvSpPr/>
            <p:nvPr/>
          </p:nvSpPr>
          <p:spPr>
            <a:xfrm>
              <a:off x="7340338" y="877923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FA40CEE-C5DF-4FA7-9A24-E0AFBDA503C1}"/>
                </a:ext>
              </a:extLst>
            </p:cNvPr>
            <p:cNvSpPr/>
            <p:nvPr/>
          </p:nvSpPr>
          <p:spPr>
            <a:xfrm>
              <a:off x="7987030" y="877923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1319A5-3B29-4D56-822F-A113D953E3FB}"/>
                </a:ext>
              </a:extLst>
            </p:cNvPr>
            <p:cNvSpPr/>
            <p:nvPr/>
          </p:nvSpPr>
          <p:spPr>
            <a:xfrm>
              <a:off x="7802593" y="3863818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CA059F1-65CA-4AEA-9281-76D126C7BF7A}"/>
                </a:ext>
              </a:extLst>
            </p:cNvPr>
            <p:cNvSpPr/>
            <p:nvPr/>
          </p:nvSpPr>
          <p:spPr>
            <a:xfrm>
              <a:off x="5431055" y="2376071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BF61068-BFA6-4CC7-A764-065C72D799CB}"/>
                </a:ext>
              </a:extLst>
            </p:cNvPr>
            <p:cNvSpPr/>
            <p:nvPr/>
          </p:nvSpPr>
          <p:spPr>
            <a:xfrm>
              <a:off x="5186518" y="4254163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A8A188-7028-4187-928F-4D3EE16F4FCD}"/>
                </a:ext>
              </a:extLst>
            </p:cNvPr>
            <p:cNvSpPr/>
            <p:nvPr/>
          </p:nvSpPr>
          <p:spPr>
            <a:xfrm>
              <a:off x="7802593" y="3481474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DAA61C-8CB4-4B21-A4DF-144B2E20D3B8}"/>
                </a:ext>
              </a:extLst>
            </p:cNvPr>
            <p:cNvSpPr/>
            <p:nvPr/>
          </p:nvSpPr>
          <p:spPr>
            <a:xfrm>
              <a:off x="8447594" y="3481474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929DE4C-6F8A-489C-9470-225192F6BAFC}"/>
                </a:ext>
              </a:extLst>
            </p:cNvPr>
            <p:cNvSpPr/>
            <p:nvPr/>
          </p:nvSpPr>
          <p:spPr>
            <a:xfrm>
              <a:off x="5186518" y="3871819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C1347D-CAAA-4284-8D33-26A0A636DD33}"/>
                </a:ext>
              </a:extLst>
            </p:cNvPr>
            <p:cNvSpPr/>
            <p:nvPr/>
          </p:nvSpPr>
          <p:spPr>
            <a:xfrm>
              <a:off x="6062621" y="2733382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F07E7C4-49DB-46A8-92A9-82068AFC8CD9}"/>
                </a:ext>
              </a:extLst>
            </p:cNvPr>
            <p:cNvSpPr/>
            <p:nvPr/>
          </p:nvSpPr>
          <p:spPr>
            <a:xfrm>
              <a:off x="6062621" y="2376073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D2DB527-5A3B-46DF-A723-B45F42ED3D2F}"/>
                </a:ext>
              </a:extLst>
            </p:cNvPr>
            <p:cNvSpPr/>
            <p:nvPr/>
          </p:nvSpPr>
          <p:spPr>
            <a:xfrm>
              <a:off x="6062621" y="1993729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12E12B4-6731-47F1-8929-7F0B9FADAC72}"/>
                </a:ext>
              </a:extLst>
            </p:cNvPr>
            <p:cNvSpPr/>
            <p:nvPr/>
          </p:nvSpPr>
          <p:spPr>
            <a:xfrm>
              <a:off x="6703801" y="1992437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A5C43F-3CF4-4625-8558-DA5259CBC6F4}"/>
                </a:ext>
              </a:extLst>
            </p:cNvPr>
            <p:cNvSpPr/>
            <p:nvPr/>
          </p:nvSpPr>
          <p:spPr>
            <a:xfrm>
              <a:off x="7348801" y="1992437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A9F17F0-7237-4C83-8811-6F02FBCD8404}"/>
                </a:ext>
              </a:extLst>
            </p:cNvPr>
            <p:cNvSpPr/>
            <p:nvPr/>
          </p:nvSpPr>
          <p:spPr>
            <a:xfrm>
              <a:off x="7995494" y="1992437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12F84BC-2389-4DA1-8842-2BA1F5D3BF0F}"/>
                </a:ext>
              </a:extLst>
            </p:cNvPr>
            <p:cNvSpPr/>
            <p:nvPr/>
          </p:nvSpPr>
          <p:spPr>
            <a:xfrm>
              <a:off x="6703801" y="1635129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43A4118-FF05-4B41-815B-92C777AFE193}"/>
                </a:ext>
              </a:extLst>
            </p:cNvPr>
            <p:cNvSpPr/>
            <p:nvPr/>
          </p:nvSpPr>
          <p:spPr>
            <a:xfrm>
              <a:off x="7348801" y="1635129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4BE469A-E233-457E-876C-42538954C155}"/>
                </a:ext>
              </a:extLst>
            </p:cNvPr>
            <p:cNvSpPr/>
            <p:nvPr/>
          </p:nvSpPr>
          <p:spPr>
            <a:xfrm>
              <a:off x="7995494" y="1635129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4E40235-1E0B-4A3B-8A9B-B50FE8AEC91C}"/>
                </a:ext>
              </a:extLst>
            </p:cNvPr>
            <p:cNvSpPr/>
            <p:nvPr/>
          </p:nvSpPr>
          <p:spPr>
            <a:xfrm>
              <a:off x="6703801" y="1252784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EA608E6-F48D-4514-8486-99E589D3B68E}"/>
                </a:ext>
              </a:extLst>
            </p:cNvPr>
            <p:cNvSpPr/>
            <p:nvPr/>
          </p:nvSpPr>
          <p:spPr>
            <a:xfrm>
              <a:off x="7348801" y="1252784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F8BFCC9-2C81-4909-856C-899C4CFBBA62}"/>
                </a:ext>
              </a:extLst>
            </p:cNvPr>
            <p:cNvSpPr/>
            <p:nvPr/>
          </p:nvSpPr>
          <p:spPr>
            <a:xfrm>
              <a:off x="7995494" y="1252784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F328989-9D03-401A-A0B8-6D4357369ABD}"/>
                </a:ext>
              </a:extLst>
            </p:cNvPr>
            <p:cNvSpPr/>
            <p:nvPr/>
          </p:nvSpPr>
          <p:spPr>
            <a:xfrm>
              <a:off x="8616728" y="1967061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338788E-5116-4345-A29E-F7C1C15D1DB1}"/>
                </a:ext>
              </a:extLst>
            </p:cNvPr>
            <p:cNvSpPr/>
            <p:nvPr/>
          </p:nvSpPr>
          <p:spPr>
            <a:xfrm>
              <a:off x="6058589" y="1623902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35AFEA-585F-4B71-9160-3322B1A4637D}"/>
                </a:ext>
              </a:extLst>
            </p:cNvPr>
            <p:cNvSpPr/>
            <p:nvPr/>
          </p:nvSpPr>
          <p:spPr>
            <a:xfrm>
              <a:off x="8602331" y="1621994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B906A6A-1FEE-45D9-B261-6DD6D357650D}"/>
                </a:ext>
              </a:extLst>
            </p:cNvPr>
            <p:cNvSpPr/>
            <p:nvPr/>
          </p:nvSpPr>
          <p:spPr>
            <a:xfrm>
              <a:off x="8622104" y="2715020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D52660D-FF28-4064-939A-1AE2A000C6C5}"/>
                </a:ext>
              </a:extLst>
            </p:cNvPr>
            <p:cNvSpPr/>
            <p:nvPr/>
          </p:nvSpPr>
          <p:spPr>
            <a:xfrm>
              <a:off x="6058589" y="1266593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5FCC2B-E51A-4371-8113-7140ED3821E1}"/>
                </a:ext>
              </a:extLst>
            </p:cNvPr>
            <p:cNvSpPr/>
            <p:nvPr/>
          </p:nvSpPr>
          <p:spPr>
            <a:xfrm>
              <a:off x="8602331" y="1264685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4837914-42F9-47BB-B3D2-739E99A1302F}"/>
                </a:ext>
              </a:extLst>
            </p:cNvPr>
            <p:cNvSpPr/>
            <p:nvPr/>
          </p:nvSpPr>
          <p:spPr>
            <a:xfrm>
              <a:off x="8622104" y="2332676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6B2C0B-D414-4821-8399-4FDA882EC523}"/>
                </a:ext>
              </a:extLst>
            </p:cNvPr>
            <p:cNvSpPr/>
            <p:nvPr/>
          </p:nvSpPr>
          <p:spPr>
            <a:xfrm>
              <a:off x="8602331" y="882341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0EC5804-8885-48C3-B873-5A5AFB3F9357}"/>
                </a:ext>
              </a:extLst>
            </p:cNvPr>
            <p:cNvSpPr/>
            <p:nvPr/>
          </p:nvSpPr>
          <p:spPr>
            <a:xfrm>
              <a:off x="6695336" y="3079997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AF2D1B-37AD-433C-9EF6-A0921162D89D}"/>
                </a:ext>
              </a:extLst>
            </p:cNvPr>
            <p:cNvSpPr/>
            <p:nvPr/>
          </p:nvSpPr>
          <p:spPr>
            <a:xfrm>
              <a:off x="8614815" y="3085292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BE528C5-07E2-4C58-82B8-5A0ACA9189DE}"/>
                </a:ext>
              </a:extLst>
            </p:cNvPr>
            <p:cNvSpPr/>
            <p:nvPr/>
          </p:nvSpPr>
          <p:spPr>
            <a:xfrm>
              <a:off x="6023135" y="3083845"/>
              <a:ext cx="577730" cy="301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CD710DB-EE4B-4CC5-8017-B42F094D3F25}"/>
              </a:ext>
            </a:extLst>
          </p:cNvPr>
          <p:cNvSpPr/>
          <p:nvPr/>
        </p:nvSpPr>
        <p:spPr>
          <a:xfrm>
            <a:off x="2560754" y="3868970"/>
            <a:ext cx="238478" cy="69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+</a:t>
            </a:r>
          </a:p>
          <a:p>
            <a:pPr algn="ctr"/>
            <a:endParaRPr lang="en-CA"/>
          </a:p>
          <a:p>
            <a:pPr algn="ctr"/>
            <a:r>
              <a:rPr lang="en-CA">
                <a:sym typeface="Symbol" panose="05050102010706020507" pitchFamily="18" charset="2"/>
              </a:rPr>
              <a:t></a:t>
            </a:r>
            <a:endParaRPr lang="en-CA"/>
          </a:p>
        </p:txBody>
      </p:sp>
      <p:pic>
        <p:nvPicPr>
          <p:cNvPr id="105" name="Graphic 104" descr="World">
            <a:extLst>
              <a:ext uri="{FF2B5EF4-FFF2-40B4-BE49-F238E27FC236}">
                <a16:creationId xmlns:a16="http://schemas.microsoft.com/office/drawing/2014/main" id="{F926FC9B-B0AE-465A-AC08-242F292661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23252" y="4621596"/>
            <a:ext cx="318011" cy="300740"/>
          </a:xfrm>
          <a:prstGeom prst="rect">
            <a:avLst/>
          </a:prstGeom>
        </p:spPr>
      </p:pic>
      <p:pic>
        <p:nvPicPr>
          <p:cNvPr id="106" name="Graphic 105" descr="Map compass">
            <a:extLst>
              <a:ext uri="{FF2B5EF4-FFF2-40B4-BE49-F238E27FC236}">
                <a16:creationId xmlns:a16="http://schemas.microsoft.com/office/drawing/2014/main" id="{3D7C7CA1-E614-4BFC-BBE5-780AF0F4FC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17775" y="3515339"/>
            <a:ext cx="318011" cy="30074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D699ED4-A6BB-4DA5-8E88-A3B5B430E4BB}"/>
              </a:ext>
            </a:extLst>
          </p:cNvPr>
          <p:cNvSpPr txBox="1"/>
          <p:nvPr/>
        </p:nvSpPr>
        <p:spPr>
          <a:xfrm>
            <a:off x="2498855" y="3145371"/>
            <a:ext cx="294819" cy="30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N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93CECC4-8EDD-477F-B0B7-7494549A9E1B}"/>
              </a:ext>
            </a:extLst>
          </p:cNvPr>
          <p:cNvGrpSpPr/>
          <p:nvPr/>
        </p:nvGrpSpPr>
        <p:grpSpPr>
          <a:xfrm>
            <a:off x="10742717" y="698875"/>
            <a:ext cx="1367287" cy="1255116"/>
            <a:chOff x="8163097" y="2660772"/>
            <a:chExt cx="1367287" cy="1255116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962AA60-875C-45E1-8C39-636692BF7B4C}"/>
                </a:ext>
              </a:extLst>
            </p:cNvPr>
            <p:cNvSpPr/>
            <p:nvPr/>
          </p:nvSpPr>
          <p:spPr>
            <a:xfrm>
              <a:off x="8163097" y="2660772"/>
              <a:ext cx="1367287" cy="1255116"/>
            </a:xfrm>
            <a:prstGeom prst="roundRect">
              <a:avLst>
                <a:gd name="adj" fmla="val 519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r>
                <a:rPr lang="en-CA" sz="900">
                  <a:solidFill>
                    <a:schemeClr val="accent1"/>
                  </a:solidFill>
                </a:rPr>
                <a:t>Location filter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7212E2B-7E65-4149-9BD6-36CE525D3179}"/>
                </a:ext>
              </a:extLst>
            </p:cNvPr>
            <p:cNvGrpSpPr/>
            <p:nvPr/>
          </p:nvGrpSpPr>
          <p:grpSpPr>
            <a:xfrm>
              <a:off x="8218190" y="2844304"/>
              <a:ext cx="1260000" cy="252000"/>
              <a:chOff x="10039823" y="442664"/>
              <a:chExt cx="2061132" cy="352179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2AD0B559-6F4F-4170-AFEE-A1EA41F121B6}"/>
                  </a:ext>
                </a:extLst>
              </p:cNvPr>
              <p:cNvSpPr/>
              <p:nvPr/>
            </p:nvSpPr>
            <p:spPr>
              <a:xfrm>
                <a:off x="10039823" y="442664"/>
                <a:ext cx="2061132" cy="3521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000"/>
                  <a:t>Municipality</a:t>
                </a:r>
                <a:endParaRPr lang="en-CA" sz="1200"/>
              </a:p>
            </p:txBody>
          </p:sp>
          <p:sp>
            <p:nvSpPr>
              <p:cNvPr id="110" name="Isosceles Triangle 109">
                <a:extLst>
                  <a:ext uri="{FF2B5EF4-FFF2-40B4-BE49-F238E27FC236}">
                    <a16:creationId xmlns:a16="http://schemas.microsoft.com/office/drawing/2014/main" id="{CB44DE07-4703-41E2-A47D-33D0E15124F1}"/>
                  </a:ext>
                </a:extLst>
              </p:cNvPr>
              <p:cNvSpPr/>
              <p:nvPr/>
            </p:nvSpPr>
            <p:spPr>
              <a:xfrm rot="10800000">
                <a:off x="11861193" y="585195"/>
                <a:ext cx="108000" cy="72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7FE7345-8345-412F-8E39-85BF56B0B4B2}"/>
                </a:ext>
              </a:extLst>
            </p:cNvPr>
            <p:cNvGrpSpPr/>
            <p:nvPr/>
          </p:nvGrpSpPr>
          <p:grpSpPr>
            <a:xfrm>
              <a:off x="8218190" y="3222906"/>
              <a:ext cx="1260000" cy="252000"/>
              <a:chOff x="10039823" y="442664"/>
              <a:chExt cx="2061132" cy="352179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0936870F-9906-4BF1-A63A-80FA4411008B}"/>
                  </a:ext>
                </a:extLst>
              </p:cNvPr>
              <p:cNvSpPr/>
              <p:nvPr/>
            </p:nvSpPr>
            <p:spPr>
              <a:xfrm>
                <a:off x="10039823" y="442664"/>
                <a:ext cx="2061132" cy="3521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000"/>
                  <a:t>Watershed</a:t>
                </a:r>
              </a:p>
            </p:txBody>
          </p:sp>
          <p:sp>
            <p:nvSpPr>
              <p:cNvPr id="125" name="Isosceles Triangle 124">
                <a:extLst>
                  <a:ext uri="{FF2B5EF4-FFF2-40B4-BE49-F238E27FC236}">
                    <a16:creationId xmlns:a16="http://schemas.microsoft.com/office/drawing/2014/main" id="{D0AFC632-3F1B-4A05-A2FF-4D11AA5C474C}"/>
                  </a:ext>
                </a:extLst>
              </p:cNvPr>
              <p:cNvSpPr/>
              <p:nvPr/>
            </p:nvSpPr>
            <p:spPr>
              <a:xfrm rot="10800000">
                <a:off x="11861193" y="585195"/>
                <a:ext cx="108000" cy="72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221AD83-AE11-473A-B6A8-E7214DB5F658}"/>
                </a:ext>
              </a:extLst>
            </p:cNvPr>
            <p:cNvGrpSpPr/>
            <p:nvPr/>
          </p:nvGrpSpPr>
          <p:grpSpPr>
            <a:xfrm>
              <a:off x="8208974" y="3601508"/>
              <a:ext cx="1260000" cy="252000"/>
              <a:chOff x="10039823" y="442664"/>
              <a:chExt cx="2061132" cy="352179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21772AAF-63CB-4835-9346-F5472542D175}"/>
                  </a:ext>
                </a:extLst>
              </p:cNvPr>
              <p:cNvSpPr/>
              <p:nvPr/>
            </p:nvSpPr>
            <p:spPr>
              <a:xfrm>
                <a:off x="10039823" y="442664"/>
                <a:ext cx="2061132" cy="3521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000" err="1"/>
                  <a:t>Subwatershed</a:t>
                </a:r>
                <a:endParaRPr lang="en-CA" sz="1000"/>
              </a:p>
            </p:txBody>
          </p:sp>
          <p:sp>
            <p:nvSpPr>
              <p:cNvPr id="128" name="Isosceles Triangle 127">
                <a:extLst>
                  <a:ext uri="{FF2B5EF4-FFF2-40B4-BE49-F238E27FC236}">
                    <a16:creationId xmlns:a16="http://schemas.microsoft.com/office/drawing/2014/main" id="{2039DD67-8756-41F7-99F3-D6BF61769762}"/>
                  </a:ext>
                </a:extLst>
              </p:cNvPr>
              <p:cNvSpPr/>
              <p:nvPr/>
            </p:nvSpPr>
            <p:spPr>
              <a:xfrm rot="10800000">
                <a:off x="11861193" y="585195"/>
                <a:ext cx="108000" cy="72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C1D5A11-6EA8-4BE5-9149-E4F708FEBE4D}"/>
              </a:ext>
            </a:extLst>
          </p:cNvPr>
          <p:cNvGrpSpPr/>
          <p:nvPr/>
        </p:nvGrpSpPr>
        <p:grpSpPr>
          <a:xfrm>
            <a:off x="2564106" y="1047190"/>
            <a:ext cx="2680266" cy="256479"/>
            <a:chOff x="2686050" y="2462212"/>
            <a:chExt cx="7239000" cy="290513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9959B89-9E44-466A-82F3-00D91D0B43F5}"/>
                </a:ext>
              </a:extLst>
            </p:cNvPr>
            <p:cNvSpPr/>
            <p:nvPr/>
          </p:nvSpPr>
          <p:spPr>
            <a:xfrm>
              <a:off x="2686050" y="2533650"/>
              <a:ext cx="7239000" cy="1428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2F32FE3D-F9CD-4BC3-8E7F-B86B2C49219A}"/>
                </a:ext>
              </a:extLst>
            </p:cNvPr>
            <p:cNvSpPr/>
            <p:nvPr/>
          </p:nvSpPr>
          <p:spPr>
            <a:xfrm>
              <a:off x="3305175" y="2533650"/>
              <a:ext cx="5400000" cy="1428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FF396ED8-9B60-4E3B-800C-675718B2285E}"/>
                </a:ext>
              </a:extLst>
            </p:cNvPr>
            <p:cNvSpPr/>
            <p:nvPr/>
          </p:nvSpPr>
          <p:spPr>
            <a:xfrm>
              <a:off x="3124197" y="2466974"/>
              <a:ext cx="844550" cy="28575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800"/>
                <a:t>1975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54B6FFD1-1360-49D8-993B-4C2A39FA85DD}"/>
                </a:ext>
              </a:extLst>
            </p:cNvPr>
            <p:cNvSpPr/>
            <p:nvPr/>
          </p:nvSpPr>
          <p:spPr>
            <a:xfrm>
              <a:off x="8543923" y="2462212"/>
              <a:ext cx="844550" cy="28575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800"/>
                <a:t>2013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E963BF3-E7FE-4418-B0E7-0CB7F779DA65}"/>
              </a:ext>
            </a:extLst>
          </p:cNvPr>
          <p:cNvGrpSpPr/>
          <p:nvPr/>
        </p:nvGrpSpPr>
        <p:grpSpPr>
          <a:xfrm>
            <a:off x="2558471" y="475639"/>
            <a:ext cx="1305387" cy="1000294"/>
            <a:chOff x="10039823" y="442664"/>
            <a:chExt cx="2061132" cy="1116794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69072BE9-BD94-40CA-869C-3CD8BED05DC0}"/>
                </a:ext>
              </a:extLst>
            </p:cNvPr>
            <p:cNvSpPr/>
            <p:nvPr/>
          </p:nvSpPr>
          <p:spPr>
            <a:xfrm>
              <a:off x="10039823" y="442664"/>
              <a:ext cx="2061132" cy="3521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200"/>
                <a:t>Existing</a:t>
              </a:r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2BB2E96-7C1D-404C-9B2C-78A9F456A2AC}"/>
                </a:ext>
              </a:extLst>
            </p:cNvPr>
            <p:cNvSpPr/>
            <p:nvPr/>
          </p:nvSpPr>
          <p:spPr>
            <a:xfrm rot="10800000">
              <a:off x="11861193" y="585195"/>
              <a:ext cx="108000" cy="72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E4CD1B8-6170-425F-BDAC-045A5A4C5B29}"/>
                </a:ext>
              </a:extLst>
            </p:cNvPr>
            <p:cNvSpPr/>
            <p:nvPr/>
          </p:nvSpPr>
          <p:spPr>
            <a:xfrm>
              <a:off x="10182225" y="805804"/>
              <a:ext cx="1907207" cy="753654"/>
            </a:xfrm>
            <a:prstGeom prst="roundRect">
              <a:avLst>
                <a:gd name="adj" fmla="val 332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0" rtlCol="0" anchor="t" anchorCtr="0"/>
            <a:lstStyle/>
            <a:p>
              <a:pPr>
                <a:lnSpc>
                  <a:spcPct val="150000"/>
                </a:lnSpc>
              </a:pPr>
              <a:endParaRPr lang="en-CA" sz="11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2B1656-BBF2-461A-8BFE-90E3F8772709}"/>
                </a:ext>
              </a:extLst>
            </p:cNvPr>
            <p:cNvSpPr/>
            <p:nvPr/>
          </p:nvSpPr>
          <p:spPr>
            <a:xfrm>
              <a:off x="10195613" y="862986"/>
              <a:ext cx="1872000" cy="235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100">
                  <a:solidFill>
                    <a:schemeClr val="tx1"/>
                  </a:solidFill>
                </a:rPr>
                <a:t>Conventional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5FD21F1-076B-4DF7-9E85-47350D98F6B0}"/>
                </a:ext>
              </a:extLst>
            </p:cNvPr>
            <p:cNvSpPr/>
            <p:nvPr/>
          </p:nvSpPr>
          <p:spPr>
            <a:xfrm>
              <a:off x="10196825" y="1170498"/>
              <a:ext cx="1872000" cy="2352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100">
                  <a:solidFill>
                    <a:schemeClr val="tx1"/>
                  </a:solidFill>
                </a:rPr>
                <a:t>Existing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2ABE31C-160E-4251-8C90-4A1EA32FFD87}"/>
              </a:ext>
            </a:extLst>
          </p:cNvPr>
          <p:cNvGrpSpPr/>
          <p:nvPr/>
        </p:nvGrpSpPr>
        <p:grpSpPr>
          <a:xfrm>
            <a:off x="3969347" y="475639"/>
            <a:ext cx="1275025" cy="2093638"/>
            <a:chOff x="10039823" y="442664"/>
            <a:chExt cx="2061132" cy="2326264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E4971CB7-9386-4BB5-BC63-CD59BD16C00F}"/>
                </a:ext>
              </a:extLst>
            </p:cNvPr>
            <p:cNvSpPr/>
            <p:nvPr/>
          </p:nvSpPr>
          <p:spPr>
            <a:xfrm>
              <a:off x="10039823" y="442664"/>
              <a:ext cx="2061132" cy="3521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200"/>
                <a:t>Parcel</a:t>
              </a:r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633060B-5DCE-49EB-827E-CA96DE700826}"/>
                </a:ext>
              </a:extLst>
            </p:cNvPr>
            <p:cNvSpPr/>
            <p:nvPr/>
          </p:nvSpPr>
          <p:spPr>
            <a:xfrm rot="10800000">
              <a:off x="11852801" y="585195"/>
              <a:ext cx="116391" cy="72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C7B32493-7B03-401B-A23D-EFBBE1F0E65A}"/>
                </a:ext>
              </a:extLst>
            </p:cNvPr>
            <p:cNvSpPr/>
            <p:nvPr/>
          </p:nvSpPr>
          <p:spPr>
            <a:xfrm>
              <a:off x="10182225" y="805803"/>
              <a:ext cx="1907207" cy="1963125"/>
            </a:xfrm>
            <a:prstGeom prst="roundRect">
              <a:avLst>
                <a:gd name="adj" fmla="val 332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0" rtlCol="0" anchor="t" anchorCtr="0"/>
            <a:lstStyle/>
            <a:p>
              <a:pPr>
                <a:lnSpc>
                  <a:spcPct val="150000"/>
                </a:lnSpc>
              </a:pPr>
              <a:endParaRPr lang="en-CA" sz="11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3141584-B672-4D4F-8CAC-6898BEBA0516}"/>
                </a:ext>
              </a:extLst>
            </p:cNvPr>
            <p:cNvSpPr/>
            <p:nvPr/>
          </p:nvSpPr>
          <p:spPr>
            <a:xfrm>
              <a:off x="10195613" y="862986"/>
              <a:ext cx="1872000" cy="235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100">
                  <a:solidFill>
                    <a:schemeClr val="tx1"/>
                  </a:solidFill>
                </a:rPr>
                <a:t>LSD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4C4719B-6130-49E5-A45A-26CF2824B6C2}"/>
                </a:ext>
              </a:extLst>
            </p:cNvPr>
            <p:cNvSpPr/>
            <p:nvPr/>
          </p:nvSpPr>
          <p:spPr>
            <a:xfrm>
              <a:off x="10199376" y="1473893"/>
              <a:ext cx="1872000" cy="235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100">
                  <a:solidFill>
                    <a:schemeClr val="tx1"/>
                  </a:solidFill>
                </a:rPr>
                <a:t>Farm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27C9EAB-401F-4195-A3E2-4DB341E7A770}"/>
                </a:ext>
              </a:extLst>
            </p:cNvPr>
            <p:cNvSpPr/>
            <p:nvPr/>
          </p:nvSpPr>
          <p:spPr>
            <a:xfrm>
              <a:off x="10207689" y="1786731"/>
              <a:ext cx="1872000" cy="235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100">
                  <a:solidFill>
                    <a:schemeClr val="tx1"/>
                  </a:solidFill>
                </a:rPr>
                <a:t>Municipality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EC1337C-F235-4A4A-BF5C-59CCB5CB9EAB}"/>
                </a:ext>
              </a:extLst>
            </p:cNvPr>
            <p:cNvSpPr/>
            <p:nvPr/>
          </p:nvSpPr>
          <p:spPr>
            <a:xfrm>
              <a:off x="10199376" y="2092507"/>
              <a:ext cx="1872000" cy="235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100" err="1">
                  <a:solidFill>
                    <a:schemeClr val="tx1"/>
                  </a:solidFill>
                </a:rPr>
                <a:t>Subwatershed</a:t>
              </a:r>
              <a:endParaRPr lang="en-CA" sz="11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155C131-112E-4AC8-87AA-DA4328563081}"/>
                </a:ext>
              </a:extLst>
            </p:cNvPr>
            <p:cNvSpPr/>
            <p:nvPr/>
          </p:nvSpPr>
          <p:spPr>
            <a:xfrm>
              <a:off x="10207365" y="2425548"/>
              <a:ext cx="1857035" cy="232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100">
                  <a:solidFill>
                    <a:schemeClr val="tx1"/>
                  </a:solidFill>
                </a:rPr>
                <a:t>Watershed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D43F9D-45B2-4E36-B8D5-15CDAE69A33A}"/>
                </a:ext>
              </a:extLst>
            </p:cNvPr>
            <p:cNvSpPr/>
            <p:nvPr/>
          </p:nvSpPr>
          <p:spPr>
            <a:xfrm>
              <a:off x="10196825" y="1170498"/>
              <a:ext cx="1872000" cy="2352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100">
                  <a:solidFill>
                    <a:schemeClr val="tx1"/>
                  </a:solidFill>
                </a:rPr>
                <a:t>Parcel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85744EB-710B-495E-9B28-A2F9625BF2CD}"/>
              </a:ext>
            </a:extLst>
          </p:cNvPr>
          <p:cNvGrpSpPr/>
          <p:nvPr/>
        </p:nvGrpSpPr>
        <p:grpSpPr>
          <a:xfrm>
            <a:off x="10668534" y="429039"/>
            <a:ext cx="1419225" cy="190500"/>
            <a:chOff x="7943850" y="1104900"/>
            <a:chExt cx="1419225" cy="1905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8EA2C84-8F20-4F2F-8340-FD840CC816FD}"/>
                </a:ext>
              </a:extLst>
            </p:cNvPr>
            <p:cNvSpPr/>
            <p:nvPr/>
          </p:nvSpPr>
          <p:spPr>
            <a:xfrm>
              <a:off x="7943850" y="1104900"/>
              <a:ext cx="69532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900"/>
                <a:t>Map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EE4D693-8CA5-4852-BC8A-BC332EF23372}"/>
                </a:ext>
              </a:extLst>
            </p:cNvPr>
            <p:cNvSpPr/>
            <p:nvPr/>
          </p:nvSpPr>
          <p:spPr>
            <a:xfrm>
              <a:off x="8667750" y="1104900"/>
              <a:ext cx="695325" cy="1905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900"/>
                <a:t>Satellite</a:t>
              </a:r>
            </a:p>
          </p:txBody>
        </p:sp>
      </p:grpSp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F5755538-0CEF-45FB-8E3E-3B2AC679BACD}"/>
              </a:ext>
            </a:extLst>
          </p:cNvPr>
          <p:cNvGraphicFramePr>
            <a:graphicFrameLocks noGrp="1"/>
          </p:cNvGraphicFramePr>
          <p:nvPr/>
        </p:nvGraphicFramePr>
        <p:xfrm>
          <a:off x="9369591" y="640136"/>
          <a:ext cx="1218677" cy="98543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0110">
                  <a:extLst>
                    <a:ext uri="{9D8B030D-6E8A-4147-A177-3AD203B41FA5}">
                      <a16:colId xmlns:a16="http://schemas.microsoft.com/office/drawing/2014/main" val="2586563298"/>
                    </a:ext>
                  </a:extLst>
                </a:gridCol>
                <a:gridCol w="978567">
                  <a:extLst>
                    <a:ext uri="{9D8B030D-6E8A-4147-A177-3AD203B41FA5}">
                      <a16:colId xmlns:a16="http://schemas.microsoft.com/office/drawing/2014/main" val="1007114525"/>
                    </a:ext>
                  </a:extLst>
                </a:gridCol>
              </a:tblGrid>
              <a:tr h="271180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Parcel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25452"/>
                  </a:ext>
                </a:extLst>
              </a:tr>
              <a:tr h="238086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18344"/>
                  </a:ext>
                </a:extLst>
              </a:tr>
              <a:tr h="238086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Watershed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54595"/>
                  </a:ext>
                </a:extLst>
              </a:tr>
              <a:tr h="238086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Municipality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01595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920BFBC-2E06-47D6-82A9-D1232AE18DE8}"/>
              </a:ext>
            </a:extLst>
          </p:cNvPr>
          <p:cNvGrpSpPr/>
          <p:nvPr/>
        </p:nvGrpSpPr>
        <p:grpSpPr>
          <a:xfrm>
            <a:off x="9366614" y="434698"/>
            <a:ext cx="1218677" cy="1142189"/>
            <a:chOff x="8967734" y="551991"/>
            <a:chExt cx="1218677" cy="114218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FB5A62C-0A14-44FC-A006-2FF3FC3F2DED}"/>
                </a:ext>
              </a:extLst>
            </p:cNvPr>
            <p:cNvGrpSpPr/>
            <p:nvPr/>
          </p:nvGrpSpPr>
          <p:grpSpPr>
            <a:xfrm>
              <a:off x="8967734" y="551991"/>
              <a:ext cx="1218677" cy="205437"/>
              <a:chOff x="6528872" y="1807230"/>
              <a:chExt cx="1795701" cy="449218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E0EE5AE-F82D-4842-970F-C997FBB1FC86}"/>
                  </a:ext>
                </a:extLst>
              </p:cNvPr>
              <p:cNvSpPr/>
              <p:nvPr/>
            </p:nvSpPr>
            <p:spPr>
              <a:xfrm>
                <a:off x="6528872" y="1807230"/>
                <a:ext cx="1795701" cy="449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900"/>
                  <a:t>Legend</a:t>
                </a:r>
              </a:p>
            </p:txBody>
          </p:sp>
          <p:sp>
            <p:nvSpPr>
              <p:cNvPr id="147" name="Isosceles Triangle 146">
                <a:extLst>
                  <a:ext uri="{FF2B5EF4-FFF2-40B4-BE49-F238E27FC236}">
                    <a16:creationId xmlns:a16="http://schemas.microsoft.com/office/drawing/2014/main" id="{358B0A04-633E-49A6-B31F-ED4ADE46A874}"/>
                  </a:ext>
                </a:extLst>
              </p:cNvPr>
              <p:cNvSpPr/>
              <p:nvPr/>
            </p:nvSpPr>
            <p:spPr>
              <a:xfrm rot="10800000">
                <a:off x="7958571" y="1950338"/>
                <a:ext cx="144000" cy="14399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12AFBB3-90C8-41F2-931E-E48341A89F34}"/>
                </a:ext>
              </a:extLst>
            </p:cNvPr>
            <p:cNvSpPr/>
            <p:nvPr/>
          </p:nvSpPr>
          <p:spPr>
            <a:xfrm>
              <a:off x="9298427" y="1093403"/>
              <a:ext cx="180000" cy="72000"/>
            </a:xfrm>
            <a:custGeom>
              <a:avLst/>
              <a:gdLst>
                <a:gd name="connsiteX0" fmla="*/ 0 w 192882"/>
                <a:gd name="connsiteY0" fmla="*/ 83344 h 85725"/>
                <a:gd name="connsiteX1" fmla="*/ 76200 w 192882"/>
                <a:gd name="connsiteY1" fmla="*/ 0 h 85725"/>
                <a:gd name="connsiteX2" fmla="*/ 123825 w 192882"/>
                <a:gd name="connsiteY2" fmla="*/ 85725 h 85725"/>
                <a:gd name="connsiteX3" fmla="*/ 192882 w 192882"/>
                <a:gd name="connsiteY3" fmla="*/ 95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82" h="85725">
                  <a:moveTo>
                    <a:pt x="0" y="83344"/>
                  </a:moveTo>
                  <a:lnTo>
                    <a:pt x="76200" y="0"/>
                  </a:lnTo>
                  <a:lnTo>
                    <a:pt x="123825" y="85725"/>
                  </a:lnTo>
                  <a:lnTo>
                    <a:pt x="192882" y="952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05FEABC-AB20-4FF9-890A-BEF2B516A1BE}"/>
                </a:ext>
              </a:extLst>
            </p:cNvPr>
            <p:cNvSpPr/>
            <p:nvPr/>
          </p:nvSpPr>
          <p:spPr>
            <a:xfrm>
              <a:off x="9303984" y="787770"/>
              <a:ext cx="180000" cy="144000"/>
            </a:xfrm>
            <a:custGeom>
              <a:avLst/>
              <a:gdLst>
                <a:gd name="connsiteX0" fmla="*/ 9525 w 187325"/>
                <a:gd name="connsiteY0" fmla="*/ 149225 h 196850"/>
                <a:gd name="connsiteX1" fmla="*/ 0 w 187325"/>
                <a:gd name="connsiteY1" fmla="*/ 53975 h 196850"/>
                <a:gd name="connsiteX2" fmla="*/ 31750 w 187325"/>
                <a:gd name="connsiteY2" fmla="*/ 15875 h 196850"/>
                <a:gd name="connsiteX3" fmla="*/ 101600 w 187325"/>
                <a:gd name="connsiteY3" fmla="*/ 0 h 196850"/>
                <a:gd name="connsiteX4" fmla="*/ 155575 w 187325"/>
                <a:gd name="connsiteY4" fmla="*/ 57150 h 196850"/>
                <a:gd name="connsiteX5" fmla="*/ 187325 w 187325"/>
                <a:gd name="connsiteY5" fmla="*/ 123825 h 196850"/>
                <a:gd name="connsiteX6" fmla="*/ 114300 w 187325"/>
                <a:gd name="connsiteY6" fmla="*/ 168275 h 196850"/>
                <a:gd name="connsiteX7" fmla="*/ 53975 w 187325"/>
                <a:gd name="connsiteY7" fmla="*/ 196850 h 196850"/>
                <a:gd name="connsiteX8" fmla="*/ 9525 w 187325"/>
                <a:gd name="connsiteY8" fmla="*/ 14922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325" h="196850">
                  <a:moveTo>
                    <a:pt x="9525" y="149225"/>
                  </a:moveTo>
                  <a:lnTo>
                    <a:pt x="0" y="53975"/>
                  </a:lnTo>
                  <a:lnTo>
                    <a:pt x="31750" y="15875"/>
                  </a:lnTo>
                  <a:lnTo>
                    <a:pt x="101600" y="0"/>
                  </a:lnTo>
                  <a:lnTo>
                    <a:pt x="155575" y="57150"/>
                  </a:lnTo>
                  <a:lnTo>
                    <a:pt x="187325" y="123825"/>
                  </a:lnTo>
                  <a:lnTo>
                    <a:pt x="114300" y="168275"/>
                  </a:lnTo>
                  <a:lnTo>
                    <a:pt x="53975" y="196850"/>
                  </a:lnTo>
                  <a:lnTo>
                    <a:pt x="9525" y="14922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dk1"/>
                </a:solidFill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B428C0D-03C4-4D78-B9F5-C064ACF436D8}"/>
                </a:ext>
              </a:extLst>
            </p:cNvPr>
            <p:cNvSpPr/>
            <p:nvPr/>
          </p:nvSpPr>
          <p:spPr>
            <a:xfrm>
              <a:off x="9303984" y="1550180"/>
              <a:ext cx="180000" cy="144000"/>
            </a:xfrm>
            <a:custGeom>
              <a:avLst/>
              <a:gdLst>
                <a:gd name="connsiteX0" fmla="*/ 9525 w 187325"/>
                <a:gd name="connsiteY0" fmla="*/ 149225 h 196850"/>
                <a:gd name="connsiteX1" fmla="*/ 0 w 187325"/>
                <a:gd name="connsiteY1" fmla="*/ 53975 h 196850"/>
                <a:gd name="connsiteX2" fmla="*/ 31750 w 187325"/>
                <a:gd name="connsiteY2" fmla="*/ 15875 h 196850"/>
                <a:gd name="connsiteX3" fmla="*/ 101600 w 187325"/>
                <a:gd name="connsiteY3" fmla="*/ 0 h 196850"/>
                <a:gd name="connsiteX4" fmla="*/ 155575 w 187325"/>
                <a:gd name="connsiteY4" fmla="*/ 57150 h 196850"/>
                <a:gd name="connsiteX5" fmla="*/ 187325 w 187325"/>
                <a:gd name="connsiteY5" fmla="*/ 123825 h 196850"/>
                <a:gd name="connsiteX6" fmla="*/ 114300 w 187325"/>
                <a:gd name="connsiteY6" fmla="*/ 168275 h 196850"/>
                <a:gd name="connsiteX7" fmla="*/ 53975 w 187325"/>
                <a:gd name="connsiteY7" fmla="*/ 196850 h 196850"/>
                <a:gd name="connsiteX8" fmla="*/ 9525 w 187325"/>
                <a:gd name="connsiteY8" fmla="*/ 14922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325" h="196850">
                  <a:moveTo>
                    <a:pt x="9525" y="149225"/>
                  </a:moveTo>
                  <a:lnTo>
                    <a:pt x="0" y="53975"/>
                  </a:lnTo>
                  <a:lnTo>
                    <a:pt x="31750" y="15875"/>
                  </a:lnTo>
                  <a:lnTo>
                    <a:pt x="101600" y="0"/>
                  </a:lnTo>
                  <a:lnTo>
                    <a:pt x="155575" y="57150"/>
                  </a:lnTo>
                  <a:lnTo>
                    <a:pt x="187325" y="123825"/>
                  </a:lnTo>
                  <a:lnTo>
                    <a:pt x="114300" y="168275"/>
                  </a:lnTo>
                  <a:lnTo>
                    <a:pt x="53975" y="196850"/>
                  </a:lnTo>
                  <a:lnTo>
                    <a:pt x="9525" y="149225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dk1"/>
                </a:solidFill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066252B-5FB7-4F25-936F-0F0F2F7F5CDC}"/>
                </a:ext>
              </a:extLst>
            </p:cNvPr>
            <p:cNvSpPr/>
            <p:nvPr/>
          </p:nvSpPr>
          <p:spPr>
            <a:xfrm>
              <a:off x="9303984" y="1301887"/>
              <a:ext cx="180000" cy="144000"/>
            </a:xfrm>
            <a:custGeom>
              <a:avLst/>
              <a:gdLst>
                <a:gd name="connsiteX0" fmla="*/ 9525 w 187325"/>
                <a:gd name="connsiteY0" fmla="*/ 149225 h 196850"/>
                <a:gd name="connsiteX1" fmla="*/ 0 w 187325"/>
                <a:gd name="connsiteY1" fmla="*/ 53975 h 196850"/>
                <a:gd name="connsiteX2" fmla="*/ 31750 w 187325"/>
                <a:gd name="connsiteY2" fmla="*/ 15875 h 196850"/>
                <a:gd name="connsiteX3" fmla="*/ 101600 w 187325"/>
                <a:gd name="connsiteY3" fmla="*/ 0 h 196850"/>
                <a:gd name="connsiteX4" fmla="*/ 155575 w 187325"/>
                <a:gd name="connsiteY4" fmla="*/ 57150 h 196850"/>
                <a:gd name="connsiteX5" fmla="*/ 187325 w 187325"/>
                <a:gd name="connsiteY5" fmla="*/ 123825 h 196850"/>
                <a:gd name="connsiteX6" fmla="*/ 114300 w 187325"/>
                <a:gd name="connsiteY6" fmla="*/ 168275 h 196850"/>
                <a:gd name="connsiteX7" fmla="*/ 53975 w 187325"/>
                <a:gd name="connsiteY7" fmla="*/ 196850 h 196850"/>
                <a:gd name="connsiteX8" fmla="*/ 9525 w 187325"/>
                <a:gd name="connsiteY8" fmla="*/ 14922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325" h="196850">
                  <a:moveTo>
                    <a:pt x="9525" y="149225"/>
                  </a:moveTo>
                  <a:lnTo>
                    <a:pt x="0" y="53975"/>
                  </a:lnTo>
                  <a:lnTo>
                    <a:pt x="31750" y="15875"/>
                  </a:lnTo>
                  <a:lnTo>
                    <a:pt x="101600" y="0"/>
                  </a:lnTo>
                  <a:lnTo>
                    <a:pt x="155575" y="57150"/>
                  </a:lnTo>
                  <a:lnTo>
                    <a:pt x="187325" y="123825"/>
                  </a:lnTo>
                  <a:lnTo>
                    <a:pt x="114300" y="168275"/>
                  </a:lnTo>
                  <a:lnTo>
                    <a:pt x="53975" y="196850"/>
                  </a:lnTo>
                  <a:lnTo>
                    <a:pt x="9525" y="149225"/>
                  </a:lnTo>
                  <a:close/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dk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9EBB29D-629C-476E-8835-E02503139C88}"/>
              </a:ext>
            </a:extLst>
          </p:cNvPr>
          <p:cNvGrpSpPr/>
          <p:nvPr/>
        </p:nvGrpSpPr>
        <p:grpSpPr>
          <a:xfrm>
            <a:off x="8736676" y="4567374"/>
            <a:ext cx="3414692" cy="2093638"/>
            <a:chOff x="7388297" y="3429000"/>
            <a:chExt cx="3414692" cy="2093638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8020B497-90ED-426B-836B-882151422575}"/>
                </a:ext>
              </a:extLst>
            </p:cNvPr>
            <p:cNvSpPr/>
            <p:nvPr/>
          </p:nvSpPr>
          <p:spPr>
            <a:xfrm>
              <a:off x="8724901" y="3429000"/>
              <a:ext cx="2078088" cy="3169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100" dirty="0"/>
                <a:t>Elevation</a:t>
              </a:r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96327E36-2E31-4D5B-A338-CD61B02764A2}"/>
                </a:ext>
              </a:extLst>
            </p:cNvPr>
            <p:cNvSpPr/>
            <p:nvPr/>
          </p:nvSpPr>
          <p:spPr>
            <a:xfrm rot="10800000">
              <a:off x="10552794" y="3557278"/>
              <a:ext cx="117348" cy="6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DF6A8FBD-12AC-4B55-B259-E6C7B6BB8069}"/>
                </a:ext>
              </a:extLst>
            </p:cNvPr>
            <p:cNvSpPr/>
            <p:nvPr/>
          </p:nvSpPr>
          <p:spPr>
            <a:xfrm>
              <a:off x="8868474" y="3755825"/>
              <a:ext cx="1922897" cy="1766813"/>
            </a:xfrm>
            <a:prstGeom prst="roundRect">
              <a:avLst>
                <a:gd name="adj" fmla="val 332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0" rtlCol="0" anchor="t" anchorCtr="0"/>
            <a:lstStyle/>
            <a:p>
              <a:pPr>
                <a:lnSpc>
                  <a:spcPct val="150000"/>
                </a:lnSpc>
              </a:pPr>
              <a:endParaRPr lang="en-CA" sz="105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27C6A6-0614-437A-B30A-19086A01AB1A}"/>
                </a:ext>
              </a:extLst>
            </p:cNvPr>
            <p:cNvSpPr/>
            <p:nvPr/>
          </p:nvSpPr>
          <p:spPr>
            <a:xfrm>
              <a:off x="8881973" y="3807290"/>
              <a:ext cx="1887400" cy="21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050" dirty="0">
                  <a:solidFill>
                    <a:schemeClr val="tx1"/>
                  </a:solidFill>
                </a:rPr>
                <a:t>*** NONE ***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E719942-3EF5-4F6F-A833-4E68E56989BB}"/>
                </a:ext>
              </a:extLst>
            </p:cNvPr>
            <p:cNvSpPr/>
            <p:nvPr/>
          </p:nvSpPr>
          <p:spPr>
            <a:xfrm>
              <a:off x="8885767" y="4290602"/>
              <a:ext cx="1887400" cy="21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050" dirty="0">
                  <a:solidFill>
                    <a:schemeClr val="tx1"/>
                  </a:solidFill>
                </a:rPr>
                <a:t>Slope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86E2880-AA75-4741-909A-15683F55F91D}"/>
                </a:ext>
              </a:extLst>
            </p:cNvPr>
            <p:cNvSpPr/>
            <p:nvPr/>
          </p:nvSpPr>
          <p:spPr>
            <a:xfrm>
              <a:off x="8894148" y="4530592"/>
              <a:ext cx="1887400" cy="21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050" dirty="0">
                  <a:solidFill>
                    <a:schemeClr val="tx1"/>
                  </a:solidFill>
                </a:rPr>
                <a:t>Dominant land use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2E72788-8367-465E-9008-FB4419033AC5}"/>
                </a:ext>
              </a:extLst>
            </p:cNvPr>
            <p:cNvSpPr/>
            <p:nvPr/>
          </p:nvSpPr>
          <p:spPr>
            <a:xfrm>
              <a:off x="8885767" y="4805790"/>
              <a:ext cx="1887400" cy="21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050" dirty="0">
                  <a:solidFill>
                    <a:schemeClr val="tx1"/>
                  </a:solidFill>
                </a:rPr>
                <a:t>Dominant soil texture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7239ED5-546C-47A4-B046-9C3C2268C623}"/>
                </a:ext>
              </a:extLst>
            </p:cNvPr>
            <p:cNvSpPr/>
            <p:nvPr/>
          </p:nvSpPr>
          <p:spPr>
            <a:xfrm>
              <a:off x="8893821" y="5063963"/>
              <a:ext cx="1872312" cy="208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050" dirty="0">
                  <a:solidFill>
                    <a:schemeClr val="tx1"/>
                  </a:solidFill>
                </a:rPr>
                <a:t>Precipitation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466133B-5AC0-400F-A2A5-5757E8CDC43F}"/>
                </a:ext>
              </a:extLst>
            </p:cNvPr>
            <p:cNvSpPr/>
            <p:nvPr/>
          </p:nvSpPr>
          <p:spPr>
            <a:xfrm>
              <a:off x="8883195" y="4050799"/>
              <a:ext cx="1887400" cy="211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050" dirty="0">
                  <a:solidFill>
                    <a:schemeClr val="tx1"/>
                  </a:solidFill>
                </a:rPr>
                <a:t>Elevation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656FB89-40D8-4616-92FB-C295593B2D01}"/>
                </a:ext>
              </a:extLst>
            </p:cNvPr>
            <p:cNvSpPr/>
            <p:nvPr/>
          </p:nvSpPr>
          <p:spPr>
            <a:xfrm>
              <a:off x="8893820" y="5282793"/>
              <a:ext cx="1846965" cy="208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05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BCCB97F-EE5B-40AA-AD64-96437F168CB6}"/>
                </a:ext>
              </a:extLst>
            </p:cNvPr>
            <p:cNvSpPr/>
            <p:nvPr/>
          </p:nvSpPr>
          <p:spPr>
            <a:xfrm>
              <a:off x="7388297" y="3489065"/>
              <a:ext cx="1298387" cy="21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100" b="1" dirty="0">
                  <a:solidFill>
                    <a:schemeClr val="tx1"/>
                  </a:solidFill>
                </a:rPr>
                <a:t>Color map with</a:t>
              </a:r>
              <a:r>
                <a:rPr lang="en-CA" sz="1100" b="1" baseline="30000" dirty="0">
                  <a:solidFill>
                    <a:schemeClr val="tx1"/>
                  </a:solidFill>
                </a:rPr>
                <a:t>(?)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57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9DC113-8D92-40FE-8D2D-3697BCAA509E}"/>
              </a:ext>
            </a:extLst>
          </p:cNvPr>
          <p:cNvGrpSpPr/>
          <p:nvPr/>
        </p:nvGrpSpPr>
        <p:grpSpPr>
          <a:xfrm>
            <a:off x="-1" y="-28575"/>
            <a:ext cx="12192001" cy="396047"/>
            <a:chOff x="2972" y="-16570"/>
            <a:chExt cx="12192001" cy="3960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F56163-9628-4719-B0EE-B161440C2B24}"/>
                </a:ext>
              </a:extLst>
            </p:cNvPr>
            <p:cNvSpPr/>
            <p:nvPr/>
          </p:nvSpPr>
          <p:spPr>
            <a:xfrm>
              <a:off x="2972" y="-1710"/>
              <a:ext cx="1219200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2" descr="Related image">
              <a:extLst>
                <a:ext uri="{FF2B5EF4-FFF2-40B4-BE49-F238E27FC236}">
                  <a16:creationId xmlns:a16="http://schemas.microsoft.com/office/drawing/2014/main" id="{C4AF12E2-03CF-413C-B93E-A78BA47A0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3154" y="-1710"/>
              <a:ext cx="381187" cy="38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6F0B1B-826E-4275-806A-ED1BCDD128F5}"/>
                </a:ext>
              </a:extLst>
            </p:cNvPr>
            <p:cNvSpPr txBox="1"/>
            <p:nvPr/>
          </p:nvSpPr>
          <p:spPr>
            <a:xfrm>
              <a:off x="9053256" y="-16570"/>
              <a:ext cx="2752408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CA" sz="900">
                  <a:solidFill>
                    <a:schemeClr val="bg1"/>
                  </a:solidFill>
                </a:rPr>
                <a:t>shawn-uoguelph@email.ca (manager)</a:t>
              </a:r>
            </a:p>
            <a:p>
              <a:pPr algn="r"/>
              <a:r>
                <a:rPr lang="en-CA" sz="900">
                  <a:solidFill>
                    <a:schemeClr val="bg1"/>
                  </a:solidFill>
                </a:rPr>
                <a:t>UNIVERSITY OF GUELPH</a:t>
              </a:r>
            </a:p>
          </p:txBody>
        </p:sp>
        <p:pic>
          <p:nvPicPr>
            <p:cNvPr id="6" name="Graphic 5" descr="Smiling face with no fill">
              <a:extLst>
                <a:ext uri="{FF2B5EF4-FFF2-40B4-BE49-F238E27FC236}">
                  <a16:creationId xmlns:a16="http://schemas.microsoft.com/office/drawing/2014/main" id="{A5046D54-80A2-4063-9557-E67D7922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07013" y="21012"/>
              <a:ext cx="288000" cy="288000"/>
            </a:xfrm>
            <a:prstGeom prst="rect">
              <a:avLst/>
            </a:prstGeom>
          </p:spPr>
        </p:pic>
        <p:pic>
          <p:nvPicPr>
            <p:cNvPr id="7" name="Graphic 6" descr="Question mark">
              <a:extLst>
                <a:ext uri="{FF2B5EF4-FFF2-40B4-BE49-F238E27FC236}">
                  <a16:creationId xmlns:a16="http://schemas.microsoft.com/office/drawing/2014/main" id="{184DA562-E897-4C4C-80DA-9EC18328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7704" y="29358"/>
              <a:ext cx="288000" cy="28800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9E1F40-67FC-40AC-87A0-D3F367DF5C5B}"/>
                </a:ext>
              </a:extLst>
            </p:cNvPr>
            <p:cNvSpPr/>
            <p:nvPr/>
          </p:nvSpPr>
          <p:spPr>
            <a:xfrm>
              <a:off x="104182" y="21013"/>
              <a:ext cx="288000" cy="28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CA" sz="700"/>
                <a:t>Logo</a:t>
              </a:r>
              <a:endParaRPr lang="en-CA" sz="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E44EC2-5E5A-403D-92B2-2587A1A1629F}"/>
                </a:ext>
              </a:extLst>
            </p:cNvPr>
            <p:cNvSpPr txBox="1"/>
            <p:nvPr/>
          </p:nvSpPr>
          <p:spPr>
            <a:xfrm>
              <a:off x="386336" y="57942"/>
              <a:ext cx="19165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>
                  <a:solidFill>
                    <a:schemeClr val="bg1"/>
                  </a:solidFill>
                </a:rPr>
                <a:t>Ecosystem Services Assessment Tool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2105F7-2EFE-40BD-AC61-E450D7F7C485}"/>
                </a:ext>
              </a:extLst>
            </p:cNvPr>
            <p:cNvSpPr txBox="1"/>
            <p:nvPr/>
          </p:nvSpPr>
          <p:spPr>
            <a:xfrm>
              <a:off x="2404241" y="25568"/>
              <a:ext cx="6259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>
                  <a:solidFill>
                    <a:schemeClr val="bg1"/>
                  </a:solidFill>
                </a:rPr>
                <a:t>[Project name] – BMP scope &amp; intelligent recommendation – BMP type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D32ACD-B29F-4B77-8913-D22024C9BD6E}"/>
              </a:ext>
            </a:extLst>
          </p:cNvPr>
          <p:cNvGrpSpPr/>
          <p:nvPr/>
        </p:nvGrpSpPr>
        <p:grpSpPr>
          <a:xfrm>
            <a:off x="-2" y="6622672"/>
            <a:ext cx="12192001" cy="231290"/>
            <a:chOff x="2972" y="127000"/>
            <a:chExt cx="12192001" cy="2312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C5A2EE-8843-44B7-A01E-AB1637986138}"/>
                </a:ext>
              </a:extLst>
            </p:cNvPr>
            <p:cNvSpPr/>
            <p:nvPr/>
          </p:nvSpPr>
          <p:spPr>
            <a:xfrm>
              <a:off x="2972" y="127000"/>
              <a:ext cx="12192001" cy="2312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344F69-DCFC-48B1-A7DB-21C78179368F}"/>
                </a:ext>
              </a:extLst>
            </p:cNvPr>
            <p:cNvSpPr txBox="1"/>
            <p:nvPr/>
          </p:nvSpPr>
          <p:spPr>
            <a:xfrm>
              <a:off x="9341705" y="132606"/>
              <a:ext cx="2853267" cy="21544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CA" sz="800">
                  <a:solidFill>
                    <a:schemeClr val="bg1"/>
                  </a:solidFill>
                </a:rPr>
                <a:t>© 2019 University of Guelph Copyright and Disclaimer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9B2380-40D1-42D6-87AF-2A8C154E46FF}"/>
              </a:ext>
            </a:extLst>
          </p:cNvPr>
          <p:cNvGrpSpPr/>
          <p:nvPr/>
        </p:nvGrpSpPr>
        <p:grpSpPr>
          <a:xfrm>
            <a:off x="-1" y="356660"/>
            <a:ext cx="2437695" cy="6262416"/>
            <a:chOff x="-1" y="356660"/>
            <a:chExt cx="2137258" cy="62624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9B6611-0271-4A81-903A-AF093BF6C92F}"/>
                </a:ext>
              </a:extLst>
            </p:cNvPr>
            <p:cNvSpPr/>
            <p:nvPr/>
          </p:nvSpPr>
          <p:spPr>
            <a:xfrm>
              <a:off x="-1" y="356660"/>
              <a:ext cx="2137258" cy="6262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E15497-90AA-4F84-B334-C2623B356F9E}"/>
                </a:ext>
              </a:extLst>
            </p:cNvPr>
            <p:cNvSpPr txBox="1"/>
            <p:nvPr/>
          </p:nvSpPr>
          <p:spPr>
            <a:xfrm>
              <a:off x="1857430" y="380992"/>
              <a:ext cx="247891" cy="1347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CA" sz="900"/>
                <a:t>&lt;&lt;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C64728-4203-4E66-B26C-255E3A832D35}"/>
              </a:ext>
            </a:extLst>
          </p:cNvPr>
          <p:cNvGrpSpPr/>
          <p:nvPr/>
        </p:nvGrpSpPr>
        <p:grpSpPr>
          <a:xfrm>
            <a:off x="81996" y="579690"/>
            <a:ext cx="1940717" cy="315137"/>
            <a:chOff x="81997" y="717818"/>
            <a:chExt cx="1940717" cy="3151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D16E11-46DA-4C0D-BAD2-530C78BAC6C9}"/>
                </a:ext>
              </a:extLst>
            </p:cNvPr>
            <p:cNvSpPr txBox="1"/>
            <p:nvPr/>
          </p:nvSpPr>
          <p:spPr>
            <a:xfrm>
              <a:off x="693105" y="785513"/>
              <a:ext cx="132960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200">
                  <a:solidFill>
                    <a:schemeClr val="tx1"/>
                  </a:solidFill>
                </a:rPr>
                <a:t>Overview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8CF01E71-CFF5-4651-8DEC-C37F7EB47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6498" y="717818"/>
              <a:ext cx="324000" cy="31513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897376E7-90A0-4BDA-8A4E-C14F67608F14}"/>
                </a:ext>
              </a:extLst>
            </p:cNvPr>
            <p:cNvSpPr/>
            <p:nvPr/>
          </p:nvSpPr>
          <p:spPr>
            <a:xfrm>
              <a:off x="81997" y="794843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7600C3-C1B0-492A-A556-C50B650B6AC9}"/>
              </a:ext>
            </a:extLst>
          </p:cNvPr>
          <p:cNvGrpSpPr/>
          <p:nvPr/>
        </p:nvGrpSpPr>
        <p:grpSpPr>
          <a:xfrm>
            <a:off x="64123" y="1002433"/>
            <a:ext cx="1958590" cy="324000"/>
            <a:chOff x="64137" y="1201399"/>
            <a:chExt cx="1958590" cy="3240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031055-6FE6-427D-879F-FE1FFDCD65AD}"/>
                </a:ext>
              </a:extLst>
            </p:cNvPr>
            <p:cNvSpPr txBox="1"/>
            <p:nvPr/>
          </p:nvSpPr>
          <p:spPr>
            <a:xfrm>
              <a:off x="693118" y="1253664"/>
              <a:ext cx="132960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200">
                  <a:solidFill>
                    <a:schemeClr val="tx1"/>
                  </a:solidFill>
                </a:rPr>
                <a:t>Projects</a:t>
              </a: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2E1D2B5F-41FE-4E47-9096-354A53DFC769}"/>
                </a:ext>
              </a:extLst>
            </p:cNvPr>
            <p:cNvSpPr/>
            <p:nvPr/>
          </p:nvSpPr>
          <p:spPr>
            <a:xfrm rot="5400000">
              <a:off x="81997" y="1305059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24" name="Graphic 23" descr="Briefcase">
              <a:extLst>
                <a:ext uri="{FF2B5EF4-FFF2-40B4-BE49-F238E27FC236}">
                  <a16:creationId xmlns:a16="http://schemas.microsoft.com/office/drawing/2014/main" id="{811173D1-EA0A-40E5-BA68-9E9DF95D9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6498" y="1201399"/>
              <a:ext cx="324000" cy="324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143471A-B303-4061-B619-2C1D4334A7AC}"/>
              </a:ext>
            </a:extLst>
          </p:cNvPr>
          <p:cNvSpPr txBox="1"/>
          <p:nvPr/>
        </p:nvSpPr>
        <p:spPr>
          <a:xfrm>
            <a:off x="801766" y="1501503"/>
            <a:ext cx="1447056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CA" sz="1000" err="1">
                <a:solidFill>
                  <a:schemeClr val="tx1"/>
                </a:solidFill>
              </a:rPr>
              <a:t>Modeste</a:t>
            </a:r>
            <a:r>
              <a:rPr lang="en-CA" sz="1000">
                <a:solidFill>
                  <a:schemeClr val="tx1"/>
                </a:solidFill>
              </a:rPr>
              <a:t> exploration 1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1BEE5693-A439-46E1-B26B-8309D92BE77C}"/>
              </a:ext>
            </a:extLst>
          </p:cNvPr>
          <p:cNvSpPr/>
          <p:nvPr/>
        </p:nvSpPr>
        <p:spPr>
          <a:xfrm rot="5400000">
            <a:off x="198665" y="1524051"/>
            <a:ext cx="80962" cy="116681"/>
          </a:xfrm>
          <a:prstGeom prst="chevron">
            <a:avLst>
              <a:gd name="adj" fmla="val 5588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CD2B00-907E-42A3-9645-77BC3ABD4C99}"/>
              </a:ext>
            </a:extLst>
          </p:cNvPr>
          <p:cNvGrpSpPr/>
          <p:nvPr/>
        </p:nvGrpSpPr>
        <p:grpSpPr>
          <a:xfrm>
            <a:off x="309451" y="1820658"/>
            <a:ext cx="2057829" cy="216000"/>
            <a:chOff x="309464" y="2412040"/>
            <a:chExt cx="2057829" cy="216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EAA268-ABA0-4AD8-9540-591F0717C2D2}"/>
                </a:ext>
              </a:extLst>
            </p:cNvPr>
            <p:cNvSpPr txBox="1"/>
            <p:nvPr/>
          </p:nvSpPr>
          <p:spPr>
            <a:xfrm>
              <a:off x="812272" y="2433608"/>
              <a:ext cx="1555021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000">
                  <a:solidFill>
                    <a:schemeClr val="tx1"/>
                  </a:solidFill>
                </a:rPr>
                <a:t>Baseline information</a:t>
              </a:r>
            </a:p>
          </p:txBody>
        </p:sp>
        <p:pic>
          <p:nvPicPr>
            <p:cNvPr id="29" name="Picture 2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E6CEB2A-37B6-43E1-AA24-0DF20A0D2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71" y="2412040"/>
              <a:ext cx="288000" cy="216000"/>
            </a:xfrm>
            <a:prstGeom prst="rect">
              <a:avLst/>
            </a:prstGeom>
          </p:spPr>
        </p:pic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2B2F8AF0-3CB5-4F7F-B507-1BB7D816D526}"/>
                </a:ext>
              </a:extLst>
            </p:cNvPr>
            <p:cNvSpPr/>
            <p:nvPr/>
          </p:nvSpPr>
          <p:spPr>
            <a:xfrm>
              <a:off x="309464" y="2459095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E5D5C4-B5EE-4D1D-AB51-CBBB6E85BD49}"/>
              </a:ext>
            </a:extLst>
          </p:cNvPr>
          <p:cNvGrpSpPr/>
          <p:nvPr/>
        </p:nvGrpSpPr>
        <p:grpSpPr>
          <a:xfrm>
            <a:off x="297487" y="2116200"/>
            <a:ext cx="1951335" cy="359173"/>
            <a:chOff x="297500" y="2812357"/>
            <a:chExt cx="1951335" cy="3591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B94E09-C410-4661-9BA2-2C380B3C938B}"/>
                </a:ext>
              </a:extLst>
            </p:cNvPr>
            <p:cNvSpPr txBox="1"/>
            <p:nvPr/>
          </p:nvSpPr>
          <p:spPr>
            <a:xfrm>
              <a:off x="811340" y="2863753"/>
              <a:ext cx="143749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1000"/>
                <a:t>BMP scope &amp; intelligent recommendation</a:t>
              </a:r>
            </a:p>
          </p:txBody>
        </p:sp>
        <p:pic>
          <p:nvPicPr>
            <p:cNvPr id="33" name="Graphic 32" descr="Lightbulb and gear">
              <a:extLst>
                <a:ext uri="{FF2B5EF4-FFF2-40B4-BE49-F238E27FC236}">
                  <a16:creationId xmlns:a16="http://schemas.microsoft.com/office/drawing/2014/main" id="{817EC2C6-11B4-425D-BD42-7D04D8812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9800" y="2812357"/>
              <a:ext cx="288000" cy="288000"/>
            </a:xfrm>
            <a:prstGeom prst="rect">
              <a:avLst/>
            </a:prstGeom>
          </p:spPr>
        </p:pic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E6F6E96C-5E28-4279-B2E2-670D43B836B9}"/>
                </a:ext>
              </a:extLst>
            </p:cNvPr>
            <p:cNvSpPr/>
            <p:nvPr/>
          </p:nvSpPr>
          <p:spPr>
            <a:xfrm rot="5400000">
              <a:off x="315360" y="2914909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7AFB85-86F5-4860-8B83-5AD232D79CCC}"/>
              </a:ext>
            </a:extLst>
          </p:cNvPr>
          <p:cNvGrpSpPr/>
          <p:nvPr/>
        </p:nvGrpSpPr>
        <p:grpSpPr>
          <a:xfrm>
            <a:off x="302094" y="3474050"/>
            <a:ext cx="1921511" cy="288000"/>
            <a:chOff x="76879" y="2642701"/>
            <a:chExt cx="1921511" cy="2880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4A5DB-EA96-4DC2-BD99-EEF22C440A81}"/>
                </a:ext>
              </a:extLst>
            </p:cNvPr>
            <p:cNvSpPr txBox="1"/>
            <p:nvPr/>
          </p:nvSpPr>
          <p:spPr>
            <a:xfrm>
              <a:off x="560895" y="2702939"/>
              <a:ext cx="1437495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000">
                  <a:solidFill>
                    <a:schemeClr val="tx1"/>
                  </a:solidFill>
                </a:rPr>
                <a:t>BMP selection &amp; overview</a:t>
              </a:r>
            </a:p>
          </p:txBody>
        </p:sp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84951E43-4A6B-40B2-A195-7E40BD1845EC}"/>
                </a:ext>
              </a:extLst>
            </p:cNvPr>
            <p:cNvSpPr/>
            <p:nvPr/>
          </p:nvSpPr>
          <p:spPr>
            <a:xfrm>
              <a:off x="76879" y="2723173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>
                <a:solidFill>
                  <a:schemeClr val="tx1"/>
                </a:solidFill>
              </a:endParaRPr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5B543BD3-64CC-41C5-A807-AD55C48F7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8023" y="2642701"/>
              <a:ext cx="288000" cy="28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3A7BA4-F052-43BB-9460-9C3DB8327FCD}"/>
              </a:ext>
            </a:extLst>
          </p:cNvPr>
          <p:cNvGrpSpPr/>
          <p:nvPr/>
        </p:nvGrpSpPr>
        <p:grpSpPr>
          <a:xfrm>
            <a:off x="584693" y="2568491"/>
            <a:ext cx="1402355" cy="815460"/>
            <a:chOff x="2945048" y="3527460"/>
            <a:chExt cx="1402355" cy="81546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31F6687-2B7F-483E-9CF5-B0BA3860767A}"/>
                </a:ext>
              </a:extLst>
            </p:cNvPr>
            <p:cNvGrpSpPr/>
            <p:nvPr/>
          </p:nvGrpSpPr>
          <p:grpSpPr>
            <a:xfrm>
              <a:off x="2945048" y="3527460"/>
              <a:ext cx="1402355" cy="180000"/>
              <a:chOff x="352424" y="1962913"/>
              <a:chExt cx="1402355" cy="18000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8263649-1EE6-4747-BBAE-77D522B0CA20}"/>
                  </a:ext>
                </a:extLst>
              </p:cNvPr>
              <p:cNvSpPr txBox="1"/>
              <p:nvPr/>
            </p:nvSpPr>
            <p:spPr>
              <a:xfrm>
                <a:off x="689431" y="1991489"/>
                <a:ext cx="1065348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CA" sz="900" b="1">
                    <a:solidFill>
                      <a:schemeClr val="accent1"/>
                    </a:solidFill>
                  </a:rPr>
                  <a:t>BMP type 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66B559E-33DB-4300-8DA3-00089C72FAF7}"/>
                  </a:ext>
                </a:extLst>
              </p:cNvPr>
              <p:cNvSpPr/>
              <p:nvPr/>
            </p:nvSpPr>
            <p:spPr>
              <a:xfrm>
                <a:off x="352424" y="1962913"/>
                <a:ext cx="252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79D27A9-0E2C-4164-9BD5-D1EAC9849ECA}"/>
                </a:ext>
              </a:extLst>
            </p:cNvPr>
            <p:cNvGrpSpPr/>
            <p:nvPr/>
          </p:nvGrpSpPr>
          <p:grpSpPr>
            <a:xfrm>
              <a:off x="2945048" y="3861253"/>
              <a:ext cx="1398324" cy="180000"/>
              <a:chOff x="352424" y="2325281"/>
              <a:chExt cx="1398324" cy="18000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28AD092-0DA1-4FF3-85C1-BBCB4843410D}"/>
                  </a:ext>
                </a:extLst>
              </p:cNvPr>
              <p:cNvSpPr txBox="1"/>
              <p:nvPr/>
            </p:nvSpPr>
            <p:spPr>
              <a:xfrm>
                <a:off x="685400" y="2341719"/>
                <a:ext cx="1065348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1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CA" sz="900">
                    <a:solidFill>
                      <a:schemeClr val="tx1"/>
                    </a:solidFill>
                  </a:rPr>
                  <a:t>BMP type 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F8BFE4F-6F2C-4E92-886A-BFD69DD4B868}"/>
                  </a:ext>
                </a:extLst>
              </p:cNvPr>
              <p:cNvSpPr/>
              <p:nvPr/>
            </p:nvSpPr>
            <p:spPr>
              <a:xfrm>
                <a:off x="352424" y="2325281"/>
                <a:ext cx="252000" cy="18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4A8787C-48BE-4F75-8E97-8293770FC31F}"/>
                </a:ext>
              </a:extLst>
            </p:cNvPr>
            <p:cNvGrpSpPr/>
            <p:nvPr/>
          </p:nvGrpSpPr>
          <p:grpSpPr>
            <a:xfrm>
              <a:off x="3003982" y="4198920"/>
              <a:ext cx="1339390" cy="144000"/>
              <a:chOff x="411358" y="2662948"/>
              <a:chExt cx="1339390" cy="14400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E81CA59-5E46-470F-A6CC-0D63C4CD3C83}"/>
                  </a:ext>
                </a:extLst>
              </p:cNvPr>
              <p:cNvSpPr txBox="1"/>
              <p:nvPr/>
            </p:nvSpPr>
            <p:spPr>
              <a:xfrm>
                <a:off x="689431" y="2666340"/>
                <a:ext cx="1061317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1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CA" sz="900"/>
                  <a:t>BMP type 3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69C6F9C-0F35-47D4-9EF0-11EB22267AEB}"/>
                  </a:ext>
                </a:extLst>
              </p:cNvPr>
              <p:cNvSpPr/>
              <p:nvPr/>
            </p:nvSpPr>
            <p:spPr>
              <a:xfrm>
                <a:off x="411358" y="2662948"/>
                <a:ext cx="144000" cy="144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/>
              </a:p>
            </p:txBody>
          </p:sp>
        </p:grpSp>
      </p:grpSp>
      <p:pic>
        <p:nvPicPr>
          <p:cNvPr id="49" name="Graphic 48" descr="Clipboard">
            <a:extLst>
              <a:ext uri="{FF2B5EF4-FFF2-40B4-BE49-F238E27FC236}">
                <a16:creationId xmlns:a16="http://schemas.microsoft.com/office/drawing/2014/main" id="{43650E42-DBF9-4B89-A4BC-8F754C1FCF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8484" y="1419996"/>
            <a:ext cx="324000" cy="3240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59119F1-04A8-4A80-B82E-3B9AD9149663}"/>
              </a:ext>
            </a:extLst>
          </p:cNvPr>
          <p:cNvGrpSpPr/>
          <p:nvPr/>
        </p:nvGrpSpPr>
        <p:grpSpPr>
          <a:xfrm>
            <a:off x="183475" y="3908595"/>
            <a:ext cx="1772996" cy="324000"/>
            <a:chOff x="183475" y="3908595"/>
            <a:chExt cx="1772996" cy="32400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8B9990-9157-4566-9BAC-4053BDF6F5C0}"/>
                </a:ext>
              </a:extLst>
            </p:cNvPr>
            <p:cNvSpPr txBox="1"/>
            <p:nvPr/>
          </p:nvSpPr>
          <p:spPr>
            <a:xfrm>
              <a:off x="786576" y="3995348"/>
              <a:ext cx="1169895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000">
                  <a:solidFill>
                    <a:schemeClr val="tx1"/>
                  </a:solidFill>
                </a:rPr>
                <a:t>Test eco 2</a:t>
              </a:r>
            </a:p>
          </p:txBody>
        </p:sp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8740C74E-F360-4AE2-9252-907DB105EDFC}"/>
                </a:ext>
              </a:extLst>
            </p:cNvPr>
            <p:cNvSpPr/>
            <p:nvPr/>
          </p:nvSpPr>
          <p:spPr>
            <a:xfrm>
              <a:off x="183475" y="4017896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53" name="Graphic 52" descr="Clipboard">
              <a:extLst>
                <a:ext uri="{FF2B5EF4-FFF2-40B4-BE49-F238E27FC236}">
                  <a16:creationId xmlns:a16="http://schemas.microsoft.com/office/drawing/2014/main" id="{8DD132B5-2FC6-436B-8454-D1152A2A0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0193" y="3908595"/>
              <a:ext cx="324000" cy="3240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9C93E3-AAFA-4243-827F-83147301E510}"/>
              </a:ext>
            </a:extLst>
          </p:cNvPr>
          <p:cNvGrpSpPr/>
          <p:nvPr/>
        </p:nvGrpSpPr>
        <p:grpSpPr>
          <a:xfrm>
            <a:off x="180805" y="4268170"/>
            <a:ext cx="1772996" cy="324000"/>
            <a:chOff x="180805" y="4268170"/>
            <a:chExt cx="1772996" cy="3240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9DC75A-0F76-4C65-9009-3B00C76D4B90}"/>
                </a:ext>
              </a:extLst>
            </p:cNvPr>
            <p:cNvSpPr txBox="1"/>
            <p:nvPr/>
          </p:nvSpPr>
          <p:spPr>
            <a:xfrm>
              <a:off x="783906" y="4356848"/>
              <a:ext cx="1169895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000" err="1">
                  <a:solidFill>
                    <a:schemeClr val="tx1"/>
                  </a:solidFill>
                </a:rPr>
                <a:t>Indianfarm</a:t>
              </a:r>
              <a:r>
                <a:rPr lang="en-CA" sz="1000">
                  <a:solidFill>
                    <a:schemeClr val="tx1"/>
                  </a:solidFill>
                </a:rPr>
                <a:t> budget 1</a:t>
              </a:r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8D99D8EB-ACEA-4939-905E-EF75E9E90663}"/>
                </a:ext>
              </a:extLst>
            </p:cNvPr>
            <p:cNvSpPr/>
            <p:nvPr/>
          </p:nvSpPr>
          <p:spPr>
            <a:xfrm>
              <a:off x="180805" y="4379396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57" name="Graphic 56" descr="Clipboard">
              <a:extLst>
                <a:ext uri="{FF2B5EF4-FFF2-40B4-BE49-F238E27FC236}">
                  <a16:creationId xmlns:a16="http://schemas.microsoft.com/office/drawing/2014/main" id="{24B1E9E0-9CAD-4F61-A40D-F85D8CF70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0193" y="4268170"/>
              <a:ext cx="324000" cy="3240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30D32D-A3E5-4735-AF0C-0F8CBC8FEA20}"/>
              </a:ext>
            </a:extLst>
          </p:cNvPr>
          <p:cNvGrpSpPr/>
          <p:nvPr/>
        </p:nvGrpSpPr>
        <p:grpSpPr>
          <a:xfrm>
            <a:off x="180805" y="4635712"/>
            <a:ext cx="1772996" cy="324000"/>
            <a:chOff x="180805" y="4635712"/>
            <a:chExt cx="1772996" cy="32400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EB61D3-A20B-4E8E-BA23-49272876BC84}"/>
                </a:ext>
              </a:extLst>
            </p:cNvPr>
            <p:cNvSpPr txBox="1"/>
            <p:nvPr/>
          </p:nvSpPr>
          <p:spPr>
            <a:xfrm>
              <a:off x="783906" y="4718347"/>
              <a:ext cx="1169895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000"/>
                <a:t>Broughton budget</a:t>
              </a:r>
            </a:p>
          </p:txBody>
        </p:sp>
        <p:sp>
          <p:nvSpPr>
            <p:cNvPr id="60" name="Arrow: Chevron 59">
              <a:extLst>
                <a:ext uri="{FF2B5EF4-FFF2-40B4-BE49-F238E27FC236}">
                  <a16:creationId xmlns:a16="http://schemas.microsoft.com/office/drawing/2014/main" id="{559594CE-5C9F-4B9B-BDAC-28393DC452AC}"/>
                </a:ext>
              </a:extLst>
            </p:cNvPr>
            <p:cNvSpPr/>
            <p:nvPr/>
          </p:nvSpPr>
          <p:spPr>
            <a:xfrm>
              <a:off x="180805" y="4740895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61" name="Graphic 60" descr="Clipboard">
              <a:extLst>
                <a:ext uri="{FF2B5EF4-FFF2-40B4-BE49-F238E27FC236}">
                  <a16:creationId xmlns:a16="http://schemas.microsoft.com/office/drawing/2014/main" id="{2BE49094-2C12-4048-A704-236BAA609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69272" y="4635712"/>
              <a:ext cx="324000" cy="3240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32471E-EA9F-46ED-BB23-1A2C3D2D6E38}"/>
              </a:ext>
            </a:extLst>
          </p:cNvPr>
          <p:cNvGrpSpPr/>
          <p:nvPr/>
        </p:nvGrpSpPr>
        <p:grpSpPr>
          <a:xfrm>
            <a:off x="180805" y="5025106"/>
            <a:ext cx="1772996" cy="324000"/>
            <a:chOff x="180805" y="5025106"/>
            <a:chExt cx="1772996" cy="32400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5FCCD9-061A-4316-84A4-F92DFE82CA49}"/>
                </a:ext>
              </a:extLst>
            </p:cNvPr>
            <p:cNvSpPr txBox="1"/>
            <p:nvPr/>
          </p:nvSpPr>
          <p:spPr>
            <a:xfrm>
              <a:off x="783906" y="5110162"/>
              <a:ext cx="1169895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000"/>
                <a:t>Gully eco</a:t>
              </a:r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C2CD76A9-CD10-48D5-8224-DE2B35E7DA99}"/>
                </a:ext>
              </a:extLst>
            </p:cNvPr>
            <p:cNvSpPr/>
            <p:nvPr/>
          </p:nvSpPr>
          <p:spPr>
            <a:xfrm>
              <a:off x="180805" y="5132710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65" name="Graphic 64" descr="Clipboard">
              <a:extLst>
                <a:ext uri="{FF2B5EF4-FFF2-40B4-BE49-F238E27FC236}">
                  <a16:creationId xmlns:a16="http://schemas.microsoft.com/office/drawing/2014/main" id="{91D773A3-026E-4776-BE77-680C319FA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69104" y="5025106"/>
              <a:ext cx="324000" cy="32400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A596ED2-C57D-4A58-A856-E529987FD68A}"/>
              </a:ext>
            </a:extLst>
          </p:cNvPr>
          <p:cNvSpPr/>
          <p:nvPr/>
        </p:nvSpPr>
        <p:spPr>
          <a:xfrm>
            <a:off x="9753129" y="352731"/>
            <a:ext cx="2437695" cy="6275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CC100C-22AD-4800-9CEA-5064273CF3A1}"/>
              </a:ext>
            </a:extLst>
          </p:cNvPr>
          <p:cNvSpPr txBox="1"/>
          <p:nvPr/>
        </p:nvSpPr>
        <p:spPr>
          <a:xfrm>
            <a:off x="9750671" y="385898"/>
            <a:ext cx="2827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900"/>
              <a:t>&gt;&gt;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BA3DC1A-676C-4535-911D-CE1C4882DD3E}"/>
              </a:ext>
            </a:extLst>
          </p:cNvPr>
          <p:cNvGrpSpPr/>
          <p:nvPr/>
        </p:nvGrpSpPr>
        <p:grpSpPr>
          <a:xfrm>
            <a:off x="3260838" y="1204915"/>
            <a:ext cx="4005538" cy="2870013"/>
            <a:chOff x="4448175" y="1390650"/>
            <a:chExt cx="6800850" cy="4895850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CC748F4-122A-433B-878C-94749740A202}"/>
                </a:ext>
              </a:extLst>
            </p:cNvPr>
            <p:cNvSpPr/>
            <p:nvPr/>
          </p:nvSpPr>
          <p:spPr>
            <a:xfrm>
              <a:off x="5019675" y="1390650"/>
              <a:ext cx="3362325" cy="1704975"/>
            </a:xfrm>
            <a:custGeom>
              <a:avLst/>
              <a:gdLst>
                <a:gd name="connsiteX0" fmla="*/ 0 w 3362325"/>
                <a:gd name="connsiteY0" fmla="*/ 0 h 1704975"/>
                <a:gd name="connsiteX1" fmla="*/ 0 w 3362325"/>
                <a:gd name="connsiteY1" fmla="*/ 1704975 h 1704975"/>
                <a:gd name="connsiteX2" fmla="*/ 3362325 w 3362325"/>
                <a:gd name="connsiteY2" fmla="*/ 1704975 h 1704975"/>
                <a:gd name="connsiteX3" fmla="*/ 3362325 w 3362325"/>
                <a:gd name="connsiteY3" fmla="*/ 876300 h 1704975"/>
                <a:gd name="connsiteX4" fmla="*/ 2733675 w 3362325"/>
                <a:gd name="connsiteY4" fmla="*/ 866775 h 1704975"/>
                <a:gd name="connsiteX5" fmla="*/ 2743200 w 3362325"/>
                <a:gd name="connsiteY5" fmla="*/ 38100 h 1704975"/>
                <a:gd name="connsiteX6" fmla="*/ 0 w 3362325"/>
                <a:gd name="connsiteY6" fmla="*/ 0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2325" h="1704975">
                  <a:moveTo>
                    <a:pt x="0" y="0"/>
                  </a:moveTo>
                  <a:lnTo>
                    <a:pt x="0" y="1704975"/>
                  </a:lnTo>
                  <a:lnTo>
                    <a:pt x="3362325" y="1704975"/>
                  </a:lnTo>
                  <a:lnTo>
                    <a:pt x="3362325" y="876300"/>
                  </a:lnTo>
                  <a:lnTo>
                    <a:pt x="2733675" y="866775"/>
                  </a:lnTo>
                  <a:lnTo>
                    <a:pt x="2743200" y="381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010E19B-E643-4E2A-8450-D3713905BD17}"/>
                </a:ext>
              </a:extLst>
            </p:cNvPr>
            <p:cNvSpPr/>
            <p:nvPr/>
          </p:nvSpPr>
          <p:spPr>
            <a:xfrm>
              <a:off x="7648575" y="1419225"/>
              <a:ext cx="3600450" cy="2962275"/>
            </a:xfrm>
            <a:custGeom>
              <a:avLst/>
              <a:gdLst>
                <a:gd name="connsiteX0" fmla="*/ 123825 w 3600450"/>
                <a:gd name="connsiteY0" fmla="*/ 0 h 2962275"/>
                <a:gd name="connsiteX1" fmla="*/ 3590925 w 3600450"/>
                <a:gd name="connsiteY1" fmla="*/ 9525 h 2962275"/>
                <a:gd name="connsiteX2" fmla="*/ 3600450 w 3600450"/>
                <a:gd name="connsiteY2" fmla="*/ 2933700 h 2962275"/>
                <a:gd name="connsiteX3" fmla="*/ 9525 w 3600450"/>
                <a:gd name="connsiteY3" fmla="*/ 2962275 h 2962275"/>
                <a:gd name="connsiteX4" fmla="*/ 0 w 3600450"/>
                <a:gd name="connsiteY4" fmla="*/ 1676400 h 2962275"/>
                <a:gd name="connsiteX5" fmla="*/ 742950 w 3600450"/>
                <a:gd name="connsiteY5" fmla="*/ 1685925 h 2962275"/>
                <a:gd name="connsiteX6" fmla="*/ 742950 w 3600450"/>
                <a:gd name="connsiteY6" fmla="*/ 847725 h 2962275"/>
                <a:gd name="connsiteX7" fmla="*/ 123825 w 3600450"/>
                <a:gd name="connsiteY7" fmla="*/ 847725 h 2962275"/>
                <a:gd name="connsiteX8" fmla="*/ 123825 w 3600450"/>
                <a:gd name="connsiteY8" fmla="*/ 0 h 296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50" h="2962275">
                  <a:moveTo>
                    <a:pt x="123825" y="0"/>
                  </a:moveTo>
                  <a:lnTo>
                    <a:pt x="3590925" y="9525"/>
                  </a:lnTo>
                  <a:lnTo>
                    <a:pt x="3600450" y="2933700"/>
                  </a:lnTo>
                  <a:lnTo>
                    <a:pt x="9525" y="2962275"/>
                  </a:lnTo>
                  <a:lnTo>
                    <a:pt x="0" y="1676400"/>
                  </a:lnTo>
                  <a:lnTo>
                    <a:pt x="742950" y="1685925"/>
                  </a:lnTo>
                  <a:lnTo>
                    <a:pt x="742950" y="847725"/>
                  </a:lnTo>
                  <a:lnTo>
                    <a:pt x="123825" y="847725"/>
                  </a:lnTo>
                  <a:lnTo>
                    <a:pt x="123825" y="0"/>
                  </a:lnTo>
                  <a:close/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0D60AB4-6827-4003-A52A-FFBDC8BF8A78}"/>
                </a:ext>
              </a:extLst>
            </p:cNvPr>
            <p:cNvSpPr/>
            <p:nvPr/>
          </p:nvSpPr>
          <p:spPr>
            <a:xfrm>
              <a:off x="4448175" y="3105150"/>
              <a:ext cx="6800850" cy="3181350"/>
            </a:xfrm>
            <a:custGeom>
              <a:avLst/>
              <a:gdLst>
                <a:gd name="connsiteX0" fmla="*/ 876300 w 6800850"/>
                <a:gd name="connsiteY0" fmla="*/ 9525 h 3181350"/>
                <a:gd name="connsiteX1" fmla="*/ 0 w 6800850"/>
                <a:gd name="connsiteY1" fmla="*/ 914400 h 3181350"/>
                <a:gd name="connsiteX2" fmla="*/ 47625 w 6800850"/>
                <a:gd name="connsiteY2" fmla="*/ 2743200 h 3181350"/>
                <a:gd name="connsiteX3" fmla="*/ 1390650 w 6800850"/>
                <a:gd name="connsiteY3" fmla="*/ 3181350 h 3181350"/>
                <a:gd name="connsiteX4" fmla="*/ 6781800 w 6800850"/>
                <a:gd name="connsiteY4" fmla="*/ 3067050 h 3181350"/>
                <a:gd name="connsiteX5" fmla="*/ 6800850 w 6800850"/>
                <a:gd name="connsiteY5" fmla="*/ 1238250 h 3181350"/>
                <a:gd name="connsiteX6" fmla="*/ 3209925 w 6800850"/>
                <a:gd name="connsiteY6" fmla="*/ 1276350 h 3181350"/>
                <a:gd name="connsiteX7" fmla="*/ 3190875 w 6800850"/>
                <a:gd name="connsiteY7" fmla="*/ 0 h 3181350"/>
                <a:gd name="connsiteX8" fmla="*/ 876300 w 6800850"/>
                <a:gd name="connsiteY8" fmla="*/ 9525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850" h="3181350">
                  <a:moveTo>
                    <a:pt x="876300" y="9525"/>
                  </a:moveTo>
                  <a:lnTo>
                    <a:pt x="0" y="914400"/>
                  </a:lnTo>
                  <a:lnTo>
                    <a:pt x="47625" y="2743200"/>
                  </a:lnTo>
                  <a:lnTo>
                    <a:pt x="1390650" y="3181350"/>
                  </a:lnTo>
                  <a:lnTo>
                    <a:pt x="6781800" y="3067050"/>
                  </a:lnTo>
                  <a:lnTo>
                    <a:pt x="6800850" y="1238250"/>
                  </a:lnTo>
                  <a:lnTo>
                    <a:pt x="3209925" y="1276350"/>
                  </a:lnTo>
                  <a:lnTo>
                    <a:pt x="3190875" y="0"/>
                  </a:lnTo>
                  <a:lnTo>
                    <a:pt x="876300" y="9525"/>
                  </a:lnTo>
                  <a:close/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35070DC-C910-40A0-B8AF-5A564F91B87B}"/>
              </a:ext>
            </a:extLst>
          </p:cNvPr>
          <p:cNvSpPr/>
          <p:nvPr/>
        </p:nvSpPr>
        <p:spPr>
          <a:xfrm>
            <a:off x="3304026" y="747788"/>
            <a:ext cx="3687889" cy="3525348"/>
          </a:xfrm>
          <a:custGeom>
            <a:avLst/>
            <a:gdLst>
              <a:gd name="connsiteX0" fmla="*/ 2118266 w 3643907"/>
              <a:gd name="connsiteY0" fmla="*/ 87427 h 4033235"/>
              <a:gd name="connsiteX1" fmla="*/ 1691546 w 3643907"/>
              <a:gd name="connsiteY1" fmla="*/ 122261 h 4033235"/>
              <a:gd name="connsiteX2" fmla="*/ 1447706 w 3643907"/>
              <a:gd name="connsiteY2" fmla="*/ 200638 h 4033235"/>
              <a:gd name="connsiteX3" fmla="*/ 1108071 w 3643907"/>
              <a:gd name="connsiteY3" fmla="*/ 305141 h 4033235"/>
              <a:gd name="connsiteX4" fmla="*/ 925191 w 3643907"/>
              <a:gd name="connsiteY4" fmla="*/ 575107 h 4033235"/>
              <a:gd name="connsiteX5" fmla="*/ 925191 w 3643907"/>
              <a:gd name="connsiteY5" fmla="*/ 879907 h 4033235"/>
              <a:gd name="connsiteX6" fmla="*/ 881648 w 3643907"/>
              <a:gd name="connsiteY6" fmla="*/ 1263084 h 4033235"/>
              <a:gd name="connsiteX7" fmla="*/ 794563 w 3643907"/>
              <a:gd name="connsiteY7" fmla="*/ 1332752 h 4033235"/>
              <a:gd name="connsiteX8" fmla="*/ 585557 w 3643907"/>
              <a:gd name="connsiteY8" fmla="*/ 1393712 h 4033235"/>
              <a:gd name="connsiteX9" fmla="*/ 454928 w 3643907"/>
              <a:gd name="connsiteY9" fmla="*/ 1524341 h 4033235"/>
              <a:gd name="connsiteX10" fmla="*/ 385260 w 3643907"/>
              <a:gd name="connsiteY10" fmla="*/ 1715930 h 4033235"/>
              <a:gd name="connsiteX11" fmla="*/ 428803 w 3643907"/>
              <a:gd name="connsiteY11" fmla="*/ 2064272 h 4033235"/>
              <a:gd name="connsiteX12" fmla="*/ 515888 w 3643907"/>
              <a:gd name="connsiteY12" fmla="*/ 2203610 h 4033235"/>
              <a:gd name="connsiteX13" fmla="*/ 838106 w 3643907"/>
              <a:gd name="connsiteY13" fmla="*/ 2395198 h 4033235"/>
              <a:gd name="connsiteX14" fmla="*/ 1020986 w 3643907"/>
              <a:gd name="connsiteY14" fmla="*/ 2560661 h 4033235"/>
              <a:gd name="connsiteX15" fmla="*/ 1055820 w 3643907"/>
              <a:gd name="connsiteY15" fmla="*/ 2708707 h 4033235"/>
              <a:gd name="connsiteX16" fmla="*/ 1038403 w 3643907"/>
              <a:gd name="connsiteY16" fmla="*/ 2865461 h 4033235"/>
              <a:gd name="connsiteX17" fmla="*/ 751020 w 3643907"/>
              <a:gd name="connsiteY17" fmla="*/ 3118010 h 4033235"/>
              <a:gd name="connsiteX18" fmla="*/ 454928 w 3643907"/>
              <a:gd name="connsiteY18" fmla="*/ 3318307 h 4033235"/>
              <a:gd name="connsiteX19" fmla="*/ 176254 w 3643907"/>
              <a:gd name="connsiteY19" fmla="*/ 3466352 h 4033235"/>
              <a:gd name="connsiteX20" fmla="*/ 89168 w 3643907"/>
              <a:gd name="connsiteY20" fmla="*/ 3596981 h 4033235"/>
              <a:gd name="connsiteX21" fmla="*/ 36917 w 3643907"/>
              <a:gd name="connsiteY21" fmla="*/ 3823404 h 4033235"/>
              <a:gd name="connsiteX22" fmla="*/ 97877 w 3643907"/>
              <a:gd name="connsiteY22" fmla="*/ 3971450 h 4033235"/>
              <a:gd name="connsiteX23" fmla="*/ 1099363 w 3643907"/>
              <a:gd name="connsiteY23" fmla="*/ 4032410 h 4033235"/>
              <a:gd name="connsiteX24" fmla="*/ 1648003 w 3643907"/>
              <a:gd name="connsiteY24" fmla="*/ 3997575 h 4033235"/>
              <a:gd name="connsiteX25" fmla="*/ 2248894 w 3643907"/>
              <a:gd name="connsiteY25" fmla="*/ 3875655 h 4033235"/>
              <a:gd name="connsiteX26" fmla="*/ 2562403 w 3643907"/>
              <a:gd name="connsiteY26" fmla="*/ 3605690 h 4033235"/>
              <a:gd name="connsiteX27" fmla="*/ 3137168 w 3643907"/>
              <a:gd name="connsiteY27" fmla="*/ 3248638 h 4033235"/>
              <a:gd name="connsiteX28" fmla="*/ 3407134 w 3643907"/>
              <a:gd name="connsiteY28" fmla="*/ 2734832 h 4033235"/>
              <a:gd name="connsiteX29" fmla="*/ 3642266 w 3643907"/>
              <a:gd name="connsiteY29" fmla="*/ 2116524 h 4033235"/>
              <a:gd name="connsiteX30" fmla="*/ 3502928 w 3643907"/>
              <a:gd name="connsiteY30" fmla="*/ 1637552 h 4033235"/>
              <a:gd name="connsiteX31" fmla="*/ 3337466 w 3643907"/>
              <a:gd name="connsiteY31" fmla="*/ 1210832 h 4033235"/>
              <a:gd name="connsiteX32" fmla="*/ 3598723 w 3643907"/>
              <a:gd name="connsiteY32" fmla="*/ 827655 h 4033235"/>
              <a:gd name="connsiteX33" fmla="*/ 3520346 w 3643907"/>
              <a:gd name="connsiteY33" fmla="*/ 322558 h 4033235"/>
              <a:gd name="connsiteX34" fmla="*/ 3172003 w 3643907"/>
              <a:gd name="connsiteY34" fmla="*/ 87427 h 4033235"/>
              <a:gd name="connsiteX35" fmla="*/ 2423066 w 3643907"/>
              <a:gd name="connsiteY35" fmla="*/ 341 h 4033235"/>
              <a:gd name="connsiteX36" fmla="*/ 2118266 w 3643907"/>
              <a:gd name="connsiteY36" fmla="*/ 87427 h 4033235"/>
              <a:gd name="connsiteX0" fmla="*/ 2093566 w 3619207"/>
              <a:gd name="connsiteY0" fmla="*/ 87427 h 4054379"/>
              <a:gd name="connsiteX1" fmla="*/ 1666846 w 3619207"/>
              <a:gd name="connsiteY1" fmla="*/ 122261 h 4054379"/>
              <a:gd name="connsiteX2" fmla="*/ 1423006 w 3619207"/>
              <a:gd name="connsiteY2" fmla="*/ 200638 h 4054379"/>
              <a:gd name="connsiteX3" fmla="*/ 1083371 w 3619207"/>
              <a:gd name="connsiteY3" fmla="*/ 305141 h 4054379"/>
              <a:gd name="connsiteX4" fmla="*/ 900491 w 3619207"/>
              <a:gd name="connsiteY4" fmla="*/ 575107 h 4054379"/>
              <a:gd name="connsiteX5" fmla="*/ 900491 w 3619207"/>
              <a:gd name="connsiteY5" fmla="*/ 879907 h 4054379"/>
              <a:gd name="connsiteX6" fmla="*/ 856948 w 3619207"/>
              <a:gd name="connsiteY6" fmla="*/ 1263084 h 4054379"/>
              <a:gd name="connsiteX7" fmla="*/ 769863 w 3619207"/>
              <a:gd name="connsiteY7" fmla="*/ 1332752 h 4054379"/>
              <a:gd name="connsiteX8" fmla="*/ 560857 w 3619207"/>
              <a:gd name="connsiteY8" fmla="*/ 1393712 h 4054379"/>
              <a:gd name="connsiteX9" fmla="*/ 430228 w 3619207"/>
              <a:gd name="connsiteY9" fmla="*/ 1524341 h 4054379"/>
              <a:gd name="connsiteX10" fmla="*/ 360560 w 3619207"/>
              <a:gd name="connsiteY10" fmla="*/ 1715930 h 4054379"/>
              <a:gd name="connsiteX11" fmla="*/ 404103 w 3619207"/>
              <a:gd name="connsiteY11" fmla="*/ 2064272 h 4054379"/>
              <a:gd name="connsiteX12" fmla="*/ 491188 w 3619207"/>
              <a:gd name="connsiteY12" fmla="*/ 2203610 h 4054379"/>
              <a:gd name="connsiteX13" fmla="*/ 813406 w 3619207"/>
              <a:gd name="connsiteY13" fmla="*/ 2395198 h 4054379"/>
              <a:gd name="connsiteX14" fmla="*/ 996286 w 3619207"/>
              <a:gd name="connsiteY14" fmla="*/ 2560661 h 4054379"/>
              <a:gd name="connsiteX15" fmla="*/ 1031120 w 3619207"/>
              <a:gd name="connsiteY15" fmla="*/ 2708707 h 4054379"/>
              <a:gd name="connsiteX16" fmla="*/ 1013703 w 3619207"/>
              <a:gd name="connsiteY16" fmla="*/ 2865461 h 4054379"/>
              <a:gd name="connsiteX17" fmla="*/ 726320 w 3619207"/>
              <a:gd name="connsiteY17" fmla="*/ 3118010 h 4054379"/>
              <a:gd name="connsiteX18" fmla="*/ 430228 w 3619207"/>
              <a:gd name="connsiteY18" fmla="*/ 3318307 h 4054379"/>
              <a:gd name="connsiteX19" fmla="*/ 151554 w 3619207"/>
              <a:gd name="connsiteY19" fmla="*/ 3466352 h 4054379"/>
              <a:gd name="connsiteX20" fmla="*/ 64468 w 3619207"/>
              <a:gd name="connsiteY20" fmla="*/ 3596981 h 4054379"/>
              <a:gd name="connsiteX21" fmla="*/ 12217 w 3619207"/>
              <a:gd name="connsiteY21" fmla="*/ 3823404 h 4054379"/>
              <a:gd name="connsiteX22" fmla="*/ 114751 w 3619207"/>
              <a:gd name="connsiteY22" fmla="*/ 4039081 h 4054379"/>
              <a:gd name="connsiteX23" fmla="*/ 1074663 w 3619207"/>
              <a:gd name="connsiteY23" fmla="*/ 4032410 h 4054379"/>
              <a:gd name="connsiteX24" fmla="*/ 1623303 w 3619207"/>
              <a:gd name="connsiteY24" fmla="*/ 3997575 h 4054379"/>
              <a:gd name="connsiteX25" fmla="*/ 2224194 w 3619207"/>
              <a:gd name="connsiteY25" fmla="*/ 3875655 h 4054379"/>
              <a:gd name="connsiteX26" fmla="*/ 2537703 w 3619207"/>
              <a:gd name="connsiteY26" fmla="*/ 3605690 h 4054379"/>
              <a:gd name="connsiteX27" fmla="*/ 3112468 w 3619207"/>
              <a:gd name="connsiteY27" fmla="*/ 3248638 h 4054379"/>
              <a:gd name="connsiteX28" fmla="*/ 3382434 w 3619207"/>
              <a:gd name="connsiteY28" fmla="*/ 2734832 h 4054379"/>
              <a:gd name="connsiteX29" fmla="*/ 3617566 w 3619207"/>
              <a:gd name="connsiteY29" fmla="*/ 2116524 h 4054379"/>
              <a:gd name="connsiteX30" fmla="*/ 3478228 w 3619207"/>
              <a:gd name="connsiteY30" fmla="*/ 1637552 h 4054379"/>
              <a:gd name="connsiteX31" fmla="*/ 3312766 w 3619207"/>
              <a:gd name="connsiteY31" fmla="*/ 1210832 h 4054379"/>
              <a:gd name="connsiteX32" fmla="*/ 3574023 w 3619207"/>
              <a:gd name="connsiteY32" fmla="*/ 827655 h 4054379"/>
              <a:gd name="connsiteX33" fmla="*/ 3495646 w 3619207"/>
              <a:gd name="connsiteY33" fmla="*/ 322558 h 4054379"/>
              <a:gd name="connsiteX34" fmla="*/ 3147303 w 3619207"/>
              <a:gd name="connsiteY34" fmla="*/ 87427 h 4054379"/>
              <a:gd name="connsiteX35" fmla="*/ 2398366 w 3619207"/>
              <a:gd name="connsiteY35" fmla="*/ 341 h 4054379"/>
              <a:gd name="connsiteX36" fmla="*/ 2093566 w 3619207"/>
              <a:gd name="connsiteY36" fmla="*/ 87427 h 4054379"/>
              <a:gd name="connsiteX0" fmla="*/ 2093566 w 3618850"/>
              <a:gd name="connsiteY0" fmla="*/ 87427 h 4054379"/>
              <a:gd name="connsiteX1" fmla="*/ 1666846 w 3618850"/>
              <a:gd name="connsiteY1" fmla="*/ 122261 h 4054379"/>
              <a:gd name="connsiteX2" fmla="*/ 1423006 w 3618850"/>
              <a:gd name="connsiteY2" fmla="*/ 200638 h 4054379"/>
              <a:gd name="connsiteX3" fmla="*/ 1083371 w 3618850"/>
              <a:gd name="connsiteY3" fmla="*/ 305141 h 4054379"/>
              <a:gd name="connsiteX4" fmla="*/ 900491 w 3618850"/>
              <a:gd name="connsiteY4" fmla="*/ 575107 h 4054379"/>
              <a:gd name="connsiteX5" fmla="*/ 900491 w 3618850"/>
              <a:gd name="connsiteY5" fmla="*/ 879907 h 4054379"/>
              <a:gd name="connsiteX6" fmla="*/ 856948 w 3618850"/>
              <a:gd name="connsiteY6" fmla="*/ 1263084 h 4054379"/>
              <a:gd name="connsiteX7" fmla="*/ 769863 w 3618850"/>
              <a:gd name="connsiteY7" fmla="*/ 1332752 h 4054379"/>
              <a:gd name="connsiteX8" fmla="*/ 560857 w 3618850"/>
              <a:gd name="connsiteY8" fmla="*/ 1393712 h 4054379"/>
              <a:gd name="connsiteX9" fmla="*/ 430228 w 3618850"/>
              <a:gd name="connsiteY9" fmla="*/ 1524341 h 4054379"/>
              <a:gd name="connsiteX10" fmla="*/ 360560 w 3618850"/>
              <a:gd name="connsiteY10" fmla="*/ 1715930 h 4054379"/>
              <a:gd name="connsiteX11" fmla="*/ 404103 w 3618850"/>
              <a:gd name="connsiteY11" fmla="*/ 2064272 h 4054379"/>
              <a:gd name="connsiteX12" fmla="*/ 491188 w 3618850"/>
              <a:gd name="connsiteY12" fmla="*/ 2203610 h 4054379"/>
              <a:gd name="connsiteX13" fmla="*/ 813406 w 3618850"/>
              <a:gd name="connsiteY13" fmla="*/ 2395198 h 4054379"/>
              <a:gd name="connsiteX14" fmla="*/ 996286 w 3618850"/>
              <a:gd name="connsiteY14" fmla="*/ 2560661 h 4054379"/>
              <a:gd name="connsiteX15" fmla="*/ 1031120 w 3618850"/>
              <a:gd name="connsiteY15" fmla="*/ 2708707 h 4054379"/>
              <a:gd name="connsiteX16" fmla="*/ 1013703 w 3618850"/>
              <a:gd name="connsiteY16" fmla="*/ 2865461 h 4054379"/>
              <a:gd name="connsiteX17" fmla="*/ 726320 w 3618850"/>
              <a:gd name="connsiteY17" fmla="*/ 3118010 h 4054379"/>
              <a:gd name="connsiteX18" fmla="*/ 430228 w 3618850"/>
              <a:gd name="connsiteY18" fmla="*/ 3318307 h 4054379"/>
              <a:gd name="connsiteX19" fmla="*/ 151554 w 3618850"/>
              <a:gd name="connsiteY19" fmla="*/ 3466352 h 4054379"/>
              <a:gd name="connsiteX20" fmla="*/ 64468 w 3618850"/>
              <a:gd name="connsiteY20" fmla="*/ 3596981 h 4054379"/>
              <a:gd name="connsiteX21" fmla="*/ 12217 w 3618850"/>
              <a:gd name="connsiteY21" fmla="*/ 3823404 h 4054379"/>
              <a:gd name="connsiteX22" fmla="*/ 114751 w 3618850"/>
              <a:gd name="connsiteY22" fmla="*/ 4039081 h 4054379"/>
              <a:gd name="connsiteX23" fmla="*/ 1074663 w 3618850"/>
              <a:gd name="connsiteY23" fmla="*/ 4032410 h 4054379"/>
              <a:gd name="connsiteX24" fmla="*/ 1623303 w 3618850"/>
              <a:gd name="connsiteY24" fmla="*/ 3997575 h 4054379"/>
              <a:gd name="connsiteX25" fmla="*/ 2224194 w 3618850"/>
              <a:gd name="connsiteY25" fmla="*/ 3875655 h 4054379"/>
              <a:gd name="connsiteX26" fmla="*/ 2537703 w 3618850"/>
              <a:gd name="connsiteY26" fmla="*/ 3605690 h 4054379"/>
              <a:gd name="connsiteX27" fmla="*/ 3112468 w 3618850"/>
              <a:gd name="connsiteY27" fmla="*/ 3248638 h 4054379"/>
              <a:gd name="connsiteX28" fmla="*/ 3382434 w 3618850"/>
              <a:gd name="connsiteY28" fmla="*/ 2734832 h 4054379"/>
              <a:gd name="connsiteX29" fmla="*/ 3617566 w 3618850"/>
              <a:gd name="connsiteY29" fmla="*/ 2116524 h 4054379"/>
              <a:gd name="connsiteX30" fmla="*/ 3478228 w 3618850"/>
              <a:gd name="connsiteY30" fmla="*/ 1637552 h 4054379"/>
              <a:gd name="connsiteX31" fmla="*/ 3512323 w 3618850"/>
              <a:gd name="connsiteY31" fmla="*/ 1219287 h 4054379"/>
              <a:gd name="connsiteX32" fmla="*/ 3574023 w 3618850"/>
              <a:gd name="connsiteY32" fmla="*/ 827655 h 4054379"/>
              <a:gd name="connsiteX33" fmla="*/ 3495646 w 3618850"/>
              <a:gd name="connsiteY33" fmla="*/ 322558 h 4054379"/>
              <a:gd name="connsiteX34" fmla="*/ 3147303 w 3618850"/>
              <a:gd name="connsiteY34" fmla="*/ 87427 h 4054379"/>
              <a:gd name="connsiteX35" fmla="*/ 2398366 w 3618850"/>
              <a:gd name="connsiteY35" fmla="*/ 341 h 4054379"/>
              <a:gd name="connsiteX36" fmla="*/ 2093566 w 3618850"/>
              <a:gd name="connsiteY36" fmla="*/ 87427 h 4054379"/>
              <a:gd name="connsiteX0" fmla="*/ 2093566 w 3715411"/>
              <a:gd name="connsiteY0" fmla="*/ 87427 h 4054379"/>
              <a:gd name="connsiteX1" fmla="*/ 1666846 w 3715411"/>
              <a:gd name="connsiteY1" fmla="*/ 122261 h 4054379"/>
              <a:gd name="connsiteX2" fmla="*/ 1423006 w 3715411"/>
              <a:gd name="connsiteY2" fmla="*/ 200638 h 4054379"/>
              <a:gd name="connsiteX3" fmla="*/ 1083371 w 3715411"/>
              <a:gd name="connsiteY3" fmla="*/ 305141 h 4054379"/>
              <a:gd name="connsiteX4" fmla="*/ 900491 w 3715411"/>
              <a:gd name="connsiteY4" fmla="*/ 575107 h 4054379"/>
              <a:gd name="connsiteX5" fmla="*/ 900491 w 3715411"/>
              <a:gd name="connsiteY5" fmla="*/ 879907 h 4054379"/>
              <a:gd name="connsiteX6" fmla="*/ 856948 w 3715411"/>
              <a:gd name="connsiteY6" fmla="*/ 1263084 h 4054379"/>
              <a:gd name="connsiteX7" fmla="*/ 769863 w 3715411"/>
              <a:gd name="connsiteY7" fmla="*/ 1332752 h 4054379"/>
              <a:gd name="connsiteX8" fmla="*/ 560857 w 3715411"/>
              <a:gd name="connsiteY8" fmla="*/ 1393712 h 4054379"/>
              <a:gd name="connsiteX9" fmla="*/ 430228 w 3715411"/>
              <a:gd name="connsiteY9" fmla="*/ 1524341 h 4054379"/>
              <a:gd name="connsiteX10" fmla="*/ 360560 w 3715411"/>
              <a:gd name="connsiteY10" fmla="*/ 1715930 h 4054379"/>
              <a:gd name="connsiteX11" fmla="*/ 404103 w 3715411"/>
              <a:gd name="connsiteY11" fmla="*/ 2064272 h 4054379"/>
              <a:gd name="connsiteX12" fmla="*/ 491188 w 3715411"/>
              <a:gd name="connsiteY12" fmla="*/ 2203610 h 4054379"/>
              <a:gd name="connsiteX13" fmla="*/ 813406 w 3715411"/>
              <a:gd name="connsiteY13" fmla="*/ 2395198 h 4054379"/>
              <a:gd name="connsiteX14" fmla="*/ 996286 w 3715411"/>
              <a:gd name="connsiteY14" fmla="*/ 2560661 h 4054379"/>
              <a:gd name="connsiteX15" fmla="*/ 1031120 w 3715411"/>
              <a:gd name="connsiteY15" fmla="*/ 2708707 h 4054379"/>
              <a:gd name="connsiteX16" fmla="*/ 1013703 w 3715411"/>
              <a:gd name="connsiteY16" fmla="*/ 2865461 h 4054379"/>
              <a:gd name="connsiteX17" fmla="*/ 726320 w 3715411"/>
              <a:gd name="connsiteY17" fmla="*/ 3118010 h 4054379"/>
              <a:gd name="connsiteX18" fmla="*/ 430228 w 3715411"/>
              <a:gd name="connsiteY18" fmla="*/ 3318307 h 4054379"/>
              <a:gd name="connsiteX19" fmla="*/ 151554 w 3715411"/>
              <a:gd name="connsiteY19" fmla="*/ 3466352 h 4054379"/>
              <a:gd name="connsiteX20" fmla="*/ 64468 w 3715411"/>
              <a:gd name="connsiteY20" fmla="*/ 3596981 h 4054379"/>
              <a:gd name="connsiteX21" fmla="*/ 12217 w 3715411"/>
              <a:gd name="connsiteY21" fmla="*/ 3823404 h 4054379"/>
              <a:gd name="connsiteX22" fmla="*/ 114751 w 3715411"/>
              <a:gd name="connsiteY22" fmla="*/ 4039081 h 4054379"/>
              <a:gd name="connsiteX23" fmla="*/ 1074663 w 3715411"/>
              <a:gd name="connsiteY23" fmla="*/ 4032410 h 4054379"/>
              <a:gd name="connsiteX24" fmla="*/ 1623303 w 3715411"/>
              <a:gd name="connsiteY24" fmla="*/ 3997575 h 4054379"/>
              <a:gd name="connsiteX25" fmla="*/ 2224194 w 3715411"/>
              <a:gd name="connsiteY25" fmla="*/ 3875655 h 4054379"/>
              <a:gd name="connsiteX26" fmla="*/ 2537703 w 3715411"/>
              <a:gd name="connsiteY26" fmla="*/ 3605690 h 4054379"/>
              <a:gd name="connsiteX27" fmla="*/ 3112468 w 3715411"/>
              <a:gd name="connsiteY27" fmla="*/ 3248638 h 4054379"/>
              <a:gd name="connsiteX28" fmla="*/ 3382434 w 3715411"/>
              <a:gd name="connsiteY28" fmla="*/ 2734832 h 4054379"/>
              <a:gd name="connsiteX29" fmla="*/ 3617566 w 3715411"/>
              <a:gd name="connsiteY29" fmla="*/ 2116524 h 4054379"/>
              <a:gd name="connsiteX30" fmla="*/ 3478228 w 3715411"/>
              <a:gd name="connsiteY30" fmla="*/ 1637552 h 4054379"/>
              <a:gd name="connsiteX31" fmla="*/ 3512323 w 3715411"/>
              <a:gd name="connsiteY31" fmla="*/ 1219287 h 4054379"/>
              <a:gd name="connsiteX32" fmla="*/ 3715377 w 3715411"/>
              <a:gd name="connsiteY32" fmla="*/ 785386 h 4054379"/>
              <a:gd name="connsiteX33" fmla="*/ 3495646 w 3715411"/>
              <a:gd name="connsiteY33" fmla="*/ 322558 h 4054379"/>
              <a:gd name="connsiteX34" fmla="*/ 3147303 w 3715411"/>
              <a:gd name="connsiteY34" fmla="*/ 87427 h 4054379"/>
              <a:gd name="connsiteX35" fmla="*/ 2398366 w 3715411"/>
              <a:gd name="connsiteY35" fmla="*/ 341 h 4054379"/>
              <a:gd name="connsiteX36" fmla="*/ 2093566 w 3715411"/>
              <a:gd name="connsiteY36" fmla="*/ 87427 h 405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715411" h="4054379">
                <a:moveTo>
                  <a:pt x="2093566" y="87427"/>
                </a:moveTo>
                <a:cubicBezTo>
                  <a:pt x="1971646" y="107747"/>
                  <a:pt x="1778606" y="103393"/>
                  <a:pt x="1666846" y="122261"/>
                </a:cubicBezTo>
                <a:cubicBezTo>
                  <a:pt x="1555086" y="141129"/>
                  <a:pt x="1423006" y="200638"/>
                  <a:pt x="1423006" y="200638"/>
                </a:cubicBezTo>
                <a:cubicBezTo>
                  <a:pt x="1325760" y="231118"/>
                  <a:pt x="1170457" y="242729"/>
                  <a:pt x="1083371" y="305141"/>
                </a:cubicBezTo>
                <a:cubicBezTo>
                  <a:pt x="996285" y="367553"/>
                  <a:pt x="930971" y="479313"/>
                  <a:pt x="900491" y="575107"/>
                </a:cubicBezTo>
                <a:cubicBezTo>
                  <a:pt x="870011" y="670901"/>
                  <a:pt x="907748" y="765244"/>
                  <a:pt x="900491" y="879907"/>
                </a:cubicBezTo>
                <a:cubicBezTo>
                  <a:pt x="893234" y="994570"/>
                  <a:pt x="878719" y="1187610"/>
                  <a:pt x="856948" y="1263084"/>
                </a:cubicBezTo>
                <a:cubicBezTo>
                  <a:pt x="835177" y="1338558"/>
                  <a:pt x="819211" y="1310981"/>
                  <a:pt x="769863" y="1332752"/>
                </a:cubicBezTo>
                <a:cubicBezTo>
                  <a:pt x="720515" y="1354523"/>
                  <a:pt x="617463" y="1361781"/>
                  <a:pt x="560857" y="1393712"/>
                </a:cubicBezTo>
                <a:cubicBezTo>
                  <a:pt x="504251" y="1425643"/>
                  <a:pt x="463611" y="1470638"/>
                  <a:pt x="430228" y="1524341"/>
                </a:cubicBezTo>
                <a:cubicBezTo>
                  <a:pt x="396845" y="1578044"/>
                  <a:pt x="364914" y="1625942"/>
                  <a:pt x="360560" y="1715930"/>
                </a:cubicBezTo>
                <a:cubicBezTo>
                  <a:pt x="356206" y="1805919"/>
                  <a:pt x="382332" y="1982992"/>
                  <a:pt x="404103" y="2064272"/>
                </a:cubicBezTo>
                <a:cubicBezTo>
                  <a:pt x="425874" y="2145552"/>
                  <a:pt x="422971" y="2148456"/>
                  <a:pt x="491188" y="2203610"/>
                </a:cubicBezTo>
                <a:cubicBezTo>
                  <a:pt x="559405" y="2258764"/>
                  <a:pt x="729223" y="2335690"/>
                  <a:pt x="813406" y="2395198"/>
                </a:cubicBezTo>
                <a:cubicBezTo>
                  <a:pt x="897589" y="2454706"/>
                  <a:pt x="960000" y="2508410"/>
                  <a:pt x="996286" y="2560661"/>
                </a:cubicBezTo>
                <a:cubicBezTo>
                  <a:pt x="1032572" y="2612912"/>
                  <a:pt x="1028217" y="2657907"/>
                  <a:pt x="1031120" y="2708707"/>
                </a:cubicBezTo>
                <a:cubicBezTo>
                  <a:pt x="1034023" y="2759507"/>
                  <a:pt x="1064503" y="2797244"/>
                  <a:pt x="1013703" y="2865461"/>
                </a:cubicBezTo>
                <a:cubicBezTo>
                  <a:pt x="962903" y="2933678"/>
                  <a:pt x="823566" y="3042536"/>
                  <a:pt x="726320" y="3118010"/>
                </a:cubicBezTo>
                <a:cubicBezTo>
                  <a:pt x="629074" y="3193484"/>
                  <a:pt x="526022" y="3260250"/>
                  <a:pt x="430228" y="3318307"/>
                </a:cubicBezTo>
                <a:cubicBezTo>
                  <a:pt x="334434" y="3376364"/>
                  <a:pt x="212514" y="3419906"/>
                  <a:pt x="151554" y="3466352"/>
                </a:cubicBezTo>
                <a:cubicBezTo>
                  <a:pt x="90594" y="3512798"/>
                  <a:pt x="87691" y="3537472"/>
                  <a:pt x="64468" y="3596981"/>
                </a:cubicBezTo>
                <a:cubicBezTo>
                  <a:pt x="41245" y="3656490"/>
                  <a:pt x="3837" y="3749721"/>
                  <a:pt x="12217" y="3823404"/>
                </a:cubicBezTo>
                <a:cubicBezTo>
                  <a:pt x="20597" y="3897087"/>
                  <a:pt x="-62323" y="4004247"/>
                  <a:pt x="114751" y="4039081"/>
                </a:cubicBezTo>
                <a:cubicBezTo>
                  <a:pt x="291825" y="4073915"/>
                  <a:pt x="823238" y="4039328"/>
                  <a:pt x="1074663" y="4032410"/>
                </a:cubicBezTo>
                <a:cubicBezTo>
                  <a:pt x="1326088" y="4025492"/>
                  <a:pt x="1431715" y="4023701"/>
                  <a:pt x="1623303" y="3997575"/>
                </a:cubicBezTo>
                <a:cubicBezTo>
                  <a:pt x="1814891" y="3971449"/>
                  <a:pt x="2071794" y="3940969"/>
                  <a:pt x="2224194" y="3875655"/>
                </a:cubicBezTo>
                <a:cubicBezTo>
                  <a:pt x="2376594" y="3810341"/>
                  <a:pt x="2389657" y="3710193"/>
                  <a:pt x="2537703" y="3605690"/>
                </a:cubicBezTo>
                <a:cubicBezTo>
                  <a:pt x="2685749" y="3501187"/>
                  <a:pt x="2971679" y="3393781"/>
                  <a:pt x="3112468" y="3248638"/>
                </a:cubicBezTo>
                <a:cubicBezTo>
                  <a:pt x="3253257" y="3103495"/>
                  <a:pt x="3298251" y="2923518"/>
                  <a:pt x="3382434" y="2734832"/>
                </a:cubicBezTo>
                <a:cubicBezTo>
                  <a:pt x="3466617" y="2546146"/>
                  <a:pt x="3601600" y="2299404"/>
                  <a:pt x="3617566" y="2116524"/>
                </a:cubicBezTo>
                <a:cubicBezTo>
                  <a:pt x="3633532" y="1933644"/>
                  <a:pt x="3495769" y="1787092"/>
                  <a:pt x="3478228" y="1637552"/>
                </a:cubicBezTo>
                <a:cubicBezTo>
                  <a:pt x="3460688" y="1488013"/>
                  <a:pt x="3472798" y="1361315"/>
                  <a:pt x="3512323" y="1219287"/>
                </a:cubicBezTo>
                <a:cubicBezTo>
                  <a:pt x="3551848" y="1077259"/>
                  <a:pt x="3718156" y="934841"/>
                  <a:pt x="3715377" y="785386"/>
                </a:cubicBezTo>
                <a:cubicBezTo>
                  <a:pt x="3712598" y="635931"/>
                  <a:pt x="3590325" y="438885"/>
                  <a:pt x="3495646" y="322558"/>
                </a:cubicBezTo>
                <a:cubicBezTo>
                  <a:pt x="3400967" y="206231"/>
                  <a:pt x="3330183" y="141130"/>
                  <a:pt x="3147303" y="87427"/>
                </a:cubicBezTo>
                <a:cubicBezTo>
                  <a:pt x="2964423" y="33724"/>
                  <a:pt x="2571086" y="-4013"/>
                  <a:pt x="2398366" y="341"/>
                </a:cubicBezTo>
                <a:cubicBezTo>
                  <a:pt x="2225646" y="4695"/>
                  <a:pt x="2215486" y="67107"/>
                  <a:pt x="2093566" y="87427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94FA3E6-237E-4A95-B8D3-E91DAD72E67F}"/>
              </a:ext>
            </a:extLst>
          </p:cNvPr>
          <p:cNvGrpSpPr/>
          <p:nvPr/>
        </p:nvGrpSpPr>
        <p:grpSpPr>
          <a:xfrm>
            <a:off x="9358808" y="3056768"/>
            <a:ext cx="283264" cy="1554930"/>
            <a:chOff x="9308314" y="2956477"/>
            <a:chExt cx="338513" cy="172112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51CFABC-6F11-4EB6-B8CA-32253854FE4E}"/>
                </a:ext>
              </a:extLst>
            </p:cNvPr>
            <p:cNvSpPr/>
            <p:nvPr/>
          </p:nvSpPr>
          <p:spPr>
            <a:xfrm>
              <a:off x="9379416" y="3609234"/>
              <a:ext cx="238478" cy="74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/>
                <a:t>+</a:t>
              </a:r>
            </a:p>
            <a:p>
              <a:pPr algn="ctr"/>
              <a:endParaRPr lang="en-CA" sz="1400"/>
            </a:p>
            <a:p>
              <a:pPr algn="ctr"/>
              <a:r>
                <a:rPr lang="en-CA" sz="1400">
                  <a:sym typeface="Symbol" panose="05050102010706020507" pitchFamily="18" charset="2"/>
                </a:rPr>
                <a:t></a:t>
              </a:r>
              <a:endParaRPr lang="en-CA" sz="1400"/>
            </a:p>
          </p:txBody>
        </p:sp>
        <p:pic>
          <p:nvPicPr>
            <p:cNvPr id="73" name="Graphic 72" descr="World">
              <a:extLst>
                <a:ext uri="{FF2B5EF4-FFF2-40B4-BE49-F238E27FC236}">
                  <a16:creationId xmlns:a16="http://schemas.microsoft.com/office/drawing/2014/main" id="{00CB5471-FBEE-4ED5-8455-37D0B9D7C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351873" y="4398666"/>
              <a:ext cx="294954" cy="278934"/>
            </a:xfrm>
            <a:prstGeom prst="rect">
              <a:avLst/>
            </a:prstGeom>
          </p:spPr>
        </p:pic>
        <p:pic>
          <p:nvPicPr>
            <p:cNvPr id="74" name="Graphic 73" descr="Map compass">
              <a:extLst>
                <a:ext uri="{FF2B5EF4-FFF2-40B4-BE49-F238E27FC236}">
                  <a16:creationId xmlns:a16="http://schemas.microsoft.com/office/drawing/2014/main" id="{60EB0ED6-23B3-4FB2-B980-AD757E150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336436" y="3255603"/>
              <a:ext cx="301151" cy="284795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F56B019-F73A-4138-B858-69BA369F59EB}"/>
                </a:ext>
              </a:extLst>
            </p:cNvPr>
            <p:cNvSpPr txBox="1"/>
            <p:nvPr/>
          </p:nvSpPr>
          <p:spPr>
            <a:xfrm>
              <a:off x="9308314" y="2956477"/>
              <a:ext cx="294819" cy="340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>
                  <a:solidFill>
                    <a:schemeClr val="accent1"/>
                  </a:solidFill>
                </a:rPr>
                <a:t>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AC07AD3-3FCE-416C-8510-D146D3D3E92A}"/>
              </a:ext>
            </a:extLst>
          </p:cNvPr>
          <p:cNvGrpSpPr/>
          <p:nvPr/>
        </p:nvGrpSpPr>
        <p:grpSpPr>
          <a:xfrm>
            <a:off x="8262500" y="427141"/>
            <a:ext cx="1419225" cy="190500"/>
            <a:chOff x="7943850" y="1104900"/>
            <a:chExt cx="1419225" cy="1905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9008808-4C47-42B6-88A8-1A3F3A51A2CC}"/>
                </a:ext>
              </a:extLst>
            </p:cNvPr>
            <p:cNvSpPr/>
            <p:nvPr/>
          </p:nvSpPr>
          <p:spPr>
            <a:xfrm>
              <a:off x="7943850" y="1104900"/>
              <a:ext cx="69532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900"/>
                <a:t>Map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ADF015A-4435-49A0-B2F9-04EC24F99135}"/>
                </a:ext>
              </a:extLst>
            </p:cNvPr>
            <p:cNvSpPr/>
            <p:nvPr/>
          </p:nvSpPr>
          <p:spPr>
            <a:xfrm>
              <a:off x="8667750" y="1104900"/>
              <a:ext cx="695325" cy="1905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900"/>
                <a:t>Satellite</a:t>
              </a:r>
            </a:p>
          </p:txBody>
        </p:sp>
      </p:grp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4134EA5D-1C34-48A4-95CB-A2ACF2982379}"/>
              </a:ext>
            </a:extLst>
          </p:cNvPr>
          <p:cNvGraphicFramePr>
            <a:graphicFrameLocks noGrp="1"/>
          </p:cNvGraphicFramePr>
          <p:nvPr/>
        </p:nvGraphicFramePr>
        <p:xfrm>
          <a:off x="6963557" y="638238"/>
          <a:ext cx="1218677" cy="115883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0110">
                  <a:extLst>
                    <a:ext uri="{9D8B030D-6E8A-4147-A177-3AD203B41FA5}">
                      <a16:colId xmlns:a16="http://schemas.microsoft.com/office/drawing/2014/main" val="2586563298"/>
                    </a:ext>
                  </a:extLst>
                </a:gridCol>
                <a:gridCol w="978567">
                  <a:extLst>
                    <a:ext uri="{9D8B030D-6E8A-4147-A177-3AD203B41FA5}">
                      <a16:colId xmlns:a16="http://schemas.microsoft.com/office/drawing/2014/main" val="1007114525"/>
                    </a:ext>
                  </a:extLst>
                </a:gridCol>
              </a:tblGrid>
              <a:tr h="271180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Watershed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25452"/>
                  </a:ext>
                </a:extLst>
              </a:tr>
              <a:tr h="238086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18344"/>
                  </a:ext>
                </a:extLst>
              </a:tr>
              <a:tr h="238086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Municipality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01595"/>
                  </a:ext>
                </a:extLst>
              </a:tr>
              <a:tr h="238086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/>
                        <a:t>LSD or Parcel</a:t>
                      </a:r>
                    </a:p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/>
                        <a:t>BMP type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89442"/>
                  </a:ext>
                </a:extLst>
              </a:tr>
            </a:tbl>
          </a:graphicData>
        </a:graphic>
      </p:graphicFrame>
      <p:grpSp>
        <p:nvGrpSpPr>
          <p:cNvPr id="81" name="Group 80">
            <a:extLst>
              <a:ext uri="{FF2B5EF4-FFF2-40B4-BE49-F238E27FC236}">
                <a16:creationId xmlns:a16="http://schemas.microsoft.com/office/drawing/2014/main" id="{9534E5FE-19C6-4771-AF31-69849F11A826}"/>
              </a:ext>
            </a:extLst>
          </p:cNvPr>
          <p:cNvGrpSpPr/>
          <p:nvPr/>
        </p:nvGrpSpPr>
        <p:grpSpPr>
          <a:xfrm>
            <a:off x="6960580" y="432800"/>
            <a:ext cx="1218677" cy="916115"/>
            <a:chOff x="8967734" y="551991"/>
            <a:chExt cx="1218677" cy="91611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E077732-9559-4050-B252-65D9F11FCBBB}"/>
                </a:ext>
              </a:extLst>
            </p:cNvPr>
            <p:cNvGrpSpPr/>
            <p:nvPr/>
          </p:nvGrpSpPr>
          <p:grpSpPr>
            <a:xfrm>
              <a:off x="8967734" y="551991"/>
              <a:ext cx="1218677" cy="205437"/>
              <a:chOff x="6528872" y="1807230"/>
              <a:chExt cx="1795701" cy="44921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A9A58F-775F-4607-B66B-9283CD9D1042}"/>
                  </a:ext>
                </a:extLst>
              </p:cNvPr>
              <p:cNvSpPr/>
              <p:nvPr/>
            </p:nvSpPr>
            <p:spPr>
              <a:xfrm>
                <a:off x="6528872" y="1807230"/>
                <a:ext cx="1795701" cy="449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900"/>
                  <a:t>Legend</a:t>
                </a:r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F01FD71B-6197-4956-943A-A7139BADB353}"/>
                  </a:ext>
                </a:extLst>
              </p:cNvPr>
              <p:cNvSpPr/>
              <p:nvPr/>
            </p:nvSpPr>
            <p:spPr>
              <a:xfrm rot="10800000">
                <a:off x="7958571" y="1950338"/>
                <a:ext cx="144000" cy="14399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87F445E-AB17-4A26-BD00-B6994F59B807}"/>
                </a:ext>
              </a:extLst>
            </p:cNvPr>
            <p:cNvSpPr/>
            <p:nvPr/>
          </p:nvSpPr>
          <p:spPr>
            <a:xfrm>
              <a:off x="9298427" y="1093403"/>
              <a:ext cx="180000" cy="72000"/>
            </a:xfrm>
            <a:custGeom>
              <a:avLst/>
              <a:gdLst>
                <a:gd name="connsiteX0" fmla="*/ 0 w 192882"/>
                <a:gd name="connsiteY0" fmla="*/ 83344 h 85725"/>
                <a:gd name="connsiteX1" fmla="*/ 76200 w 192882"/>
                <a:gd name="connsiteY1" fmla="*/ 0 h 85725"/>
                <a:gd name="connsiteX2" fmla="*/ 123825 w 192882"/>
                <a:gd name="connsiteY2" fmla="*/ 85725 h 85725"/>
                <a:gd name="connsiteX3" fmla="*/ 192882 w 192882"/>
                <a:gd name="connsiteY3" fmla="*/ 95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82" h="85725">
                  <a:moveTo>
                    <a:pt x="0" y="83344"/>
                  </a:moveTo>
                  <a:lnTo>
                    <a:pt x="76200" y="0"/>
                  </a:lnTo>
                  <a:lnTo>
                    <a:pt x="123825" y="85725"/>
                  </a:lnTo>
                  <a:lnTo>
                    <a:pt x="192882" y="952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72D149E-AC00-45CD-BA1B-157F8830FAA1}"/>
                </a:ext>
              </a:extLst>
            </p:cNvPr>
            <p:cNvSpPr/>
            <p:nvPr/>
          </p:nvSpPr>
          <p:spPr>
            <a:xfrm>
              <a:off x="9303984" y="787770"/>
              <a:ext cx="180000" cy="144000"/>
            </a:xfrm>
            <a:custGeom>
              <a:avLst/>
              <a:gdLst>
                <a:gd name="connsiteX0" fmla="*/ 9525 w 187325"/>
                <a:gd name="connsiteY0" fmla="*/ 149225 h 196850"/>
                <a:gd name="connsiteX1" fmla="*/ 0 w 187325"/>
                <a:gd name="connsiteY1" fmla="*/ 53975 h 196850"/>
                <a:gd name="connsiteX2" fmla="*/ 31750 w 187325"/>
                <a:gd name="connsiteY2" fmla="*/ 15875 h 196850"/>
                <a:gd name="connsiteX3" fmla="*/ 101600 w 187325"/>
                <a:gd name="connsiteY3" fmla="*/ 0 h 196850"/>
                <a:gd name="connsiteX4" fmla="*/ 155575 w 187325"/>
                <a:gd name="connsiteY4" fmla="*/ 57150 h 196850"/>
                <a:gd name="connsiteX5" fmla="*/ 187325 w 187325"/>
                <a:gd name="connsiteY5" fmla="*/ 123825 h 196850"/>
                <a:gd name="connsiteX6" fmla="*/ 114300 w 187325"/>
                <a:gd name="connsiteY6" fmla="*/ 168275 h 196850"/>
                <a:gd name="connsiteX7" fmla="*/ 53975 w 187325"/>
                <a:gd name="connsiteY7" fmla="*/ 196850 h 196850"/>
                <a:gd name="connsiteX8" fmla="*/ 9525 w 187325"/>
                <a:gd name="connsiteY8" fmla="*/ 14922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325" h="196850">
                  <a:moveTo>
                    <a:pt x="9525" y="149225"/>
                  </a:moveTo>
                  <a:lnTo>
                    <a:pt x="0" y="53975"/>
                  </a:lnTo>
                  <a:lnTo>
                    <a:pt x="31750" y="15875"/>
                  </a:lnTo>
                  <a:lnTo>
                    <a:pt x="101600" y="0"/>
                  </a:lnTo>
                  <a:lnTo>
                    <a:pt x="155575" y="57150"/>
                  </a:lnTo>
                  <a:lnTo>
                    <a:pt x="187325" y="123825"/>
                  </a:lnTo>
                  <a:lnTo>
                    <a:pt x="114300" y="168275"/>
                  </a:lnTo>
                  <a:lnTo>
                    <a:pt x="53975" y="196850"/>
                  </a:lnTo>
                  <a:lnTo>
                    <a:pt x="9525" y="149225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dk1"/>
                </a:solidFill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190CE8E-144B-4F94-8675-F6744857C58C}"/>
                </a:ext>
              </a:extLst>
            </p:cNvPr>
            <p:cNvSpPr/>
            <p:nvPr/>
          </p:nvSpPr>
          <p:spPr>
            <a:xfrm>
              <a:off x="9298427" y="1324106"/>
              <a:ext cx="180000" cy="144000"/>
            </a:xfrm>
            <a:custGeom>
              <a:avLst/>
              <a:gdLst>
                <a:gd name="connsiteX0" fmla="*/ 9525 w 187325"/>
                <a:gd name="connsiteY0" fmla="*/ 149225 h 196850"/>
                <a:gd name="connsiteX1" fmla="*/ 0 w 187325"/>
                <a:gd name="connsiteY1" fmla="*/ 53975 h 196850"/>
                <a:gd name="connsiteX2" fmla="*/ 31750 w 187325"/>
                <a:gd name="connsiteY2" fmla="*/ 15875 h 196850"/>
                <a:gd name="connsiteX3" fmla="*/ 101600 w 187325"/>
                <a:gd name="connsiteY3" fmla="*/ 0 h 196850"/>
                <a:gd name="connsiteX4" fmla="*/ 155575 w 187325"/>
                <a:gd name="connsiteY4" fmla="*/ 57150 h 196850"/>
                <a:gd name="connsiteX5" fmla="*/ 187325 w 187325"/>
                <a:gd name="connsiteY5" fmla="*/ 123825 h 196850"/>
                <a:gd name="connsiteX6" fmla="*/ 114300 w 187325"/>
                <a:gd name="connsiteY6" fmla="*/ 168275 h 196850"/>
                <a:gd name="connsiteX7" fmla="*/ 53975 w 187325"/>
                <a:gd name="connsiteY7" fmla="*/ 196850 h 196850"/>
                <a:gd name="connsiteX8" fmla="*/ 9525 w 187325"/>
                <a:gd name="connsiteY8" fmla="*/ 14922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325" h="196850">
                  <a:moveTo>
                    <a:pt x="9525" y="149225"/>
                  </a:moveTo>
                  <a:lnTo>
                    <a:pt x="0" y="53975"/>
                  </a:lnTo>
                  <a:lnTo>
                    <a:pt x="31750" y="15875"/>
                  </a:lnTo>
                  <a:lnTo>
                    <a:pt x="101600" y="0"/>
                  </a:lnTo>
                  <a:lnTo>
                    <a:pt x="155575" y="57150"/>
                  </a:lnTo>
                  <a:lnTo>
                    <a:pt x="187325" y="123825"/>
                  </a:lnTo>
                  <a:lnTo>
                    <a:pt x="114300" y="168275"/>
                  </a:lnTo>
                  <a:lnTo>
                    <a:pt x="53975" y="196850"/>
                  </a:lnTo>
                  <a:lnTo>
                    <a:pt x="9525" y="149225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E439A87E-D27C-4575-9090-2F4C6EBF91FE}"/>
              </a:ext>
            </a:extLst>
          </p:cNvPr>
          <p:cNvGraphicFramePr>
            <a:graphicFrameLocks noGrp="1"/>
          </p:cNvGraphicFramePr>
          <p:nvPr/>
        </p:nvGraphicFramePr>
        <p:xfrm>
          <a:off x="2437694" y="4901211"/>
          <a:ext cx="7306772" cy="172344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2895">
                  <a:extLst>
                    <a:ext uri="{9D8B030D-6E8A-4147-A177-3AD203B41FA5}">
                      <a16:colId xmlns:a16="http://schemas.microsoft.com/office/drawing/2014/main" val="870851450"/>
                    </a:ext>
                  </a:extLst>
                </a:gridCol>
                <a:gridCol w="573277">
                  <a:extLst>
                    <a:ext uri="{9D8B030D-6E8A-4147-A177-3AD203B41FA5}">
                      <a16:colId xmlns:a16="http://schemas.microsoft.com/office/drawing/2014/main" val="1196878192"/>
                    </a:ext>
                  </a:extLst>
                </a:gridCol>
                <a:gridCol w="502367">
                  <a:extLst>
                    <a:ext uri="{9D8B030D-6E8A-4147-A177-3AD203B41FA5}">
                      <a16:colId xmlns:a16="http://schemas.microsoft.com/office/drawing/2014/main" val="3917325234"/>
                    </a:ext>
                  </a:extLst>
                </a:gridCol>
                <a:gridCol w="838612">
                  <a:extLst>
                    <a:ext uri="{9D8B030D-6E8A-4147-A177-3AD203B41FA5}">
                      <a16:colId xmlns:a16="http://schemas.microsoft.com/office/drawing/2014/main" val="4058391018"/>
                    </a:ext>
                  </a:extLst>
                </a:gridCol>
                <a:gridCol w="842281">
                  <a:extLst>
                    <a:ext uri="{9D8B030D-6E8A-4147-A177-3AD203B41FA5}">
                      <a16:colId xmlns:a16="http://schemas.microsoft.com/office/drawing/2014/main" val="2407327584"/>
                    </a:ext>
                  </a:extLst>
                </a:gridCol>
                <a:gridCol w="907063">
                  <a:extLst>
                    <a:ext uri="{9D8B030D-6E8A-4147-A177-3AD203B41FA5}">
                      <a16:colId xmlns:a16="http://schemas.microsoft.com/office/drawing/2014/main" val="2297515603"/>
                    </a:ext>
                  </a:extLst>
                </a:gridCol>
                <a:gridCol w="511620">
                  <a:extLst>
                    <a:ext uri="{9D8B030D-6E8A-4147-A177-3AD203B41FA5}">
                      <a16:colId xmlns:a16="http://schemas.microsoft.com/office/drawing/2014/main" val="3255575357"/>
                    </a:ext>
                  </a:extLst>
                </a:gridCol>
                <a:gridCol w="1208588">
                  <a:extLst>
                    <a:ext uri="{9D8B030D-6E8A-4147-A177-3AD203B41FA5}">
                      <a16:colId xmlns:a16="http://schemas.microsoft.com/office/drawing/2014/main" val="3116716651"/>
                    </a:ext>
                  </a:extLst>
                </a:gridCol>
                <a:gridCol w="1350069">
                  <a:extLst>
                    <a:ext uri="{9D8B030D-6E8A-4147-A177-3AD203B41FA5}">
                      <a16:colId xmlns:a16="http://schemas.microsoft.com/office/drawing/2014/main" val="2134159632"/>
                    </a:ext>
                  </a:extLst>
                </a:gridCol>
              </a:tblGrid>
              <a:tr h="504334"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Select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LSD or Parcel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Farm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BMP area</a:t>
                      </a:r>
                    </a:p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(ha)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On-site effectiveness</a:t>
                      </a:r>
                    </a:p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(kg/ha/</a:t>
                      </a:r>
                      <a:r>
                        <a:rPr lang="en-CA" sz="900" err="1">
                          <a:solidFill>
                            <a:schemeClr val="bg1"/>
                          </a:solidFill>
                        </a:rPr>
                        <a:t>yr</a:t>
                      </a: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Off-site effectiveness</a:t>
                      </a:r>
                    </a:p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(kg/ha/</a:t>
                      </a:r>
                      <a:r>
                        <a:rPr lang="en-CA" sz="900" err="1">
                          <a:solidFill>
                            <a:schemeClr val="bg1"/>
                          </a:solidFill>
                        </a:rPr>
                        <a:t>yr</a:t>
                      </a: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Cost</a:t>
                      </a:r>
                    </a:p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($)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On-site </a:t>
                      </a:r>
                    </a:p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cost-effectiveness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Off-site </a:t>
                      </a:r>
                    </a:p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cost-effectiveness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91502"/>
                  </a:ext>
                </a:extLst>
              </a:tr>
              <a:tr h="204445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/>
                        <a:t>1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274275"/>
                  </a:ext>
                </a:extLst>
              </a:tr>
              <a:tr h="202934"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/>
                        <a:t>11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186654"/>
                  </a:ext>
                </a:extLst>
              </a:tr>
              <a:tr h="202934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>
                          <a:sym typeface="Wingdings 2" panose="05020102010507070707" pitchFamily="18" charset="2"/>
                        </a:rPr>
                        <a:t></a:t>
                      </a:r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/>
                        <a:t>2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765558"/>
                  </a:ext>
                </a:extLst>
              </a:tr>
              <a:tr h="202934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>
                          <a:sym typeface="Wingdings 2" panose="05020102010507070707" pitchFamily="18" charset="2"/>
                        </a:rPr>
                        <a:t></a:t>
                      </a:r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/>
                        <a:t>7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712126"/>
                  </a:ext>
                </a:extLst>
              </a:tr>
              <a:tr h="202934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>
                          <a:sym typeface="Wingdings 2" panose="05020102010507070707" pitchFamily="18" charset="2"/>
                        </a:rPr>
                        <a:t></a:t>
                      </a:r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/>
                        <a:t>9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700501"/>
                  </a:ext>
                </a:extLst>
              </a:tr>
              <a:tr h="202934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>
                          <a:sym typeface="Wingdings 2" panose="05020102010507070707" pitchFamily="18" charset="2"/>
                        </a:rPr>
                        <a:t></a:t>
                      </a:r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/>
                        <a:t>…</a:t>
                      </a: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293165"/>
                  </a:ext>
                </a:extLst>
              </a:tr>
            </a:tbl>
          </a:graphicData>
        </a:graphic>
      </p:graphicFrame>
      <p:sp>
        <p:nvSpPr>
          <p:cNvPr id="89" name="Rectangle 88">
            <a:extLst>
              <a:ext uri="{FF2B5EF4-FFF2-40B4-BE49-F238E27FC236}">
                <a16:creationId xmlns:a16="http://schemas.microsoft.com/office/drawing/2014/main" id="{1B75B01C-0758-477C-998D-5EF8307B0227}"/>
              </a:ext>
            </a:extLst>
          </p:cNvPr>
          <p:cNvSpPr/>
          <p:nvPr/>
        </p:nvSpPr>
        <p:spPr>
          <a:xfrm>
            <a:off x="9515247" y="5394097"/>
            <a:ext cx="220906" cy="12230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63F47D4-6CBD-4314-9CA8-04D2963FBB71}"/>
              </a:ext>
            </a:extLst>
          </p:cNvPr>
          <p:cNvSpPr/>
          <p:nvPr/>
        </p:nvSpPr>
        <p:spPr>
          <a:xfrm>
            <a:off x="9520860" y="5686711"/>
            <a:ext cx="215293" cy="2241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8CBC8CA2-E229-4F9E-B443-7AA1BD11DC5E}"/>
              </a:ext>
            </a:extLst>
          </p:cNvPr>
          <p:cNvGraphicFramePr>
            <a:graphicFrameLocks noGrp="1"/>
          </p:cNvGraphicFramePr>
          <p:nvPr/>
        </p:nvGraphicFramePr>
        <p:xfrm>
          <a:off x="2437697" y="4663005"/>
          <a:ext cx="730677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981">
                  <a:extLst>
                    <a:ext uri="{9D8B030D-6E8A-4147-A177-3AD203B41FA5}">
                      <a16:colId xmlns:a16="http://schemas.microsoft.com/office/drawing/2014/main" val="3829813771"/>
                    </a:ext>
                  </a:extLst>
                </a:gridCol>
                <a:gridCol w="618064">
                  <a:extLst>
                    <a:ext uri="{9D8B030D-6E8A-4147-A177-3AD203B41FA5}">
                      <a16:colId xmlns:a16="http://schemas.microsoft.com/office/drawing/2014/main" val="2028462452"/>
                    </a:ext>
                  </a:extLst>
                </a:gridCol>
                <a:gridCol w="6133725">
                  <a:extLst>
                    <a:ext uri="{9D8B030D-6E8A-4147-A177-3AD203B41FA5}">
                      <a16:colId xmlns:a16="http://schemas.microsoft.com/office/drawing/2014/main" val="2617291916"/>
                    </a:ext>
                  </a:extLst>
                </a:gridCol>
              </a:tblGrid>
              <a:tr h="20173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Table</a:t>
                      </a:r>
                      <a:endParaRPr lang="en-CA" sz="1000" b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Chart</a:t>
                      </a:r>
                      <a:endParaRPr lang="en-CA" sz="1000" b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000" b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0514785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8896F283-11A7-4DCE-BED7-5F3177B5C047}"/>
              </a:ext>
            </a:extLst>
          </p:cNvPr>
          <p:cNvSpPr txBox="1"/>
          <p:nvPr/>
        </p:nvSpPr>
        <p:spPr>
          <a:xfrm>
            <a:off x="6932974" y="4673035"/>
            <a:ext cx="1617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b="1"/>
              <a:t>Cost and Effectiveness </a:t>
            </a:r>
            <a:r>
              <a:rPr lang="en-CA" sz="900" b="1" baseline="30000"/>
              <a:t>(?)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8D14DA-532F-46AF-8B87-96914765C83B}"/>
              </a:ext>
            </a:extLst>
          </p:cNvPr>
          <p:cNvSpPr/>
          <p:nvPr/>
        </p:nvSpPr>
        <p:spPr>
          <a:xfrm>
            <a:off x="8456280" y="4697173"/>
            <a:ext cx="1288186" cy="1920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/>
              <a:t>TP</a:t>
            </a: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EDE7EBA3-26BD-4F44-8800-50274602B1F5}"/>
              </a:ext>
            </a:extLst>
          </p:cNvPr>
          <p:cNvSpPr/>
          <p:nvPr/>
        </p:nvSpPr>
        <p:spPr>
          <a:xfrm rot="10800000">
            <a:off x="9581194" y="4765704"/>
            <a:ext cx="70045" cy="5917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4F1A30-C812-4F36-909C-3AFD9D4888D7}"/>
              </a:ext>
            </a:extLst>
          </p:cNvPr>
          <p:cNvSpPr/>
          <p:nvPr/>
        </p:nvSpPr>
        <p:spPr>
          <a:xfrm>
            <a:off x="7267589" y="1430191"/>
            <a:ext cx="180000" cy="108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dk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8B5213E-04B4-4970-8BA2-C00BDA2228AC}"/>
              </a:ext>
            </a:extLst>
          </p:cNvPr>
          <p:cNvSpPr/>
          <p:nvPr/>
        </p:nvSpPr>
        <p:spPr>
          <a:xfrm>
            <a:off x="7268651" y="1615433"/>
            <a:ext cx="180000" cy="10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dk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89B115D-B5D4-41A3-AF23-AE41708A7DE7}"/>
              </a:ext>
            </a:extLst>
          </p:cNvPr>
          <p:cNvGrpSpPr/>
          <p:nvPr/>
        </p:nvGrpSpPr>
        <p:grpSpPr>
          <a:xfrm>
            <a:off x="4485048" y="1228972"/>
            <a:ext cx="2267158" cy="2414508"/>
            <a:chOff x="4485048" y="1228972"/>
            <a:chExt cx="2267158" cy="241450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7CA86E1-CD8C-4D2A-9C12-5D3165999A42}"/>
                </a:ext>
              </a:extLst>
            </p:cNvPr>
            <p:cNvSpPr/>
            <p:nvPr/>
          </p:nvSpPr>
          <p:spPr>
            <a:xfrm>
              <a:off x="4689870" y="3345094"/>
              <a:ext cx="538498" cy="2983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8058024-FA3D-4F68-9C41-08AD51888545}"/>
                </a:ext>
              </a:extLst>
            </p:cNvPr>
            <p:cNvSpPr/>
            <p:nvPr/>
          </p:nvSpPr>
          <p:spPr>
            <a:xfrm>
              <a:off x="5291071" y="3345094"/>
              <a:ext cx="538498" cy="2983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AEB8C1E-04D0-447C-8E54-A4C6961F4959}"/>
                </a:ext>
              </a:extLst>
            </p:cNvPr>
            <p:cNvSpPr/>
            <p:nvPr/>
          </p:nvSpPr>
          <p:spPr>
            <a:xfrm>
              <a:off x="5893849" y="3345094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D66D13B-7B65-4BE6-A236-14F977B94798}"/>
                </a:ext>
              </a:extLst>
            </p:cNvPr>
            <p:cNvSpPr/>
            <p:nvPr/>
          </p:nvSpPr>
          <p:spPr>
            <a:xfrm>
              <a:off x="4689870" y="2991462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93579CD-4F0B-4233-B73A-8C20AC0BDF2F}"/>
                </a:ext>
              </a:extLst>
            </p:cNvPr>
            <p:cNvSpPr/>
            <p:nvPr/>
          </p:nvSpPr>
          <p:spPr>
            <a:xfrm>
              <a:off x="5291071" y="2991462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2B43A05-1145-4AC5-855A-4A9834F9682B}"/>
                </a:ext>
              </a:extLst>
            </p:cNvPr>
            <p:cNvSpPr/>
            <p:nvPr/>
          </p:nvSpPr>
          <p:spPr>
            <a:xfrm>
              <a:off x="5893849" y="2991462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D4DB36-09F1-4BFF-B4C7-FD35A8A2A93F}"/>
                </a:ext>
              </a:extLst>
            </p:cNvPr>
            <p:cNvSpPr/>
            <p:nvPr/>
          </p:nvSpPr>
          <p:spPr>
            <a:xfrm>
              <a:off x="4689870" y="2613051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1D74EE6-500A-434D-B477-4B4375DE603C}"/>
                </a:ext>
              </a:extLst>
            </p:cNvPr>
            <p:cNvSpPr/>
            <p:nvPr/>
          </p:nvSpPr>
          <p:spPr>
            <a:xfrm>
              <a:off x="5291071" y="2613051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29A01B-41C2-4B19-8AFC-49F95DD4DAA1}"/>
                </a:ext>
              </a:extLst>
            </p:cNvPr>
            <p:cNvSpPr/>
            <p:nvPr/>
          </p:nvSpPr>
          <p:spPr>
            <a:xfrm>
              <a:off x="5893849" y="2613051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4B2BC1A-4FD5-40C4-AC33-9406FDD31F61}"/>
                </a:ext>
              </a:extLst>
            </p:cNvPr>
            <p:cNvSpPr/>
            <p:nvPr/>
          </p:nvSpPr>
          <p:spPr>
            <a:xfrm>
              <a:off x="5602849" y="1228972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EEAED84-90E6-4288-BF26-F2BC9FE6199D}"/>
                </a:ext>
              </a:extLst>
            </p:cNvPr>
            <p:cNvSpPr/>
            <p:nvPr/>
          </p:nvSpPr>
          <p:spPr>
            <a:xfrm>
              <a:off x="4485048" y="2076376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2154487-E532-4C45-8F24-4DE51FF24EED}"/>
                </a:ext>
              </a:extLst>
            </p:cNvPr>
            <p:cNvSpPr/>
            <p:nvPr/>
          </p:nvSpPr>
          <p:spPr>
            <a:xfrm>
              <a:off x="5448245" y="2125460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0323B80-4A4E-4527-87F7-65A6B264A046}"/>
                </a:ext>
              </a:extLst>
            </p:cNvPr>
            <p:cNvSpPr/>
            <p:nvPr/>
          </p:nvSpPr>
          <p:spPr>
            <a:xfrm>
              <a:off x="6213708" y="1462227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936C690-8DC4-4860-8623-287688C94C60}"/>
              </a:ext>
            </a:extLst>
          </p:cNvPr>
          <p:cNvGrpSpPr/>
          <p:nvPr/>
        </p:nvGrpSpPr>
        <p:grpSpPr>
          <a:xfrm>
            <a:off x="3685894" y="918662"/>
            <a:ext cx="3127994" cy="3094630"/>
            <a:chOff x="4333102" y="2559858"/>
            <a:chExt cx="2334331" cy="2027172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B88A906-603B-4DED-B4E5-EF7A18297C99}"/>
                </a:ext>
              </a:extLst>
            </p:cNvPr>
            <p:cNvSpPr/>
            <p:nvPr/>
          </p:nvSpPr>
          <p:spPr>
            <a:xfrm>
              <a:off x="4333102" y="2559858"/>
              <a:ext cx="1978110" cy="2027172"/>
            </a:xfrm>
            <a:custGeom>
              <a:avLst/>
              <a:gdLst>
                <a:gd name="connsiteX0" fmla="*/ 0 w 2796880"/>
                <a:gd name="connsiteY0" fmla="*/ 3666309 h 3666309"/>
                <a:gd name="connsiteX1" fmla="*/ 1018903 w 2796880"/>
                <a:gd name="connsiteY1" fmla="*/ 3483429 h 3666309"/>
                <a:gd name="connsiteX2" fmla="*/ 1820091 w 2796880"/>
                <a:gd name="connsiteY2" fmla="*/ 3204755 h 3666309"/>
                <a:gd name="connsiteX3" fmla="*/ 2386149 w 2796880"/>
                <a:gd name="connsiteY3" fmla="*/ 2647406 h 3666309"/>
                <a:gd name="connsiteX4" fmla="*/ 2717074 w 2796880"/>
                <a:gd name="connsiteY4" fmla="*/ 1933303 h 3666309"/>
                <a:gd name="connsiteX5" fmla="*/ 2786743 w 2796880"/>
                <a:gd name="connsiteY5" fmla="*/ 1314995 h 3666309"/>
                <a:gd name="connsiteX6" fmla="*/ 2551611 w 2796880"/>
                <a:gd name="connsiteY6" fmla="*/ 766355 h 3666309"/>
                <a:gd name="connsiteX7" fmla="*/ 1837509 w 2796880"/>
                <a:gd name="connsiteY7" fmla="*/ 365760 h 3666309"/>
                <a:gd name="connsiteX8" fmla="*/ 1419497 w 2796880"/>
                <a:gd name="connsiteY8" fmla="*/ 313509 h 3666309"/>
                <a:gd name="connsiteX9" fmla="*/ 1210491 w 2796880"/>
                <a:gd name="connsiteY9" fmla="*/ 156755 h 3666309"/>
                <a:gd name="connsiteX10" fmla="*/ 1140823 w 2796880"/>
                <a:gd name="connsiteY10" fmla="*/ 0 h 366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6880" h="3666309">
                  <a:moveTo>
                    <a:pt x="0" y="3666309"/>
                  </a:moveTo>
                  <a:cubicBezTo>
                    <a:pt x="357777" y="3613332"/>
                    <a:pt x="715555" y="3560355"/>
                    <a:pt x="1018903" y="3483429"/>
                  </a:cubicBezTo>
                  <a:cubicBezTo>
                    <a:pt x="1322251" y="3406503"/>
                    <a:pt x="1592217" y="3344092"/>
                    <a:pt x="1820091" y="3204755"/>
                  </a:cubicBezTo>
                  <a:cubicBezTo>
                    <a:pt x="2047965" y="3065418"/>
                    <a:pt x="2236652" y="2859315"/>
                    <a:pt x="2386149" y="2647406"/>
                  </a:cubicBezTo>
                  <a:cubicBezTo>
                    <a:pt x="2535646" y="2435497"/>
                    <a:pt x="2650308" y="2155371"/>
                    <a:pt x="2717074" y="1933303"/>
                  </a:cubicBezTo>
                  <a:cubicBezTo>
                    <a:pt x="2783840" y="1711234"/>
                    <a:pt x="2814320" y="1509486"/>
                    <a:pt x="2786743" y="1314995"/>
                  </a:cubicBezTo>
                  <a:cubicBezTo>
                    <a:pt x="2759166" y="1120504"/>
                    <a:pt x="2709817" y="924561"/>
                    <a:pt x="2551611" y="766355"/>
                  </a:cubicBezTo>
                  <a:cubicBezTo>
                    <a:pt x="2393405" y="608149"/>
                    <a:pt x="2026195" y="441234"/>
                    <a:pt x="1837509" y="365760"/>
                  </a:cubicBezTo>
                  <a:cubicBezTo>
                    <a:pt x="1648823" y="290286"/>
                    <a:pt x="1524000" y="348343"/>
                    <a:pt x="1419497" y="313509"/>
                  </a:cubicBezTo>
                  <a:cubicBezTo>
                    <a:pt x="1314994" y="278675"/>
                    <a:pt x="1256937" y="209006"/>
                    <a:pt x="1210491" y="156755"/>
                  </a:cubicBezTo>
                  <a:cubicBezTo>
                    <a:pt x="1164045" y="104504"/>
                    <a:pt x="1152434" y="52252"/>
                    <a:pt x="1140823" y="0"/>
                  </a:cubicBez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0A34689-770C-4345-9449-FE4B145563D4}"/>
                </a:ext>
              </a:extLst>
            </p:cNvPr>
            <p:cNvSpPr/>
            <p:nvPr/>
          </p:nvSpPr>
          <p:spPr>
            <a:xfrm>
              <a:off x="4733449" y="2632086"/>
              <a:ext cx="431143" cy="991918"/>
            </a:xfrm>
            <a:custGeom>
              <a:avLst/>
              <a:gdLst>
                <a:gd name="connsiteX0" fmla="*/ 0 w 609600"/>
                <a:gd name="connsiteY0" fmla="*/ 1793966 h 1793966"/>
                <a:gd name="connsiteX1" fmla="*/ 435429 w 609600"/>
                <a:gd name="connsiteY1" fmla="*/ 1402080 h 1793966"/>
                <a:gd name="connsiteX2" fmla="*/ 531223 w 609600"/>
                <a:gd name="connsiteY2" fmla="*/ 940526 h 1793966"/>
                <a:gd name="connsiteX3" fmla="*/ 269966 w 609600"/>
                <a:gd name="connsiteY3" fmla="*/ 452846 h 1793966"/>
                <a:gd name="connsiteX4" fmla="*/ 261257 w 609600"/>
                <a:gd name="connsiteY4" fmla="*/ 174171 h 1793966"/>
                <a:gd name="connsiteX5" fmla="*/ 418012 w 609600"/>
                <a:gd name="connsiteY5" fmla="*/ 60960 h 1793966"/>
                <a:gd name="connsiteX6" fmla="*/ 609600 w 609600"/>
                <a:gd name="connsiteY6" fmla="*/ 0 h 179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1793966">
                  <a:moveTo>
                    <a:pt x="0" y="1793966"/>
                  </a:moveTo>
                  <a:cubicBezTo>
                    <a:pt x="173446" y="1669143"/>
                    <a:pt x="346892" y="1544320"/>
                    <a:pt x="435429" y="1402080"/>
                  </a:cubicBezTo>
                  <a:cubicBezTo>
                    <a:pt x="523966" y="1259840"/>
                    <a:pt x="558800" y="1098732"/>
                    <a:pt x="531223" y="940526"/>
                  </a:cubicBezTo>
                  <a:cubicBezTo>
                    <a:pt x="503646" y="782320"/>
                    <a:pt x="314960" y="580572"/>
                    <a:pt x="269966" y="452846"/>
                  </a:cubicBezTo>
                  <a:cubicBezTo>
                    <a:pt x="224972" y="325120"/>
                    <a:pt x="236583" y="239485"/>
                    <a:pt x="261257" y="174171"/>
                  </a:cubicBezTo>
                  <a:cubicBezTo>
                    <a:pt x="285931" y="108857"/>
                    <a:pt x="359955" y="89988"/>
                    <a:pt x="418012" y="60960"/>
                  </a:cubicBezTo>
                  <a:cubicBezTo>
                    <a:pt x="476069" y="31931"/>
                    <a:pt x="542834" y="15965"/>
                    <a:pt x="609600" y="0"/>
                  </a:cubicBez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8A5DA1C-587D-4502-A290-10E6C1227128}"/>
                </a:ext>
              </a:extLst>
            </p:cNvPr>
            <p:cNvSpPr/>
            <p:nvPr/>
          </p:nvSpPr>
          <p:spPr>
            <a:xfrm>
              <a:off x="5380164" y="2766910"/>
              <a:ext cx="271004" cy="910061"/>
            </a:xfrm>
            <a:custGeom>
              <a:avLst/>
              <a:gdLst>
                <a:gd name="connsiteX0" fmla="*/ 383177 w 383177"/>
                <a:gd name="connsiteY0" fmla="*/ 0 h 1645920"/>
                <a:gd name="connsiteX1" fmla="*/ 130629 w 383177"/>
                <a:gd name="connsiteY1" fmla="*/ 461555 h 1645920"/>
                <a:gd name="connsiteX2" fmla="*/ 60960 w 383177"/>
                <a:gd name="connsiteY2" fmla="*/ 896983 h 1645920"/>
                <a:gd name="connsiteX3" fmla="*/ 182880 w 383177"/>
                <a:gd name="connsiteY3" fmla="*/ 1245326 h 1645920"/>
                <a:gd name="connsiteX4" fmla="*/ 0 w 383177"/>
                <a:gd name="connsiteY4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177" h="1645920">
                  <a:moveTo>
                    <a:pt x="383177" y="0"/>
                  </a:moveTo>
                  <a:cubicBezTo>
                    <a:pt x="283754" y="156029"/>
                    <a:pt x="184332" y="312058"/>
                    <a:pt x="130629" y="461555"/>
                  </a:cubicBezTo>
                  <a:cubicBezTo>
                    <a:pt x="76926" y="611052"/>
                    <a:pt x="52251" y="766355"/>
                    <a:pt x="60960" y="896983"/>
                  </a:cubicBezTo>
                  <a:cubicBezTo>
                    <a:pt x="69668" y="1027612"/>
                    <a:pt x="193040" y="1120503"/>
                    <a:pt x="182880" y="1245326"/>
                  </a:cubicBezTo>
                  <a:cubicBezTo>
                    <a:pt x="172720" y="1370149"/>
                    <a:pt x="86360" y="1508034"/>
                    <a:pt x="0" y="1645920"/>
                  </a:cubicBez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96AA709-CA95-4ECA-A154-12C66D12CEE8}"/>
                </a:ext>
              </a:extLst>
            </p:cNvPr>
            <p:cNvSpPr/>
            <p:nvPr/>
          </p:nvSpPr>
          <p:spPr>
            <a:xfrm>
              <a:off x="6063833" y="2906549"/>
              <a:ext cx="603600" cy="73069"/>
            </a:xfrm>
            <a:custGeom>
              <a:avLst/>
              <a:gdLst>
                <a:gd name="connsiteX0" fmla="*/ 0 w 853440"/>
                <a:gd name="connsiteY0" fmla="*/ 43542 h 132152"/>
                <a:gd name="connsiteX1" fmla="*/ 400595 w 853440"/>
                <a:gd name="connsiteY1" fmla="*/ 69668 h 132152"/>
                <a:gd name="connsiteX2" fmla="*/ 670560 w 853440"/>
                <a:gd name="connsiteY2" fmla="*/ 130628 h 132152"/>
                <a:gd name="connsiteX3" fmla="*/ 853440 w 853440"/>
                <a:gd name="connsiteY3" fmla="*/ 0 h 13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40" h="132152">
                  <a:moveTo>
                    <a:pt x="0" y="43542"/>
                  </a:moveTo>
                  <a:cubicBezTo>
                    <a:pt x="144417" y="49348"/>
                    <a:pt x="288835" y="55154"/>
                    <a:pt x="400595" y="69668"/>
                  </a:cubicBezTo>
                  <a:cubicBezTo>
                    <a:pt x="512355" y="84182"/>
                    <a:pt x="595086" y="142239"/>
                    <a:pt x="670560" y="130628"/>
                  </a:cubicBezTo>
                  <a:cubicBezTo>
                    <a:pt x="746034" y="119017"/>
                    <a:pt x="799737" y="59508"/>
                    <a:pt x="853440" y="0"/>
                  </a:cubicBezTo>
                </a:path>
              </a:pathLst>
            </a:cu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A37E41A9-7E6E-4084-8896-15A97BC72E11}"/>
              </a:ext>
            </a:extLst>
          </p:cNvPr>
          <p:cNvSpPr txBox="1"/>
          <p:nvPr/>
        </p:nvSpPr>
        <p:spPr>
          <a:xfrm>
            <a:off x="9926039" y="339862"/>
            <a:ext cx="1800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/>
              <a:t>Quick selection</a:t>
            </a:r>
            <a:endParaRPr lang="en-CA" sz="1100" b="1" baseline="300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32AB42B-01B5-42D3-9D6D-6A0E471080EE}"/>
              </a:ext>
            </a:extLst>
          </p:cNvPr>
          <p:cNvSpPr/>
          <p:nvPr/>
        </p:nvSpPr>
        <p:spPr>
          <a:xfrm>
            <a:off x="9975209" y="2090837"/>
            <a:ext cx="936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/>
              <a:t>Select All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1B6CF00-5892-4D1C-B4DC-4105E6AA5D7F}"/>
              </a:ext>
            </a:extLst>
          </p:cNvPr>
          <p:cNvSpPr/>
          <p:nvPr/>
        </p:nvSpPr>
        <p:spPr>
          <a:xfrm>
            <a:off x="11075198" y="2090837"/>
            <a:ext cx="936000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Deselect 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F41D645-DC09-4E4C-85C0-C3AAEFADEE01}"/>
              </a:ext>
            </a:extLst>
          </p:cNvPr>
          <p:cNvSpPr txBox="1"/>
          <p:nvPr/>
        </p:nvSpPr>
        <p:spPr>
          <a:xfrm>
            <a:off x="9892040" y="2554820"/>
            <a:ext cx="1532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/>
              <a:t>Intelligent setting </a:t>
            </a:r>
            <a:r>
              <a:rPr lang="en-CA" sz="1100" b="1" baseline="30000"/>
              <a:t>(?)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F007270-C4C2-44B7-95C6-956F9E91DF7D}"/>
              </a:ext>
            </a:extLst>
          </p:cNvPr>
          <p:cNvGrpSpPr/>
          <p:nvPr/>
        </p:nvGrpSpPr>
        <p:grpSpPr>
          <a:xfrm>
            <a:off x="9988556" y="3242514"/>
            <a:ext cx="2049609" cy="252141"/>
            <a:chOff x="9975184" y="2645117"/>
            <a:chExt cx="2049609" cy="25214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5943A02-E471-4B75-8EE6-73024EDACF36}"/>
                </a:ext>
              </a:extLst>
            </p:cNvPr>
            <p:cNvSpPr txBox="1"/>
            <p:nvPr/>
          </p:nvSpPr>
          <p:spPr>
            <a:xfrm>
              <a:off x="9975184" y="2645117"/>
              <a:ext cx="7651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b="1"/>
                <a:t>Budget </a:t>
              </a:r>
              <a:r>
                <a:rPr lang="en-CA" sz="1000" b="1" baseline="30000"/>
                <a:t>(?)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00B668B-C0BF-470E-8F07-0911FF2381F7}"/>
                </a:ext>
              </a:extLst>
            </p:cNvPr>
            <p:cNvSpPr txBox="1"/>
            <p:nvPr/>
          </p:nvSpPr>
          <p:spPr>
            <a:xfrm>
              <a:off x="10769134" y="2651037"/>
              <a:ext cx="1255659" cy="2462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CA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Budget ($)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6B79FBC-34A8-4C85-8437-16DB0012B189}"/>
              </a:ext>
            </a:extLst>
          </p:cNvPr>
          <p:cNvGrpSpPr/>
          <p:nvPr/>
        </p:nvGrpSpPr>
        <p:grpSpPr>
          <a:xfrm>
            <a:off x="9988556" y="2837191"/>
            <a:ext cx="2069220" cy="1011668"/>
            <a:chOff x="10039823" y="442665"/>
            <a:chExt cx="2069220" cy="1011668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21257994-8FBE-4E02-A2C2-170BF6E34CC6}"/>
                </a:ext>
              </a:extLst>
            </p:cNvPr>
            <p:cNvSpPr/>
            <p:nvPr/>
          </p:nvSpPr>
          <p:spPr>
            <a:xfrm>
              <a:off x="10039823" y="442665"/>
              <a:ext cx="2061132" cy="2672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/>
                <a:t>Budget</a:t>
              </a:r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CA281A7B-A2F5-4649-B095-EA10C832DE92}"/>
                </a:ext>
              </a:extLst>
            </p:cNvPr>
            <p:cNvSpPr/>
            <p:nvPr/>
          </p:nvSpPr>
          <p:spPr>
            <a:xfrm rot="10800000">
              <a:off x="11861193" y="585195"/>
              <a:ext cx="108000" cy="72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D7206E9C-D209-4100-A43C-4FFF1826AD6B}"/>
                </a:ext>
              </a:extLst>
            </p:cNvPr>
            <p:cNvSpPr/>
            <p:nvPr/>
          </p:nvSpPr>
          <p:spPr>
            <a:xfrm>
              <a:off x="10201836" y="728956"/>
              <a:ext cx="1907207" cy="725377"/>
            </a:xfrm>
            <a:prstGeom prst="roundRect">
              <a:avLst>
                <a:gd name="adj" fmla="val 332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0" rtlCol="0" anchor="t" anchorCtr="0"/>
            <a:lstStyle/>
            <a:p>
              <a:pPr>
                <a:lnSpc>
                  <a:spcPct val="150000"/>
                </a:lnSpc>
              </a:pPr>
              <a:endParaRPr lang="en-CA" sz="100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28BE783-FC52-4B54-82C3-C04267C3C4BD}"/>
                </a:ext>
              </a:extLst>
            </p:cNvPr>
            <p:cNvSpPr/>
            <p:nvPr/>
          </p:nvSpPr>
          <p:spPr>
            <a:xfrm>
              <a:off x="10210682" y="815495"/>
              <a:ext cx="1872000" cy="2352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000">
                  <a:solidFill>
                    <a:schemeClr val="tx1"/>
                  </a:solidFill>
                </a:rPr>
                <a:t>Budget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AD1F7D9-3348-4ADA-A0E9-2DCD3213517C}"/>
                </a:ext>
              </a:extLst>
            </p:cNvPr>
            <p:cNvSpPr/>
            <p:nvPr/>
          </p:nvSpPr>
          <p:spPr>
            <a:xfrm>
              <a:off x="10215784" y="1132382"/>
              <a:ext cx="1872000" cy="235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1000">
                  <a:solidFill>
                    <a:schemeClr val="tx1"/>
                  </a:solidFill>
                </a:rPr>
                <a:t>Eco-service</a:t>
              </a: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1A33DBE-8D3B-4B2C-80D9-91C2A43A6569}"/>
              </a:ext>
            </a:extLst>
          </p:cNvPr>
          <p:cNvSpPr/>
          <p:nvPr/>
        </p:nvSpPr>
        <p:spPr>
          <a:xfrm>
            <a:off x="9988556" y="6121647"/>
            <a:ext cx="2061132" cy="409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1000" b="1">
                <a:solidFill>
                  <a:prstClr val="white"/>
                </a:solidFill>
              </a:rPr>
              <a:t>Run Intelligent Recommendation </a:t>
            </a:r>
            <a:r>
              <a:rPr lang="en-CA" sz="1000" b="1" baseline="30000">
                <a:solidFill>
                  <a:prstClr val="white"/>
                </a:solidFill>
              </a:rPr>
              <a:t>(?)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F128AAE-DA9F-496C-873A-A561FE9D5D4D}"/>
              </a:ext>
            </a:extLst>
          </p:cNvPr>
          <p:cNvGrpSpPr/>
          <p:nvPr/>
        </p:nvGrpSpPr>
        <p:grpSpPr>
          <a:xfrm>
            <a:off x="9972937" y="621390"/>
            <a:ext cx="2038806" cy="1365428"/>
            <a:chOff x="9972937" y="797230"/>
            <a:chExt cx="2038806" cy="136542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80ED638-6D55-45E2-B0F8-7105BF4EB49E}"/>
                </a:ext>
              </a:extLst>
            </p:cNvPr>
            <p:cNvGrpSpPr/>
            <p:nvPr/>
          </p:nvGrpSpPr>
          <p:grpSpPr>
            <a:xfrm>
              <a:off x="9972937" y="797230"/>
              <a:ext cx="2038261" cy="252000"/>
              <a:chOff x="10039823" y="442664"/>
              <a:chExt cx="2061132" cy="352179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B0B7C8EB-5EDF-4503-9293-E3422EDCE490}"/>
                  </a:ext>
                </a:extLst>
              </p:cNvPr>
              <p:cNvSpPr/>
              <p:nvPr/>
            </p:nvSpPr>
            <p:spPr>
              <a:xfrm>
                <a:off x="10039823" y="442664"/>
                <a:ext cx="2061132" cy="3521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000"/>
                  <a:t>Municipality</a:t>
                </a:r>
                <a:endParaRPr lang="en-CA" sz="1200"/>
              </a:p>
            </p:txBody>
          </p:sp>
          <p:sp>
            <p:nvSpPr>
              <p:cNvPr id="126" name="Isosceles Triangle 125">
                <a:extLst>
                  <a:ext uri="{FF2B5EF4-FFF2-40B4-BE49-F238E27FC236}">
                    <a16:creationId xmlns:a16="http://schemas.microsoft.com/office/drawing/2014/main" id="{44885038-9C1E-4F7D-8DA1-3191C8BB70CB}"/>
                  </a:ext>
                </a:extLst>
              </p:cNvPr>
              <p:cNvSpPr/>
              <p:nvPr/>
            </p:nvSpPr>
            <p:spPr>
              <a:xfrm rot="10800000">
                <a:off x="11861193" y="585195"/>
                <a:ext cx="108000" cy="72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339586C-B429-4319-9C93-8FCFDBD3304D}"/>
                </a:ext>
              </a:extLst>
            </p:cNvPr>
            <p:cNvGrpSpPr/>
            <p:nvPr/>
          </p:nvGrpSpPr>
          <p:grpSpPr>
            <a:xfrm>
              <a:off x="9972937" y="1175832"/>
              <a:ext cx="2038261" cy="252000"/>
              <a:chOff x="10039823" y="442664"/>
              <a:chExt cx="2061132" cy="352179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302F8117-FE86-41FC-B3FD-A0BEEF2A42D4}"/>
                  </a:ext>
                </a:extLst>
              </p:cNvPr>
              <p:cNvSpPr/>
              <p:nvPr/>
            </p:nvSpPr>
            <p:spPr>
              <a:xfrm>
                <a:off x="10039823" y="442664"/>
                <a:ext cx="2061132" cy="3521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000"/>
                  <a:t>Watershed</a:t>
                </a:r>
              </a:p>
            </p:txBody>
          </p:sp>
          <p:sp>
            <p:nvSpPr>
              <p:cNvPr id="124" name="Isosceles Triangle 123">
                <a:extLst>
                  <a:ext uri="{FF2B5EF4-FFF2-40B4-BE49-F238E27FC236}">
                    <a16:creationId xmlns:a16="http://schemas.microsoft.com/office/drawing/2014/main" id="{077FEB26-841A-4D89-AA51-92B574FAA732}"/>
                  </a:ext>
                </a:extLst>
              </p:cNvPr>
              <p:cNvSpPr/>
              <p:nvPr/>
            </p:nvSpPr>
            <p:spPr>
              <a:xfrm rot="10800000">
                <a:off x="11861193" y="585195"/>
                <a:ext cx="108000" cy="72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032E960-46AA-447A-94F9-F4FF0A22276D}"/>
                </a:ext>
              </a:extLst>
            </p:cNvPr>
            <p:cNvGrpSpPr/>
            <p:nvPr/>
          </p:nvGrpSpPr>
          <p:grpSpPr>
            <a:xfrm>
              <a:off x="9972937" y="1554434"/>
              <a:ext cx="2038261" cy="252000"/>
              <a:chOff x="10054898" y="442664"/>
              <a:chExt cx="2061132" cy="352179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C2817F48-C33A-4F69-9E0B-68C4CA403AAA}"/>
                  </a:ext>
                </a:extLst>
              </p:cNvPr>
              <p:cNvSpPr/>
              <p:nvPr/>
            </p:nvSpPr>
            <p:spPr>
              <a:xfrm>
                <a:off x="10054898" y="442664"/>
                <a:ext cx="2061132" cy="3521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000" err="1"/>
                  <a:t>Subwatershed</a:t>
                </a:r>
                <a:endParaRPr lang="en-CA" sz="1000"/>
              </a:p>
            </p:txBody>
          </p:sp>
          <p:sp>
            <p:nvSpPr>
              <p:cNvPr id="122" name="Isosceles Triangle 121">
                <a:extLst>
                  <a:ext uri="{FF2B5EF4-FFF2-40B4-BE49-F238E27FC236}">
                    <a16:creationId xmlns:a16="http://schemas.microsoft.com/office/drawing/2014/main" id="{68422729-8952-4BF7-B1D0-3E5A5A6A5ED9}"/>
                  </a:ext>
                </a:extLst>
              </p:cNvPr>
              <p:cNvSpPr/>
              <p:nvPr/>
            </p:nvSpPr>
            <p:spPr>
              <a:xfrm rot="10800000">
                <a:off x="11876268" y="583755"/>
                <a:ext cx="108000" cy="72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F3B3781-2781-4548-B549-79939E212748}"/>
                </a:ext>
              </a:extLst>
            </p:cNvPr>
            <p:cNvGrpSpPr/>
            <p:nvPr/>
          </p:nvGrpSpPr>
          <p:grpSpPr>
            <a:xfrm>
              <a:off x="9973482" y="1910658"/>
              <a:ext cx="2038261" cy="252000"/>
              <a:chOff x="10054898" y="442664"/>
              <a:chExt cx="2061132" cy="352179"/>
            </a:xfrm>
          </p:grpSpPr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429F2282-C239-4691-9D43-5271D96CEAA3}"/>
                  </a:ext>
                </a:extLst>
              </p:cNvPr>
              <p:cNvSpPr/>
              <p:nvPr/>
            </p:nvSpPr>
            <p:spPr>
              <a:xfrm>
                <a:off x="10054898" y="442664"/>
                <a:ext cx="2061132" cy="3521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000" dirty="0"/>
                  <a:t>Investor</a:t>
                </a:r>
              </a:p>
            </p:txBody>
          </p:sp>
          <p:sp>
            <p:nvSpPr>
              <p:cNvPr id="152" name="Isosceles Triangle 151">
                <a:extLst>
                  <a:ext uri="{FF2B5EF4-FFF2-40B4-BE49-F238E27FC236}">
                    <a16:creationId xmlns:a16="http://schemas.microsoft.com/office/drawing/2014/main" id="{B3F816B8-72B3-4061-99A1-AD8392F40A9B}"/>
                  </a:ext>
                </a:extLst>
              </p:cNvPr>
              <p:cNvSpPr/>
              <p:nvPr/>
            </p:nvSpPr>
            <p:spPr>
              <a:xfrm rot="10800000">
                <a:off x="11876268" y="583755"/>
                <a:ext cx="108000" cy="7200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2D811F8-4D17-4617-B99F-D57EE93EE1B8}"/>
              </a:ext>
            </a:extLst>
          </p:cNvPr>
          <p:cNvGrpSpPr/>
          <p:nvPr/>
        </p:nvGrpSpPr>
        <p:grpSpPr>
          <a:xfrm>
            <a:off x="4008590" y="4690307"/>
            <a:ext cx="2984293" cy="1143396"/>
            <a:chOff x="7265376" y="3429001"/>
            <a:chExt cx="3537613" cy="1937460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1A339AB8-2F5A-4082-AD4F-07999827D3B8}"/>
                </a:ext>
              </a:extLst>
            </p:cNvPr>
            <p:cNvSpPr/>
            <p:nvPr/>
          </p:nvSpPr>
          <p:spPr>
            <a:xfrm>
              <a:off x="8724901" y="3429001"/>
              <a:ext cx="2078088" cy="3169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On-site effectiveness</a:t>
              </a:r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CC75982-C47A-4A45-B0C5-91B5DD52C68C}"/>
                </a:ext>
              </a:extLst>
            </p:cNvPr>
            <p:cNvSpPr/>
            <p:nvPr/>
          </p:nvSpPr>
          <p:spPr>
            <a:xfrm rot="10800000">
              <a:off x="10552794" y="3557278"/>
              <a:ext cx="117348" cy="6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46790577-BE23-401D-A8F2-8500EC1AB555}"/>
                </a:ext>
              </a:extLst>
            </p:cNvPr>
            <p:cNvSpPr/>
            <p:nvPr/>
          </p:nvSpPr>
          <p:spPr>
            <a:xfrm>
              <a:off x="8868474" y="3755825"/>
              <a:ext cx="1922898" cy="1610636"/>
            </a:xfrm>
            <a:prstGeom prst="roundRect">
              <a:avLst>
                <a:gd name="adj" fmla="val 332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0" rtlCol="0" anchor="t" anchorCtr="0"/>
            <a:lstStyle/>
            <a:p>
              <a:pPr>
                <a:lnSpc>
                  <a:spcPct val="150000"/>
                </a:lnSpc>
              </a:pPr>
              <a:endParaRPr lang="en-CA" sz="90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CE4DE51-D1E6-4301-ACBE-7D31DDF442B4}"/>
                </a:ext>
              </a:extLst>
            </p:cNvPr>
            <p:cNvSpPr/>
            <p:nvPr/>
          </p:nvSpPr>
          <p:spPr>
            <a:xfrm>
              <a:off x="8881973" y="3807290"/>
              <a:ext cx="1887400" cy="21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900" dirty="0">
                  <a:solidFill>
                    <a:schemeClr val="tx1"/>
                  </a:solidFill>
                </a:rPr>
                <a:t>*** NONE ***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B6A8C97-8097-4788-9FA0-D9FD75D2CCC0}"/>
                </a:ext>
              </a:extLst>
            </p:cNvPr>
            <p:cNvSpPr/>
            <p:nvPr/>
          </p:nvSpPr>
          <p:spPr>
            <a:xfrm>
              <a:off x="8885767" y="4290602"/>
              <a:ext cx="1887400" cy="21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900" dirty="0">
                  <a:solidFill>
                    <a:schemeClr val="tx1"/>
                  </a:solidFill>
                </a:rPr>
                <a:t>Off-site effectiveness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0F31F22-F51C-47DF-97CB-F16949307F4F}"/>
                </a:ext>
              </a:extLst>
            </p:cNvPr>
            <p:cNvSpPr/>
            <p:nvPr/>
          </p:nvSpPr>
          <p:spPr>
            <a:xfrm>
              <a:off x="8894148" y="4530592"/>
              <a:ext cx="1887400" cy="21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900" dirty="0">
                  <a:solidFill>
                    <a:schemeClr val="tx1"/>
                  </a:solidFill>
                </a:rPr>
                <a:t>Cost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7262BAC-2D75-413F-BC64-A24EDD352CE5}"/>
                </a:ext>
              </a:extLst>
            </p:cNvPr>
            <p:cNvSpPr/>
            <p:nvPr/>
          </p:nvSpPr>
          <p:spPr>
            <a:xfrm>
              <a:off x="8885767" y="4805790"/>
              <a:ext cx="1887400" cy="21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900" dirty="0">
                  <a:solidFill>
                    <a:schemeClr val="tx1"/>
                  </a:solidFill>
                </a:rPr>
                <a:t>On-site cost-effectiveness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CA01FCC-A0AE-4F0E-947A-4B93F617696A}"/>
                </a:ext>
              </a:extLst>
            </p:cNvPr>
            <p:cNvSpPr/>
            <p:nvPr/>
          </p:nvSpPr>
          <p:spPr>
            <a:xfrm>
              <a:off x="8893821" y="5063963"/>
              <a:ext cx="1872312" cy="208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900" dirty="0">
                  <a:solidFill>
                    <a:schemeClr val="tx1"/>
                  </a:solidFill>
                </a:rPr>
                <a:t>Off-site cost-effectiveness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ADAB460-24A3-4077-B8A2-0C829B7C65ED}"/>
                </a:ext>
              </a:extLst>
            </p:cNvPr>
            <p:cNvSpPr/>
            <p:nvPr/>
          </p:nvSpPr>
          <p:spPr>
            <a:xfrm>
              <a:off x="8883195" y="4050799"/>
              <a:ext cx="1887400" cy="211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900" dirty="0">
                  <a:solidFill>
                    <a:schemeClr val="tx1"/>
                  </a:solidFill>
                </a:rPr>
                <a:t>On-site effectiveness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8AE7275-0D13-4021-818B-0333E05CAF44}"/>
                </a:ext>
              </a:extLst>
            </p:cNvPr>
            <p:cNvSpPr/>
            <p:nvPr/>
          </p:nvSpPr>
          <p:spPr>
            <a:xfrm>
              <a:off x="7265376" y="3481628"/>
              <a:ext cx="1429773" cy="170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Color map with</a:t>
              </a:r>
              <a:r>
                <a:rPr lang="en-CA" sz="1000" b="1" baseline="30000" dirty="0">
                  <a:solidFill>
                    <a:schemeClr val="tx1"/>
                  </a:solidFill>
                </a:rPr>
                <a:t>(?)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81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E24B3471-15BE-410A-8E63-348ADB25B34A}"/>
              </a:ext>
            </a:extLst>
          </p:cNvPr>
          <p:cNvGraphicFramePr>
            <a:graphicFrameLocks noGrp="1"/>
          </p:cNvGraphicFramePr>
          <p:nvPr/>
        </p:nvGraphicFramePr>
        <p:xfrm>
          <a:off x="2437695" y="4907313"/>
          <a:ext cx="7309822" cy="1731328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651184">
                  <a:extLst>
                    <a:ext uri="{9D8B030D-6E8A-4147-A177-3AD203B41FA5}">
                      <a16:colId xmlns:a16="http://schemas.microsoft.com/office/drawing/2014/main" val="1196878192"/>
                    </a:ext>
                  </a:extLst>
                </a:gridCol>
                <a:gridCol w="651184">
                  <a:extLst>
                    <a:ext uri="{9D8B030D-6E8A-4147-A177-3AD203B41FA5}">
                      <a16:colId xmlns:a16="http://schemas.microsoft.com/office/drawing/2014/main" val="3328970071"/>
                    </a:ext>
                  </a:extLst>
                </a:gridCol>
                <a:gridCol w="2453140">
                  <a:extLst>
                    <a:ext uri="{9D8B030D-6E8A-4147-A177-3AD203B41FA5}">
                      <a16:colId xmlns:a16="http://schemas.microsoft.com/office/drawing/2014/main" val="4058391018"/>
                    </a:ext>
                  </a:extLst>
                </a:gridCol>
                <a:gridCol w="2441713">
                  <a:extLst>
                    <a:ext uri="{9D8B030D-6E8A-4147-A177-3AD203B41FA5}">
                      <a16:colId xmlns:a16="http://schemas.microsoft.com/office/drawing/2014/main" val="2407327584"/>
                    </a:ext>
                  </a:extLst>
                </a:gridCol>
                <a:gridCol w="1112601">
                  <a:extLst>
                    <a:ext uri="{9D8B030D-6E8A-4147-A177-3AD203B41FA5}">
                      <a16:colId xmlns:a16="http://schemas.microsoft.com/office/drawing/2014/main" val="3116716651"/>
                    </a:ext>
                  </a:extLst>
                </a:gridCol>
              </a:tblGrid>
              <a:tr h="341392"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LSD or Parcel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Farm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LSD or Parcel BMP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Structural BMP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900">
                          <a:solidFill>
                            <a:schemeClr val="bg1"/>
                          </a:solidFill>
                        </a:rPr>
                        <a:t>Cost ($)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91502"/>
                  </a:ext>
                </a:extLst>
              </a:tr>
              <a:tr h="341392">
                <a:tc>
                  <a:txBody>
                    <a:bodyPr/>
                    <a:lstStyle/>
                    <a:p>
                      <a:r>
                        <a:rPr lang="en-CA" sz="90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900"/>
                        <a:t>BMP type 1 (0.78 ha), BMP type 2 (1.55 ha)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900"/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900"/>
                        <a:t>850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274275"/>
                  </a:ext>
                </a:extLst>
              </a:tr>
              <a:tr h="341392">
                <a:tc>
                  <a:txBody>
                    <a:bodyPr/>
                    <a:lstStyle/>
                    <a:p>
                      <a:r>
                        <a:rPr lang="en-CA" sz="90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900"/>
                        <a:t>BMP type 1 (3.45 ha)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900"/>
                        <a:t>BMP type 3 (0.03 ha)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900"/>
                        <a:t>1,260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186654"/>
                  </a:ext>
                </a:extLst>
              </a:tr>
              <a:tr h="341392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/>
                        <a:t>BMP type 1 (2.89 ha, baseline)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900"/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90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765558"/>
                  </a:ext>
                </a:extLst>
              </a:tr>
              <a:tr h="341392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712126"/>
                  </a:ext>
                </a:extLst>
              </a:tr>
            </a:tbl>
          </a:graphicData>
        </a:graphic>
      </p:graphicFrame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B12B03C-BC1A-4D01-991E-ACD410F22E20}"/>
              </a:ext>
            </a:extLst>
          </p:cNvPr>
          <p:cNvGrpSpPr/>
          <p:nvPr/>
        </p:nvGrpSpPr>
        <p:grpSpPr>
          <a:xfrm>
            <a:off x="3260838" y="1204915"/>
            <a:ext cx="4005538" cy="2870013"/>
            <a:chOff x="4448175" y="1390650"/>
            <a:chExt cx="6800850" cy="4895850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A5A99CF-E9A6-4C6F-9359-C2919672533F}"/>
                </a:ext>
              </a:extLst>
            </p:cNvPr>
            <p:cNvSpPr/>
            <p:nvPr/>
          </p:nvSpPr>
          <p:spPr>
            <a:xfrm>
              <a:off x="5019675" y="1390650"/>
              <a:ext cx="3362325" cy="1704975"/>
            </a:xfrm>
            <a:custGeom>
              <a:avLst/>
              <a:gdLst>
                <a:gd name="connsiteX0" fmla="*/ 0 w 3362325"/>
                <a:gd name="connsiteY0" fmla="*/ 0 h 1704975"/>
                <a:gd name="connsiteX1" fmla="*/ 0 w 3362325"/>
                <a:gd name="connsiteY1" fmla="*/ 1704975 h 1704975"/>
                <a:gd name="connsiteX2" fmla="*/ 3362325 w 3362325"/>
                <a:gd name="connsiteY2" fmla="*/ 1704975 h 1704975"/>
                <a:gd name="connsiteX3" fmla="*/ 3362325 w 3362325"/>
                <a:gd name="connsiteY3" fmla="*/ 876300 h 1704975"/>
                <a:gd name="connsiteX4" fmla="*/ 2733675 w 3362325"/>
                <a:gd name="connsiteY4" fmla="*/ 866775 h 1704975"/>
                <a:gd name="connsiteX5" fmla="*/ 2743200 w 3362325"/>
                <a:gd name="connsiteY5" fmla="*/ 38100 h 1704975"/>
                <a:gd name="connsiteX6" fmla="*/ 0 w 3362325"/>
                <a:gd name="connsiteY6" fmla="*/ 0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2325" h="1704975">
                  <a:moveTo>
                    <a:pt x="0" y="0"/>
                  </a:moveTo>
                  <a:lnTo>
                    <a:pt x="0" y="1704975"/>
                  </a:lnTo>
                  <a:lnTo>
                    <a:pt x="3362325" y="1704975"/>
                  </a:lnTo>
                  <a:lnTo>
                    <a:pt x="3362325" y="876300"/>
                  </a:lnTo>
                  <a:lnTo>
                    <a:pt x="2733675" y="866775"/>
                  </a:lnTo>
                  <a:lnTo>
                    <a:pt x="2743200" y="381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FE0556D-196B-4397-9A7E-5341198CEBB4}"/>
                </a:ext>
              </a:extLst>
            </p:cNvPr>
            <p:cNvSpPr/>
            <p:nvPr/>
          </p:nvSpPr>
          <p:spPr>
            <a:xfrm>
              <a:off x="7648575" y="1419225"/>
              <a:ext cx="3600450" cy="2962275"/>
            </a:xfrm>
            <a:custGeom>
              <a:avLst/>
              <a:gdLst>
                <a:gd name="connsiteX0" fmla="*/ 123825 w 3600450"/>
                <a:gd name="connsiteY0" fmla="*/ 0 h 2962275"/>
                <a:gd name="connsiteX1" fmla="*/ 3590925 w 3600450"/>
                <a:gd name="connsiteY1" fmla="*/ 9525 h 2962275"/>
                <a:gd name="connsiteX2" fmla="*/ 3600450 w 3600450"/>
                <a:gd name="connsiteY2" fmla="*/ 2933700 h 2962275"/>
                <a:gd name="connsiteX3" fmla="*/ 9525 w 3600450"/>
                <a:gd name="connsiteY3" fmla="*/ 2962275 h 2962275"/>
                <a:gd name="connsiteX4" fmla="*/ 0 w 3600450"/>
                <a:gd name="connsiteY4" fmla="*/ 1676400 h 2962275"/>
                <a:gd name="connsiteX5" fmla="*/ 742950 w 3600450"/>
                <a:gd name="connsiteY5" fmla="*/ 1685925 h 2962275"/>
                <a:gd name="connsiteX6" fmla="*/ 742950 w 3600450"/>
                <a:gd name="connsiteY6" fmla="*/ 847725 h 2962275"/>
                <a:gd name="connsiteX7" fmla="*/ 123825 w 3600450"/>
                <a:gd name="connsiteY7" fmla="*/ 847725 h 2962275"/>
                <a:gd name="connsiteX8" fmla="*/ 123825 w 3600450"/>
                <a:gd name="connsiteY8" fmla="*/ 0 h 296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50" h="2962275">
                  <a:moveTo>
                    <a:pt x="123825" y="0"/>
                  </a:moveTo>
                  <a:lnTo>
                    <a:pt x="3590925" y="9525"/>
                  </a:lnTo>
                  <a:lnTo>
                    <a:pt x="3600450" y="2933700"/>
                  </a:lnTo>
                  <a:lnTo>
                    <a:pt x="9525" y="2962275"/>
                  </a:lnTo>
                  <a:lnTo>
                    <a:pt x="0" y="1676400"/>
                  </a:lnTo>
                  <a:lnTo>
                    <a:pt x="742950" y="1685925"/>
                  </a:lnTo>
                  <a:lnTo>
                    <a:pt x="742950" y="847725"/>
                  </a:lnTo>
                  <a:lnTo>
                    <a:pt x="123825" y="847725"/>
                  </a:lnTo>
                  <a:lnTo>
                    <a:pt x="123825" y="0"/>
                  </a:lnTo>
                  <a:close/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7C7626-0EBC-427D-9158-4681E9789486}"/>
                </a:ext>
              </a:extLst>
            </p:cNvPr>
            <p:cNvSpPr/>
            <p:nvPr/>
          </p:nvSpPr>
          <p:spPr>
            <a:xfrm>
              <a:off x="4448175" y="3105150"/>
              <a:ext cx="6800850" cy="3181350"/>
            </a:xfrm>
            <a:custGeom>
              <a:avLst/>
              <a:gdLst>
                <a:gd name="connsiteX0" fmla="*/ 876300 w 6800850"/>
                <a:gd name="connsiteY0" fmla="*/ 9525 h 3181350"/>
                <a:gd name="connsiteX1" fmla="*/ 0 w 6800850"/>
                <a:gd name="connsiteY1" fmla="*/ 914400 h 3181350"/>
                <a:gd name="connsiteX2" fmla="*/ 47625 w 6800850"/>
                <a:gd name="connsiteY2" fmla="*/ 2743200 h 3181350"/>
                <a:gd name="connsiteX3" fmla="*/ 1390650 w 6800850"/>
                <a:gd name="connsiteY3" fmla="*/ 3181350 h 3181350"/>
                <a:gd name="connsiteX4" fmla="*/ 6781800 w 6800850"/>
                <a:gd name="connsiteY4" fmla="*/ 3067050 h 3181350"/>
                <a:gd name="connsiteX5" fmla="*/ 6800850 w 6800850"/>
                <a:gd name="connsiteY5" fmla="*/ 1238250 h 3181350"/>
                <a:gd name="connsiteX6" fmla="*/ 3209925 w 6800850"/>
                <a:gd name="connsiteY6" fmla="*/ 1276350 h 3181350"/>
                <a:gd name="connsiteX7" fmla="*/ 3190875 w 6800850"/>
                <a:gd name="connsiteY7" fmla="*/ 0 h 3181350"/>
                <a:gd name="connsiteX8" fmla="*/ 876300 w 6800850"/>
                <a:gd name="connsiteY8" fmla="*/ 9525 h 31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850" h="3181350">
                  <a:moveTo>
                    <a:pt x="876300" y="9525"/>
                  </a:moveTo>
                  <a:lnTo>
                    <a:pt x="0" y="914400"/>
                  </a:lnTo>
                  <a:lnTo>
                    <a:pt x="47625" y="2743200"/>
                  </a:lnTo>
                  <a:lnTo>
                    <a:pt x="1390650" y="3181350"/>
                  </a:lnTo>
                  <a:lnTo>
                    <a:pt x="6781800" y="3067050"/>
                  </a:lnTo>
                  <a:lnTo>
                    <a:pt x="6800850" y="1238250"/>
                  </a:lnTo>
                  <a:lnTo>
                    <a:pt x="3209925" y="1276350"/>
                  </a:lnTo>
                  <a:lnTo>
                    <a:pt x="3190875" y="0"/>
                  </a:lnTo>
                  <a:lnTo>
                    <a:pt x="876300" y="9525"/>
                  </a:lnTo>
                  <a:close/>
                </a:path>
              </a:pathLst>
            </a:cu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23080A-7CB1-493F-8DC4-66A0D540EC93}"/>
              </a:ext>
            </a:extLst>
          </p:cNvPr>
          <p:cNvGrpSpPr/>
          <p:nvPr/>
        </p:nvGrpSpPr>
        <p:grpSpPr>
          <a:xfrm>
            <a:off x="-1" y="-28575"/>
            <a:ext cx="12192001" cy="396047"/>
            <a:chOff x="2972" y="-16570"/>
            <a:chExt cx="12192001" cy="3960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13E507-8830-4AC4-84E5-9466700CC0EC}"/>
                </a:ext>
              </a:extLst>
            </p:cNvPr>
            <p:cNvSpPr/>
            <p:nvPr/>
          </p:nvSpPr>
          <p:spPr>
            <a:xfrm>
              <a:off x="2972" y="-1710"/>
              <a:ext cx="12192001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2" descr="Related image">
              <a:extLst>
                <a:ext uri="{FF2B5EF4-FFF2-40B4-BE49-F238E27FC236}">
                  <a16:creationId xmlns:a16="http://schemas.microsoft.com/office/drawing/2014/main" id="{8D34DEA4-C4CB-45B6-8E62-4F6EFA3C3C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3154" y="-1710"/>
              <a:ext cx="381187" cy="38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C9B916-F211-48C3-8D8E-8AE5A7D39B8C}"/>
                </a:ext>
              </a:extLst>
            </p:cNvPr>
            <p:cNvSpPr txBox="1"/>
            <p:nvPr/>
          </p:nvSpPr>
          <p:spPr>
            <a:xfrm>
              <a:off x="9053256" y="-16570"/>
              <a:ext cx="2752408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CA" sz="900">
                  <a:solidFill>
                    <a:schemeClr val="bg1"/>
                  </a:solidFill>
                </a:rPr>
                <a:t>shawn-uoguelph@email.ca (manager)</a:t>
              </a:r>
            </a:p>
            <a:p>
              <a:pPr algn="r"/>
              <a:r>
                <a:rPr lang="en-CA" sz="900">
                  <a:solidFill>
                    <a:schemeClr val="bg1"/>
                  </a:solidFill>
                </a:rPr>
                <a:t>UNIVERSITY OF GUELPH</a:t>
              </a:r>
            </a:p>
          </p:txBody>
        </p:sp>
        <p:pic>
          <p:nvPicPr>
            <p:cNvPr id="6" name="Graphic 5" descr="Smiling face with no fill">
              <a:extLst>
                <a:ext uri="{FF2B5EF4-FFF2-40B4-BE49-F238E27FC236}">
                  <a16:creationId xmlns:a16="http://schemas.microsoft.com/office/drawing/2014/main" id="{838EDB05-7AEC-40DF-81B2-D3321357F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07013" y="21012"/>
              <a:ext cx="288000" cy="288000"/>
            </a:xfrm>
            <a:prstGeom prst="rect">
              <a:avLst/>
            </a:prstGeom>
          </p:spPr>
        </p:pic>
        <p:pic>
          <p:nvPicPr>
            <p:cNvPr id="7" name="Graphic 6" descr="Question mark">
              <a:extLst>
                <a:ext uri="{FF2B5EF4-FFF2-40B4-BE49-F238E27FC236}">
                  <a16:creationId xmlns:a16="http://schemas.microsoft.com/office/drawing/2014/main" id="{4F058CF1-A5FF-4F87-A4BF-1B8694B84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7704" y="29358"/>
              <a:ext cx="288000" cy="28800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D7D6F7-14AD-4543-8227-FBE610EC14BD}"/>
                </a:ext>
              </a:extLst>
            </p:cNvPr>
            <p:cNvSpPr/>
            <p:nvPr/>
          </p:nvSpPr>
          <p:spPr>
            <a:xfrm>
              <a:off x="104182" y="21013"/>
              <a:ext cx="288000" cy="288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CA" sz="700"/>
                <a:t>Logo</a:t>
              </a:r>
              <a:endParaRPr lang="en-CA" sz="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DE3D8-79BF-4167-B333-A822EA2F0905}"/>
                </a:ext>
              </a:extLst>
            </p:cNvPr>
            <p:cNvSpPr txBox="1"/>
            <p:nvPr/>
          </p:nvSpPr>
          <p:spPr>
            <a:xfrm>
              <a:off x="386336" y="57942"/>
              <a:ext cx="19165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>
                  <a:solidFill>
                    <a:schemeClr val="bg1"/>
                  </a:solidFill>
                </a:rPr>
                <a:t>Ecosystem Services Assessment Tool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7DA109-9BCE-4BF7-A75B-090C7F3F6998}"/>
                </a:ext>
              </a:extLst>
            </p:cNvPr>
            <p:cNvSpPr txBox="1"/>
            <p:nvPr/>
          </p:nvSpPr>
          <p:spPr>
            <a:xfrm>
              <a:off x="2404241" y="25568"/>
              <a:ext cx="6259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>
                  <a:solidFill>
                    <a:schemeClr val="bg1"/>
                  </a:solidFill>
                </a:rPr>
                <a:t>[Project name] – BMP selection &amp; overview – Overview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F4FBA-06B0-4275-88BE-F146A81CED51}"/>
              </a:ext>
            </a:extLst>
          </p:cNvPr>
          <p:cNvGrpSpPr/>
          <p:nvPr/>
        </p:nvGrpSpPr>
        <p:grpSpPr>
          <a:xfrm>
            <a:off x="-2" y="6622672"/>
            <a:ext cx="12192001" cy="231290"/>
            <a:chOff x="2972" y="127000"/>
            <a:chExt cx="12192001" cy="2312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1FFA3D-8020-4B2A-85AE-8A4329ED8FBC}"/>
                </a:ext>
              </a:extLst>
            </p:cNvPr>
            <p:cNvSpPr/>
            <p:nvPr/>
          </p:nvSpPr>
          <p:spPr>
            <a:xfrm>
              <a:off x="2972" y="127000"/>
              <a:ext cx="12192001" cy="2312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5959FA-F738-4241-AEC8-DD9D8F0B496C}"/>
                </a:ext>
              </a:extLst>
            </p:cNvPr>
            <p:cNvSpPr txBox="1"/>
            <p:nvPr/>
          </p:nvSpPr>
          <p:spPr>
            <a:xfrm>
              <a:off x="9341705" y="132606"/>
              <a:ext cx="2853267" cy="21544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CA" sz="800">
                  <a:solidFill>
                    <a:schemeClr val="bg1"/>
                  </a:solidFill>
                </a:rPr>
                <a:t>© 2019 University of Guelph Copyright and Disclaimer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FE1B2D-97FB-452C-8E8A-72F8710F5158}"/>
              </a:ext>
            </a:extLst>
          </p:cNvPr>
          <p:cNvGrpSpPr/>
          <p:nvPr/>
        </p:nvGrpSpPr>
        <p:grpSpPr>
          <a:xfrm>
            <a:off x="-1" y="340757"/>
            <a:ext cx="2437695" cy="6278319"/>
            <a:chOff x="-1" y="340757"/>
            <a:chExt cx="2137258" cy="62783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C41486-E473-48DF-8A1E-D67F90DBDC0A}"/>
                </a:ext>
              </a:extLst>
            </p:cNvPr>
            <p:cNvSpPr/>
            <p:nvPr/>
          </p:nvSpPr>
          <p:spPr>
            <a:xfrm>
              <a:off x="-1" y="340757"/>
              <a:ext cx="2137258" cy="6278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075A83-371D-462C-AD0C-CB2D401341AC}"/>
                </a:ext>
              </a:extLst>
            </p:cNvPr>
            <p:cNvSpPr txBox="1"/>
            <p:nvPr/>
          </p:nvSpPr>
          <p:spPr>
            <a:xfrm>
              <a:off x="1857430" y="380992"/>
              <a:ext cx="247891" cy="1347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CA" sz="900"/>
                <a:t>&lt;&lt;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1AD9E-0247-4522-B7FF-51DED8B757CF}"/>
              </a:ext>
            </a:extLst>
          </p:cNvPr>
          <p:cNvGrpSpPr/>
          <p:nvPr/>
        </p:nvGrpSpPr>
        <p:grpSpPr>
          <a:xfrm>
            <a:off x="81996" y="579690"/>
            <a:ext cx="1940717" cy="315137"/>
            <a:chOff x="81997" y="717818"/>
            <a:chExt cx="1940717" cy="3151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F1E8D2-5ACF-444A-8DB0-BA24C8D16407}"/>
                </a:ext>
              </a:extLst>
            </p:cNvPr>
            <p:cNvSpPr txBox="1"/>
            <p:nvPr/>
          </p:nvSpPr>
          <p:spPr>
            <a:xfrm>
              <a:off x="693105" y="785513"/>
              <a:ext cx="132960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200">
                  <a:solidFill>
                    <a:schemeClr val="tx1"/>
                  </a:solidFill>
                </a:rPr>
                <a:t>Overview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FB110AF5-9473-434F-A77B-CE17A3A11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6498" y="717818"/>
              <a:ext cx="324000" cy="315137"/>
            </a:xfrm>
            <a:prstGeom prst="rect">
              <a:avLst/>
            </a:prstGeom>
          </p:spPr>
        </p:pic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819B85BE-57E2-4E55-8A74-53CEC7196443}"/>
                </a:ext>
              </a:extLst>
            </p:cNvPr>
            <p:cNvSpPr/>
            <p:nvPr/>
          </p:nvSpPr>
          <p:spPr>
            <a:xfrm>
              <a:off x="81997" y="794843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95F55C-C5A6-417A-9E6E-5AA47E57A072}"/>
              </a:ext>
            </a:extLst>
          </p:cNvPr>
          <p:cNvGrpSpPr/>
          <p:nvPr/>
        </p:nvGrpSpPr>
        <p:grpSpPr>
          <a:xfrm>
            <a:off x="64123" y="1002433"/>
            <a:ext cx="1958590" cy="324000"/>
            <a:chOff x="64137" y="1201399"/>
            <a:chExt cx="1958590" cy="3240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36E134-E2CB-4D48-8B65-A1E02ACB524F}"/>
                </a:ext>
              </a:extLst>
            </p:cNvPr>
            <p:cNvSpPr txBox="1"/>
            <p:nvPr/>
          </p:nvSpPr>
          <p:spPr>
            <a:xfrm>
              <a:off x="693118" y="1253664"/>
              <a:ext cx="132960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200">
                  <a:solidFill>
                    <a:schemeClr val="tx1"/>
                  </a:solidFill>
                </a:rPr>
                <a:t>Projects</a:t>
              </a: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E487B014-FFD2-4091-9686-EB8259974F52}"/>
                </a:ext>
              </a:extLst>
            </p:cNvPr>
            <p:cNvSpPr/>
            <p:nvPr/>
          </p:nvSpPr>
          <p:spPr>
            <a:xfrm rot="5400000">
              <a:off x="81997" y="1305059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24" name="Graphic 23" descr="Briefcase">
              <a:extLst>
                <a:ext uri="{FF2B5EF4-FFF2-40B4-BE49-F238E27FC236}">
                  <a16:creationId xmlns:a16="http://schemas.microsoft.com/office/drawing/2014/main" id="{25D879B9-FA76-4D96-8EB8-0A65C54C9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6498" y="1201399"/>
              <a:ext cx="324000" cy="324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0959960-689D-4AE8-8011-30658D5B165E}"/>
              </a:ext>
            </a:extLst>
          </p:cNvPr>
          <p:cNvSpPr txBox="1"/>
          <p:nvPr/>
        </p:nvSpPr>
        <p:spPr>
          <a:xfrm>
            <a:off x="801766" y="1501503"/>
            <a:ext cx="1447056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CA" sz="1000" err="1">
                <a:solidFill>
                  <a:schemeClr val="tx1"/>
                </a:solidFill>
              </a:rPr>
              <a:t>Modeste</a:t>
            </a:r>
            <a:r>
              <a:rPr lang="en-CA" sz="1000">
                <a:solidFill>
                  <a:schemeClr val="tx1"/>
                </a:solidFill>
              </a:rPr>
              <a:t> exploration 1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878B0B4-FD50-4C3C-BD17-0E3BE7FC9269}"/>
              </a:ext>
            </a:extLst>
          </p:cNvPr>
          <p:cNvSpPr/>
          <p:nvPr/>
        </p:nvSpPr>
        <p:spPr>
          <a:xfrm rot="5400000">
            <a:off x="198665" y="1524051"/>
            <a:ext cx="80962" cy="116681"/>
          </a:xfrm>
          <a:prstGeom prst="chevron">
            <a:avLst>
              <a:gd name="adj" fmla="val 5588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F464C7-88E4-493F-8A76-9867CBDD2125}"/>
              </a:ext>
            </a:extLst>
          </p:cNvPr>
          <p:cNvGrpSpPr/>
          <p:nvPr/>
        </p:nvGrpSpPr>
        <p:grpSpPr>
          <a:xfrm>
            <a:off x="309451" y="1820658"/>
            <a:ext cx="2057829" cy="216000"/>
            <a:chOff x="309464" y="2412040"/>
            <a:chExt cx="2057829" cy="216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C7038A-2B57-4AD5-B69B-E93B95ED68B4}"/>
                </a:ext>
              </a:extLst>
            </p:cNvPr>
            <p:cNvSpPr txBox="1"/>
            <p:nvPr/>
          </p:nvSpPr>
          <p:spPr>
            <a:xfrm>
              <a:off x="812272" y="2433608"/>
              <a:ext cx="1555021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000">
                  <a:solidFill>
                    <a:schemeClr val="tx1"/>
                  </a:solidFill>
                </a:rPr>
                <a:t>Baseline information</a:t>
              </a:r>
            </a:p>
          </p:txBody>
        </p:sp>
        <p:pic>
          <p:nvPicPr>
            <p:cNvPr id="29" name="Picture 2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3DEBD522-AF0D-4AC5-A473-67C5E074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371" y="2412040"/>
              <a:ext cx="288000" cy="216000"/>
            </a:xfrm>
            <a:prstGeom prst="rect">
              <a:avLst/>
            </a:prstGeom>
          </p:spPr>
        </p:pic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276DDCB9-3167-4DB1-B49D-B6320784622F}"/>
                </a:ext>
              </a:extLst>
            </p:cNvPr>
            <p:cNvSpPr/>
            <p:nvPr/>
          </p:nvSpPr>
          <p:spPr>
            <a:xfrm>
              <a:off x="309464" y="2459095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DEE5A3-70EB-4545-AB20-6A1608795486}"/>
              </a:ext>
            </a:extLst>
          </p:cNvPr>
          <p:cNvGrpSpPr/>
          <p:nvPr/>
        </p:nvGrpSpPr>
        <p:grpSpPr>
          <a:xfrm>
            <a:off x="315347" y="2116200"/>
            <a:ext cx="1933475" cy="359173"/>
            <a:chOff x="315360" y="2812357"/>
            <a:chExt cx="1933475" cy="3591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A073C3-B8CC-490E-8C5F-41FC8976D55E}"/>
                </a:ext>
              </a:extLst>
            </p:cNvPr>
            <p:cNvSpPr txBox="1"/>
            <p:nvPr/>
          </p:nvSpPr>
          <p:spPr>
            <a:xfrm>
              <a:off x="811340" y="2863753"/>
              <a:ext cx="143749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1000"/>
                <a:t>BMP scope &amp; intelligent recommendation</a:t>
              </a:r>
            </a:p>
          </p:txBody>
        </p:sp>
        <p:pic>
          <p:nvPicPr>
            <p:cNvPr id="33" name="Graphic 32" descr="Lightbulb and gear">
              <a:extLst>
                <a:ext uri="{FF2B5EF4-FFF2-40B4-BE49-F238E27FC236}">
                  <a16:creationId xmlns:a16="http://schemas.microsoft.com/office/drawing/2014/main" id="{55E1B272-06C8-40F5-A30B-7BCB3C5CE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9800" y="2812357"/>
              <a:ext cx="288000" cy="288000"/>
            </a:xfrm>
            <a:prstGeom prst="rect">
              <a:avLst/>
            </a:prstGeom>
          </p:spPr>
        </p:pic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11900147-B668-4C7F-92EC-FDDAD9312FFD}"/>
                </a:ext>
              </a:extLst>
            </p:cNvPr>
            <p:cNvSpPr/>
            <p:nvPr/>
          </p:nvSpPr>
          <p:spPr>
            <a:xfrm>
              <a:off x="315360" y="2914909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79A935-F524-4160-8EE7-77788CD76C67}"/>
              </a:ext>
            </a:extLst>
          </p:cNvPr>
          <p:cNvGrpSpPr/>
          <p:nvPr/>
        </p:nvGrpSpPr>
        <p:grpSpPr>
          <a:xfrm>
            <a:off x="309451" y="2534026"/>
            <a:ext cx="1939371" cy="288000"/>
            <a:chOff x="59019" y="2642701"/>
            <a:chExt cx="1939371" cy="28800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6F364-2DC6-4DAD-8A14-DE5540C32DB7}"/>
                </a:ext>
              </a:extLst>
            </p:cNvPr>
            <p:cNvSpPr txBox="1"/>
            <p:nvPr/>
          </p:nvSpPr>
          <p:spPr>
            <a:xfrm>
              <a:off x="560895" y="2702939"/>
              <a:ext cx="1437495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000" b="1">
                  <a:solidFill>
                    <a:schemeClr val="accent1"/>
                  </a:solidFill>
                </a:rPr>
                <a:t>BMP selection &amp; overview</a:t>
              </a:r>
            </a:p>
          </p:txBody>
        </p:sp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04F3F46E-0331-41A2-B81E-0E1543561DCC}"/>
                </a:ext>
              </a:extLst>
            </p:cNvPr>
            <p:cNvSpPr/>
            <p:nvPr/>
          </p:nvSpPr>
          <p:spPr>
            <a:xfrm rot="5400000">
              <a:off x="76879" y="2723173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00">
                <a:solidFill>
                  <a:schemeClr val="tx1"/>
                </a:solidFill>
              </a:endParaRPr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D14A4515-5C57-4BE2-93C6-9DC859E63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8023" y="2642701"/>
              <a:ext cx="288000" cy="288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BCDBCB-080F-40FB-9528-8AC722CEB7AF}"/>
              </a:ext>
            </a:extLst>
          </p:cNvPr>
          <p:cNvGrpSpPr/>
          <p:nvPr/>
        </p:nvGrpSpPr>
        <p:grpSpPr>
          <a:xfrm>
            <a:off x="656717" y="2926292"/>
            <a:ext cx="1402355" cy="815460"/>
            <a:chOff x="2945048" y="3527460"/>
            <a:chExt cx="1402355" cy="81546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779B918-8E2E-4DF4-AF84-8B4BE563B1B9}"/>
                </a:ext>
              </a:extLst>
            </p:cNvPr>
            <p:cNvGrpSpPr/>
            <p:nvPr/>
          </p:nvGrpSpPr>
          <p:grpSpPr>
            <a:xfrm>
              <a:off x="2945048" y="3527460"/>
              <a:ext cx="1402355" cy="180000"/>
              <a:chOff x="352424" y="1962913"/>
              <a:chExt cx="1402355" cy="18000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5DACD6-56B8-49D8-9D86-F2ED554311C2}"/>
                  </a:ext>
                </a:extLst>
              </p:cNvPr>
              <p:cNvSpPr txBox="1"/>
              <p:nvPr/>
            </p:nvSpPr>
            <p:spPr>
              <a:xfrm>
                <a:off x="689431" y="1991489"/>
                <a:ext cx="1065348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CA" sz="900">
                    <a:solidFill>
                      <a:schemeClr val="tx1"/>
                    </a:solidFill>
                  </a:rPr>
                  <a:t>BMP type 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39DEF80-80D7-4307-AE03-737E5E8B30B5}"/>
                  </a:ext>
                </a:extLst>
              </p:cNvPr>
              <p:cNvSpPr/>
              <p:nvPr/>
            </p:nvSpPr>
            <p:spPr>
              <a:xfrm>
                <a:off x="352424" y="1962913"/>
                <a:ext cx="252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908EB5E-8AA4-4C15-8575-7CA21A729967}"/>
                </a:ext>
              </a:extLst>
            </p:cNvPr>
            <p:cNvGrpSpPr/>
            <p:nvPr/>
          </p:nvGrpSpPr>
          <p:grpSpPr>
            <a:xfrm>
              <a:off x="2945048" y="3861253"/>
              <a:ext cx="1398324" cy="180000"/>
              <a:chOff x="352424" y="2325281"/>
              <a:chExt cx="1398324" cy="18000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7DFB9C-4842-4194-8909-A1DBB5C7CAE8}"/>
                  </a:ext>
                </a:extLst>
              </p:cNvPr>
              <p:cNvSpPr txBox="1"/>
              <p:nvPr/>
            </p:nvSpPr>
            <p:spPr>
              <a:xfrm>
                <a:off x="685400" y="2341719"/>
                <a:ext cx="1065348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1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CA" sz="900">
                    <a:solidFill>
                      <a:schemeClr val="tx1"/>
                    </a:solidFill>
                  </a:rPr>
                  <a:t>BMP type 2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515B9E5-54FB-4C58-AF3E-EB81DEBD6B84}"/>
                  </a:ext>
                </a:extLst>
              </p:cNvPr>
              <p:cNvSpPr/>
              <p:nvPr/>
            </p:nvSpPr>
            <p:spPr>
              <a:xfrm>
                <a:off x="352424" y="2325281"/>
                <a:ext cx="252000" cy="180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297EE20-FEA0-44A9-B321-8B2D6BDC6A2E}"/>
                </a:ext>
              </a:extLst>
            </p:cNvPr>
            <p:cNvGrpSpPr/>
            <p:nvPr/>
          </p:nvGrpSpPr>
          <p:grpSpPr>
            <a:xfrm>
              <a:off x="3003982" y="4198920"/>
              <a:ext cx="1339390" cy="144000"/>
              <a:chOff x="411358" y="2662948"/>
              <a:chExt cx="1339390" cy="14400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4011AB-194F-4F58-8FF4-EB6094DFD3B5}"/>
                  </a:ext>
                </a:extLst>
              </p:cNvPr>
              <p:cNvSpPr txBox="1"/>
              <p:nvPr/>
            </p:nvSpPr>
            <p:spPr>
              <a:xfrm>
                <a:off x="689431" y="2666340"/>
                <a:ext cx="1061317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1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en-CA" sz="900"/>
                  <a:t>BMP type 3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69FE626-831A-47E2-8023-E7CE04116D61}"/>
                  </a:ext>
                </a:extLst>
              </p:cNvPr>
              <p:cNvSpPr/>
              <p:nvPr/>
            </p:nvSpPr>
            <p:spPr>
              <a:xfrm>
                <a:off x="411358" y="2662948"/>
                <a:ext cx="144000" cy="1440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900"/>
              </a:p>
            </p:txBody>
          </p:sp>
        </p:grpSp>
      </p:grpSp>
      <p:pic>
        <p:nvPicPr>
          <p:cNvPr id="49" name="Graphic 48" descr="Clipboard">
            <a:extLst>
              <a:ext uri="{FF2B5EF4-FFF2-40B4-BE49-F238E27FC236}">
                <a16:creationId xmlns:a16="http://schemas.microsoft.com/office/drawing/2014/main" id="{3EECE84F-D526-4AC7-AD9F-07FBAD27DA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8484" y="1419996"/>
            <a:ext cx="324000" cy="3240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75C4236-3B08-4EDC-8C53-29FB991A03EB}"/>
              </a:ext>
            </a:extLst>
          </p:cNvPr>
          <p:cNvGrpSpPr/>
          <p:nvPr/>
        </p:nvGrpSpPr>
        <p:grpSpPr>
          <a:xfrm>
            <a:off x="183475" y="3908595"/>
            <a:ext cx="1772996" cy="324000"/>
            <a:chOff x="183475" y="3908595"/>
            <a:chExt cx="1772996" cy="32400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7276BE-3A33-44ED-8F5C-5445CF78CE9C}"/>
                </a:ext>
              </a:extLst>
            </p:cNvPr>
            <p:cNvSpPr txBox="1"/>
            <p:nvPr/>
          </p:nvSpPr>
          <p:spPr>
            <a:xfrm>
              <a:off x="786576" y="3995348"/>
              <a:ext cx="1169895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000">
                  <a:solidFill>
                    <a:schemeClr val="tx1"/>
                  </a:solidFill>
                </a:rPr>
                <a:t>Test eco 2</a:t>
              </a:r>
            </a:p>
          </p:txBody>
        </p:sp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AAA0E354-6EAE-42AD-8702-A5AE17CC3E9E}"/>
                </a:ext>
              </a:extLst>
            </p:cNvPr>
            <p:cNvSpPr/>
            <p:nvPr/>
          </p:nvSpPr>
          <p:spPr>
            <a:xfrm>
              <a:off x="183475" y="4017896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53" name="Graphic 52" descr="Clipboard">
              <a:extLst>
                <a:ext uri="{FF2B5EF4-FFF2-40B4-BE49-F238E27FC236}">
                  <a16:creationId xmlns:a16="http://schemas.microsoft.com/office/drawing/2014/main" id="{0C4DFD98-709F-43EF-98D2-4E7A8A68E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0193" y="3908595"/>
              <a:ext cx="324000" cy="3240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B9CAEDA-8EB3-41FF-9390-385B538CBE1B}"/>
              </a:ext>
            </a:extLst>
          </p:cNvPr>
          <p:cNvGrpSpPr/>
          <p:nvPr/>
        </p:nvGrpSpPr>
        <p:grpSpPr>
          <a:xfrm>
            <a:off x="180805" y="4268170"/>
            <a:ext cx="1772996" cy="324000"/>
            <a:chOff x="180805" y="4268170"/>
            <a:chExt cx="1772996" cy="3240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50F9CB-974E-4794-92D6-F48791C39540}"/>
                </a:ext>
              </a:extLst>
            </p:cNvPr>
            <p:cNvSpPr txBox="1"/>
            <p:nvPr/>
          </p:nvSpPr>
          <p:spPr>
            <a:xfrm>
              <a:off x="783906" y="4356848"/>
              <a:ext cx="1169895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000" err="1">
                  <a:solidFill>
                    <a:schemeClr val="tx1"/>
                  </a:solidFill>
                </a:rPr>
                <a:t>Indianfarm</a:t>
              </a:r>
              <a:r>
                <a:rPr lang="en-CA" sz="1000">
                  <a:solidFill>
                    <a:schemeClr val="tx1"/>
                  </a:solidFill>
                </a:rPr>
                <a:t> budget 1</a:t>
              </a:r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E20A896D-63D7-4CDD-AB24-E9CE016D42D9}"/>
                </a:ext>
              </a:extLst>
            </p:cNvPr>
            <p:cNvSpPr/>
            <p:nvPr/>
          </p:nvSpPr>
          <p:spPr>
            <a:xfrm>
              <a:off x="180805" y="4379396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57" name="Graphic 56" descr="Clipboard">
              <a:extLst>
                <a:ext uri="{FF2B5EF4-FFF2-40B4-BE49-F238E27FC236}">
                  <a16:creationId xmlns:a16="http://schemas.microsoft.com/office/drawing/2014/main" id="{5D541F3A-82F8-468F-983A-EA51577B7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0193" y="4268170"/>
              <a:ext cx="324000" cy="3240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E001D2-5DA4-42F5-A950-EFF43CB6D5CD}"/>
              </a:ext>
            </a:extLst>
          </p:cNvPr>
          <p:cNvGrpSpPr/>
          <p:nvPr/>
        </p:nvGrpSpPr>
        <p:grpSpPr>
          <a:xfrm>
            <a:off x="180805" y="4635712"/>
            <a:ext cx="1772996" cy="324000"/>
            <a:chOff x="180805" y="4635712"/>
            <a:chExt cx="1772996" cy="32400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E32B9C-97C7-4FD9-AFE9-586F42E44242}"/>
                </a:ext>
              </a:extLst>
            </p:cNvPr>
            <p:cNvSpPr txBox="1"/>
            <p:nvPr/>
          </p:nvSpPr>
          <p:spPr>
            <a:xfrm>
              <a:off x="783906" y="4718347"/>
              <a:ext cx="1169895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000"/>
                <a:t>Broughton budget</a:t>
              </a:r>
            </a:p>
          </p:txBody>
        </p:sp>
        <p:sp>
          <p:nvSpPr>
            <p:cNvPr id="60" name="Arrow: Chevron 59">
              <a:extLst>
                <a:ext uri="{FF2B5EF4-FFF2-40B4-BE49-F238E27FC236}">
                  <a16:creationId xmlns:a16="http://schemas.microsoft.com/office/drawing/2014/main" id="{764CE1E0-E3BF-4D1A-BAA9-70C82936BE46}"/>
                </a:ext>
              </a:extLst>
            </p:cNvPr>
            <p:cNvSpPr/>
            <p:nvPr/>
          </p:nvSpPr>
          <p:spPr>
            <a:xfrm>
              <a:off x="180805" y="4740895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61" name="Graphic 60" descr="Clipboard">
              <a:extLst>
                <a:ext uri="{FF2B5EF4-FFF2-40B4-BE49-F238E27FC236}">
                  <a16:creationId xmlns:a16="http://schemas.microsoft.com/office/drawing/2014/main" id="{0B0AE3FF-AA9D-4A71-9D39-7FC317444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69272" y="4635712"/>
              <a:ext cx="324000" cy="3240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6A20A5-A02C-4480-AD57-B29D8D3261B1}"/>
              </a:ext>
            </a:extLst>
          </p:cNvPr>
          <p:cNvGrpSpPr/>
          <p:nvPr/>
        </p:nvGrpSpPr>
        <p:grpSpPr>
          <a:xfrm>
            <a:off x="180805" y="5025106"/>
            <a:ext cx="1772996" cy="324000"/>
            <a:chOff x="180805" y="5025106"/>
            <a:chExt cx="1772996" cy="32400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3122FC-73F1-4C9C-95C1-75AD31C7CBFC}"/>
                </a:ext>
              </a:extLst>
            </p:cNvPr>
            <p:cNvSpPr txBox="1"/>
            <p:nvPr/>
          </p:nvSpPr>
          <p:spPr>
            <a:xfrm>
              <a:off x="783906" y="5110162"/>
              <a:ext cx="1169895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CA" sz="1000"/>
                <a:t>Gully eco</a:t>
              </a:r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C63EE437-CE8A-48EB-9868-D5650165A549}"/>
                </a:ext>
              </a:extLst>
            </p:cNvPr>
            <p:cNvSpPr/>
            <p:nvPr/>
          </p:nvSpPr>
          <p:spPr>
            <a:xfrm>
              <a:off x="180805" y="5132710"/>
              <a:ext cx="80962" cy="116681"/>
            </a:xfrm>
            <a:prstGeom prst="chevron">
              <a:avLst>
                <a:gd name="adj" fmla="val 5588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65" name="Graphic 64" descr="Clipboard">
              <a:extLst>
                <a:ext uri="{FF2B5EF4-FFF2-40B4-BE49-F238E27FC236}">
                  <a16:creationId xmlns:a16="http://schemas.microsoft.com/office/drawing/2014/main" id="{D60A14B0-25DB-419B-B9F5-B1F9792F4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69104" y="5025106"/>
              <a:ext cx="324000" cy="32400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7B812B28-4A87-49B1-8A06-9F508B5C4574}"/>
              </a:ext>
            </a:extLst>
          </p:cNvPr>
          <p:cNvSpPr/>
          <p:nvPr/>
        </p:nvSpPr>
        <p:spPr>
          <a:xfrm>
            <a:off x="9753129" y="352731"/>
            <a:ext cx="2437695" cy="6266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B2B884-4ED4-4FCC-9ACC-6C593FD8C78D}"/>
              </a:ext>
            </a:extLst>
          </p:cNvPr>
          <p:cNvSpPr txBox="1"/>
          <p:nvPr/>
        </p:nvSpPr>
        <p:spPr>
          <a:xfrm>
            <a:off x="9750671" y="385898"/>
            <a:ext cx="2827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900"/>
              <a:t>&gt;&gt;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0BAD1BE-A529-4373-85BB-0C1DD13E2762}"/>
              </a:ext>
            </a:extLst>
          </p:cNvPr>
          <p:cNvGrpSpPr/>
          <p:nvPr/>
        </p:nvGrpSpPr>
        <p:grpSpPr>
          <a:xfrm>
            <a:off x="3572343" y="1095315"/>
            <a:ext cx="3437456" cy="3489079"/>
            <a:chOff x="3572343" y="1095315"/>
            <a:chExt cx="3437456" cy="3489079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8AED53-81CF-4014-B198-EF49173EDDCF}"/>
                </a:ext>
              </a:extLst>
            </p:cNvPr>
            <p:cNvSpPr/>
            <p:nvPr/>
          </p:nvSpPr>
          <p:spPr>
            <a:xfrm>
              <a:off x="3572343" y="1095315"/>
              <a:ext cx="3437456" cy="3489079"/>
            </a:xfrm>
            <a:custGeom>
              <a:avLst/>
              <a:gdLst>
                <a:gd name="connsiteX0" fmla="*/ 2118266 w 3643907"/>
                <a:gd name="connsiteY0" fmla="*/ 87427 h 4033235"/>
                <a:gd name="connsiteX1" fmla="*/ 1691546 w 3643907"/>
                <a:gd name="connsiteY1" fmla="*/ 122261 h 4033235"/>
                <a:gd name="connsiteX2" fmla="*/ 1447706 w 3643907"/>
                <a:gd name="connsiteY2" fmla="*/ 200638 h 4033235"/>
                <a:gd name="connsiteX3" fmla="*/ 1108071 w 3643907"/>
                <a:gd name="connsiteY3" fmla="*/ 305141 h 4033235"/>
                <a:gd name="connsiteX4" fmla="*/ 925191 w 3643907"/>
                <a:gd name="connsiteY4" fmla="*/ 575107 h 4033235"/>
                <a:gd name="connsiteX5" fmla="*/ 925191 w 3643907"/>
                <a:gd name="connsiteY5" fmla="*/ 879907 h 4033235"/>
                <a:gd name="connsiteX6" fmla="*/ 881648 w 3643907"/>
                <a:gd name="connsiteY6" fmla="*/ 1263084 h 4033235"/>
                <a:gd name="connsiteX7" fmla="*/ 794563 w 3643907"/>
                <a:gd name="connsiteY7" fmla="*/ 1332752 h 4033235"/>
                <a:gd name="connsiteX8" fmla="*/ 585557 w 3643907"/>
                <a:gd name="connsiteY8" fmla="*/ 1393712 h 4033235"/>
                <a:gd name="connsiteX9" fmla="*/ 454928 w 3643907"/>
                <a:gd name="connsiteY9" fmla="*/ 1524341 h 4033235"/>
                <a:gd name="connsiteX10" fmla="*/ 385260 w 3643907"/>
                <a:gd name="connsiteY10" fmla="*/ 1715930 h 4033235"/>
                <a:gd name="connsiteX11" fmla="*/ 428803 w 3643907"/>
                <a:gd name="connsiteY11" fmla="*/ 2064272 h 4033235"/>
                <a:gd name="connsiteX12" fmla="*/ 515888 w 3643907"/>
                <a:gd name="connsiteY12" fmla="*/ 2203610 h 4033235"/>
                <a:gd name="connsiteX13" fmla="*/ 838106 w 3643907"/>
                <a:gd name="connsiteY13" fmla="*/ 2395198 h 4033235"/>
                <a:gd name="connsiteX14" fmla="*/ 1020986 w 3643907"/>
                <a:gd name="connsiteY14" fmla="*/ 2560661 h 4033235"/>
                <a:gd name="connsiteX15" fmla="*/ 1055820 w 3643907"/>
                <a:gd name="connsiteY15" fmla="*/ 2708707 h 4033235"/>
                <a:gd name="connsiteX16" fmla="*/ 1038403 w 3643907"/>
                <a:gd name="connsiteY16" fmla="*/ 2865461 h 4033235"/>
                <a:gd name="connsiteX17" fmla="*/ 751020 w 3643907"/>
                <a:gd name="connsiteY17" fmla="*/ 3118010 h 4033235"/>
                <a:gd name="connsiteX18" fmla="*/ 454928 w 3643907"/>
                <a:gd name="connsiteY18" fmla="*/ 3318307 h 4033235"/>
                <a:gd name="connsiteX19" fmla="*/ 176254 w 3643907"/>
                <a:gd name="connsiteY19" fmla="*/ 3466352 h 4033235"/>
                <a:gd name="connsiteX20" fmla="*/ 89168 w 3643907"/>
                <a:gd name="connsiteY20" fmla="*/ 3596981 h 4033235"/>
                <a:gd name="connsiteX21" fmla="*/ 36917 w 3643907"/>
                <a:gd name="connsiteY21" fmla="*/ 3823404 h 4033235"/>
                <a:gd name="connsiteX22" fmla="*/ 97877 w 3643907"/>
                <a:gd name="connsiteY22" fmla="*/ 3971450 h 4033235"/>
                <a:gd name="connsiteX23" fmla="*/ 1099363 w 3643907"/>
                <a:gd name="connsiteY23" fmla="*/ 4032410 h 4033235"/>
                <a:gd name="connsiteX24" fmla="*/ 1648003 w 3643907"/>
                <a:gd name="connsiteY24" fmla="*/ 3997575 h 4033235"/>
                <a:gd name="connsiteX25" fmla="*/ 2248894 w 3643907"/>
                <a:gd name="connsiteY25" fmla="*/ 3875655 h 4033235"/>
                <a:gd name="connsiteX26" fmla="*/ 2562403 w 3643907"/>
                <a:gd name="connsiteY26" fmla="*/ 3605690 h 4033235"/>
                <a:gd name="connsiteX27" fmla="*/ 3137168 w 3643907"/>
                <a:gd name="connsiteY27" fmla="*/ 3248638 h 4033235"/>
                <a:gd name="connsiteX28" fmla="*/ 3407134 w 3643907"/>
                <a:gd name="connsiteY28" fmla="*/ 2734832 h 4033235"/>
                <a:gd name="connsiteX29" fmla="*/ 3642266 w 3643907"/>
                <a:gd name="connsiteY29" fmla="*/ 2116524 h 4033235"/>
                <a:gd name="connsiteX30" fmla="*/ 3502928 w 3643907"/>
                <a:gd name="connsiteY30" fmla="*/ 1637552 h 4033235"/>
                <a:gd name="connsiteX31" fmla="*/ 3337466 w 3643907"/>
                <a:gd name="connsiteY31" fmla="*/ 1210832 h 4033235"/>
                <a:gd name="connsiteX32" fmla="*/ 3598723 w 3643907"/>
                <a:gd name="connsiteY32" fmla="*/ 827655 h 4033235"/>
                <a:gd name="connsiteX33" fmla="*/ 3520346 w 3643907"/>
                <a:gd name="connsiteY33" fmla="*/ 322558 h 4033235"/>
                <a:gd name="connsiteX34" fmla="*/ 3172003 w 3643907"/>
                <a:gd name="connsiteY34" fmla="*/ 87427 h 4033235"/>
                <a:gd name="connsiteX35" fmla="*/ 2423066 w 3643907"/>
                <a:gd name="connsiteY35" fmla="*/ 341 h 4033235"/>
                <a:gd name="connsiteX36" fmla="*/ 2118266 w 3643907"/>
                <a:gd name="connsiteY36" fmla="*/ 87427 h 4033235"/>
                <a:gd name="connsiteX0" fmla="*/ 2093566 w 3619207"/>
                <a:gd name="connsiteY0" fmla="*/ 87427 h 4054379"/>
                <a:gd name="connsiteX1" fmla="*/ 1666846 w 3619207"/>
                <a:gd name="connsiteY1" fmla="*/ 122261 h 4054379"/>
                <a:gd name="connsiteX2" fmla="*/ 1423006 w 3619207"/>
                <a:gd name="connsiteY2" fmla="*/ 200638 h 4054379"/>
                <a:gd name="connsiteX3" fmla="*/ 1083371 w 3619207"/>
                <a:gd name="connsiteY3" fmla="*/ 305141 h 4054379"/>
                <a:gd name="connsiteX4" fmla="*/ 900491 w 3619207"/>
                <a:gd name="connsiteY4" fmla="*/ 575107 h 4054379"/>
                <a:gd name="connsiteX5" fmla="*/ 900491 w 3619207"/>
                <a:gd name="connsiteY5" fmla="*/ 879907 h 4054379"/>
                <a:gd name="connsiteX6" fmla="*/ 856948 w 3619207"/>
                <a:gd name="connsiteY6" fmla="*/ 1263084 h 4054379"/>
                <a:gd name="connsiteX7" fmla="*/ 769863 w 3619207"/>
                <a:gd name="connsiteY7" fmla="*/ 1332752 h 4054379"/>
                <a:gd name="connsiteX8" fmla="*/ 560857 w 3619207"/>
                <a:gd name="connsiteY8" fmla="*/ 1393712 h 4054379"/>
                <a:gd name="connsiteX9" fmla="*/ 430228 w 3619207"/>
                <a:gd name="connsiteY9" fmla="*/ 1524341 h 4054379"/>
                <a:gd name="connsiteX10" fmla="*/ 360560 w 3619207"/>
                <a:gd name="connsiteY10" fmla="*/ 1715930 h 4054379"/>
                <a:gd name="connsiteX11" fmla="*/ 404103 w 3619207"/>
                <a:gd name="connsiteY11" fmla="*/ 2064272 h 4054379"/>
                <a:gd name="connsiteX12" fmla="*/ 491188 w 3619207"/>
                <a:gd name="connsiteY12" fmla="*/ 2203610 h 4054379"/>
                <a:gd name="connsiteX13" fmla="*/ 813406 w 3619207"/>
                <a:gd name="connsiteY13" fmla="*/ 2395198 h 4054379"/>
                <a:gd name="connsiteX14" fmla="*/ 996286 w 3619207"/>
                <a:gd name="connsiteY14" fmla="*/ 2560661 h 4054379"/>
                <a:gd name="connsiteX15" fmla="*/ 1031120 w 3619207"/>
                <a:gd name="connsiteY15" fmla="*/ 2708707 h 4054379"/>
                <a:gd name="connsiteX16" fmla="*/ 1013703 w 3619207"/>
                <a:gd name="connsiteY16" fmla="*/ 2865461 h 4054379"/>
                <a:gd name="connsiteX17" fmla="*/ 726320 w 3619207"/>
                <a:gd name="connsiteY17" fmla="*/ 3118010 h 4054379"/>
                <a:gd name="connsiteX18" fmla="*/ 430228 w 3619207"/>
                <a:gd name="connsiteY18" fmla="*/ 3318307 h 4054379"/>
                <a:gd name="connsiteX19" fmla="*/ 151554 w 3619207"/>
                <a:gd name="connsiteY19" fmla="*/ 3466352 h 4054379"/>
                <a:gd name="connsiteX20" fmla="*/ 64468 w 3619207"/>
                <a:gd name="connsiteY20" fmla="*/ 3596981 h 4054379"/>
                <a:gd name="connsiteX21" fmla="*/ 12217 w 3619207"/>
                <a:gd name="connsiteY21" fmla="*/ 3823404 h 4054379"/>
                <a:gd name="connsiteX22" fmla="*/ 114751 w 3619207"/>
                <a:gd name="connsiteY22" fmla="*/ 4039081 h 4054379"/>
                <a:gd name="connsiteX23" fmla="*/ 1074663 w 3619207"/>
                <a:gd name="connsiteY23" fmla="*/ 4032410 h 4054379"/>
                <a:gd name="connsiteX24" fmla="*/ 1623303 w 3619207"/>
                <a:gd name="connsiteY24" fmla="*/ 3997575 h 4054379"/>
                <a:gd name="connsiteX25" fmla="*/ 2224194 w 3619207"/>
                <a:gd name="connsiteY25" fmla="*/ 3875655 h 4054379"/>
                <a:gd name="connsiteX26" fmla="*/ 2537703 w 3619207"/>
                <a:gd name="connsiteY26" fmla="*/ 3605690 h 4054379"/>
                <a:gd name="connsiteX27" fmla="*/ 3112468 w 3619207"/>
                <a:gd name="connsiteY27" fmla="*/ 3248638 h 4054379"/>
                <a:gd name="connsiteX28" fmla="*/ 3382434 w 3619207"/>
                <a:gd name="connsiteY28" fmla="*/ 2734832 h 4054379"/>
                <a:gd name="connsiteX29" fmla="*/ 3617566 w 3619207"/>
                <a:gd name="connsiteY29" fmla="*/ 2116524 h 4054379"/>
                <a:gd name="connsiteX30" fmla="*/ 3478228 w 3619207"/>
                <a:gd name="connsiteY30" fmla="*/ 1637552 h 4054379"/>
                <a:gd name="connsiteX31" fmla="*/ 3312766 w 3619207"/>
                <a:gd name="connsiteY31" fmla="*/ 1210832 h 4054379"/>
                <a:gd name="connsiteX32" fmla="*/ 3574023 w 3619207"/>
                <a:gd name="connsiteY32" fmla="*/ 827655 h 4054379"/>
                <a:gd name="connsiteX33" fmla="*/ 3495646 w 3619207"/>
                <a:gd name="connsiteY33" fmla="*/ 322558 h 4054379"/>
                <a:gd name="connsiteX34" fmla="*/ 3147303 w 3619207"/>
                <a:gd name="connsiteY34" fmla="*/ 87427 h 4054379"/>
                <a:gd name="connsiteX35" fmla="*/ 2398366 w 3619207"/>
                <a:gd name="connsiteY35" fmla="*/ 341 h 4054379"/>
                <a:gd name="connsiteX36" fmla="*/ 2093566 w 3619207"/>
                <a:gd name="connsiteY36" fmla="*/ 87427 h 4054379"/>
                <a:gd name="connsiteX0" fmla="*/ 2093566 w 3618850"/>
                <a:gd name="connsiteY0" fmla="*/ 87427 h 4054379"/>
                <a:gd name="connsiteX1" fmla="*/ 1666846 w 3618850"/>
                <a:gd name="connsiteY1" fmla="*/ 122261 h 4054379"/>
                <a:gd name="connsiteX2" fmla="*/ 1423006 w 3618850"/>
                <a:gd name="connsiteY2" fmla="*/ 200638 h 4054379"/>
                <a:gd name="connsiteX3" fmla="*/ 1083371 w 3618850"/>
                <a:gd name="connsiteY3" fmla="*/ 305141 h 4054379"/>
                <a:gd name="connsiteX4" fmla="*/ 900491 w 3618850"/>
                <a:gd name="connsiteY4" fmla="*/ 575107 h 4054379"/>
                <a:gd name="connsiteX5" fmla="*/ 900491 w 3618850"/>
                <a:gd name="connsiteY5" fmla="*/ 879907 h 4054379"/>
                <a:gd name="connsiteX6" fmla="*/ 856948 w 3618850"/>
                <a:gd name="connsiteY6" fmla="*/ 1263084 h 4054379"/>
                <a:gd name="connsiteX7" fmla="*/ 769863 w 3618850"/>
                <a:gd name="connsiteY7" fmla="*/ 1332752 h 4054379"/>
                <a:gd name="connsiteX8" fmla="*/ 560857 w 3618850"/>
                <a:gd name="connsiteY8" fmla="*/ 1393712 h 4054379"/>
                <a:gd name="connsiteX9" fmla="*/ 430228 w 3618850"/>
                <a:gd name="connsiteY9" fmla="*/ 1524341 h 4054379"/>
                <a:gd name="connsiteX10" fmla="*/ 360560 w 3618850"/>
                <a:gd name="connsiteY10" fmla="*/ 1715930 h 4054379"/>
                <a:gd name="connsiteX11" fmla="*/ 404103 w 3618850"/>
                <a:gd name="connsiteY11" fmla="*/ 2064272 h 4054379"/>
                <a:gd name="connsiteX12" fmla="*/ 491188 w 3618850"/>
                <a:gd name="connsiteY12" fmla="*/ 2203610 h 4054379"/>
                <a:gd name="connsiteX13" fmla="*/ 813406 w 3618850"/>
                <a:gd name="connsiteY13" fmla="*/ 2395198 h 4054379"/>
                <a:gd name="connsiteX14" fmla="*/ 996286 w 3618850"/>
                <a:gd name="connsiteY14" fmla="*/ 2560661 h 4054379"/>
                <a:gd name="connsiteX15" fmla="*/ 1031120 w 3618850"/>
                <a:gd name="connsiteY15" fmla="*/ 2708707 h 4054379"/>
                <a:gd name="connsiteX16" fmla="*/ 1013703 w 3618850"/>
                <a:gd name="connsiteY16" fmla="*/ 2865461 h 4054379"/>
                <a:gd name="connsiteX17" fmla="*/ 726320 w 3618850"/>
                <a:gd name="connsiteY17" fmla="*/ 3118010 h 4054379"/>
                <a:gd name="connsiteX18" fmla="*/ 430228 w 3618850"/>
                <a:gd name="connsiteY18" fmla="*/ 3318307 h 4054379"/>
                <a:gd name="connsiteX19" fmla="*/ 151554 w 3618850"/>
                <a:gd name="connsiteY19" fmla="*/ 3466352 h 4054379"/>
                <a:gd name="connsiteX20" fmla="*/ 64468 w 3618850"/>
                <a:gd name="connsiteY20" fmla="*/ 3596981 h 4054379"/>
                <a:gd name="connsiteX21" fmla="*/ 12217 w 3618850"/>
                <a:gd name="connsiteY21" fmla="*/ 3823404 h 4054379"/>
                <a:gd name="connsiteX22" fmla="*/ 114751 w 3618850"/>
                <a:gd name="connsiteY22" fmla="*/ 4039081 h 4054379"/>
                <a:gd name="connsiteX23" fmla="*/ 1074663 w 3618850"/>
                <a:gd name="connsiteY23" fmla="*/ 4032410 h 4054379"/>
                <a:gd name="connsiteX24" fmla="*/ 1623303 w 3618850"/>
                <a:gd name="connsiteY24" fmla="*/ 3997575 h 4054379"/>
                <a:gd name="connsiteX25" fmla="*/ 2224194 w 3618850"/>
                <a:gd name="connsiteY25" fmla="*/ 3875655 h 4054379"/>
                <a:gd name="connsiteX26" fmla="*/ 2537703 w 3618850"/>
                <a:gd name="connsiteY26" fmla="*/ 3605690 h 4054379"/>
                <a:gd name="connsiteX27" fmla="*/ 3112468 w 3618850"/>
                <a:gd name="connsiteY27" fmla="*/ 3248638 h 4054379"/>
                <a:gd name="connsiteX28" fmla="*/ 3382434 w 3618850"/>
                <a:gd name="connsiteY28" fmla="*/ 2734832 h 4054379"/>
                <a:gd name="connsiteX29" fmla="*/ 3617566 w 3618850"/>
                <a:gd name="connsiteY29" fmla="*/ 2116524 h 4054379"/>
                <a:gd name="connsiteX30" fmla="*/ 3478228 w 3618850"/>
                <a:gd name="connsiteY30" fmla="*/ 1637552 h 4054379"/>
                <a:gd name="connsiteX31" fmla="*/ 3512323 w 3618850"/>
                <a:gd name="connsiteY31" fmla="*/ 1219287 h 4054379"/>
                <a:gd name="connsiteX32" fmla="*/ 3574023 w 3618850"/>
                <a:gd name="connsiteY32" fmla="*/ 827655 h 4054379"/>
                <a:gd name="connsiteX33" fmla="*/ 3495646 w 3618850"/>
                <a:gd name="connsiteY33" fmla="*/ 322558 h 4054379"/>
                <a:gd name="connsiteX34" fmla="*/ 3147303 w 3618850"/>
                <a:gd name="connsiteY34" fmla="*/ 87427 h 4054379"/>
                <a:gd name="connsiteX35" fmla="*/ 2398366 w 3618850"/>
                <a:gd name="connsiteY35" fmla="*/ 341 h 4054379"/>
                <a:gd name="connsiteX36" fmla="*/ 2093566 w 3618850"/>
                <a:gd name="connsiteY36" fmla="*/ 87427 h 4054379"/>
                <a:gd name="connsiteX0" fmla="*/ 2093566 w 3715411"/>
                <a:gd name="connsiteY0" fmla="*/ 87427 h 4054379"/>
                <a:gd name="connsiteX1" fmla="*/ 1666846 w 3715411"/>
                <a:gd name="connsiteY1" fmla="*/ 122261 h 4054379"/>
                <a:gd name="connsiteX2" fmla="*/ 1423006 w 3715411"/>
                <a:gd name="connsiteY2" fmla="*/ 200638 h 4054379"/>
                <a:gd name="connsiteX3" fmla="*/ 1083371 w 3715411"/>
                <a:gd name="connsiteY3" fmla="*/ 305141 h 4054379"/>
                <a:gd name="connsiteX4" fmla="*/ 900491 w 3715411"/>
                <a:gd name="connsiteY4" fmla="*/ 575107 h 4054379"/>
                <a:gd name="connsiteX5" fmla="*/ 900491 w 3715411"/>
                <a:gd name="connsiteY5" fmla="*/ 879907 h 4054379"/>
                <a:gd name="connsiteX6" fmla="*/ 856948 w 3715411"/>
                <a:gd name="connsiteY6" fmla="*/ 1263084 h 4054379"/>
                <a:gd name="connsiteX7" fmla="*/ 769863 w 3715411"/>
                <a:gd name="connsiteY7" fmla="*/ 1332752 h 4054379"/>
                <a:gd name="connsiteX8" fmla="*/ 560857 w 3715411"/>
                <a:gd name="connsiteY8" fmla="*/ 1393712 h 4054379"/>
                <a:gd name="connsiteX9" fmla="*/ 430228 w 3715411"/>
                <a:gd name="connsiteY9" fmla="*/ 1524341 h 4054379"/>
                <a:gd name="connsiteX10" fmla="*/ 360560 w 3715411"/>
                <a:gd name="connsiteY10" fmla="*/ 1715930 h 4054379"/>
                <a:gd name="connsiteX11" fmla="*/ 404103 w 3715411"/>
                <a:gd name="connsiteY11" fmla="*/ 2064272 h 4054379"/>
                <a:gd name="connsiteX12" fmla="*/ 491188 w 3715411"/>
                <a:gd name="connsiteY12" fmla="*/ 2203610 h 4054379"/>
                <a:gd name="connsiteX13" fmla="*/ 813406 w 3715411"/>
                <a:gd name="connsiteY13" fmla="*/ 2395198 h 4054379"/>
                <a:gd name="connsiteX14" fmla="*/ 996286 w 3715411"/>
                <a:gd name="connsiteY14" fmla="*/ 2560661 h 4054379"/>
                <a:gd name="connsiteX15" fmla="*/ 1031120 w 3715411"/>
                <a:gd name="connsiteY15" fmla="*/ 2708707 h 4054379"/>
                <a:gd name="connsiteX16" fmla="*/ 1013703 w 3715411"/>
                <a:gd name="connsiteY16" fmla="*/ 2865461 h 4054379"/>
                <a:gd name="connsiteX17" fmla="*/ 726320 w 3715411"/>
                <a:gd name="connsiteY17" fmla="*/ 3118010 h 4054379"/>
                <a:gd name="connsiteX18" fmla="*/ 430228 w 3715411"/>
                <a:gd name="connsiteY18" fmla="*/ 3318307 h 4054379"/>
                <a:gd name="connsiteX19" fmla="*/ 151554 w 3715411"/>
                <a:gd name="connsiteY19" fmla="*/ 3466352 h 4054379"/>
                <a:gd name="connsiteX20" fmla="*/ 64468 w 3715411"/>
                <a:gd name="connsiteY20" fmla="*/ 3596981 h 4054379"/>
                <a:gd name="connsiteX21" fmla="*/ 12217 w 3715411"/>
                <a:gd name="connsiteY21" fmla="*/ 3823404 h 4054379"/>
                <a:gd name="connsiteX22" fmla="*/ 114751 w 3715411"/>
                <a:gd name="connsiteY22" fmla="*/ 4039081 h 4054379"/>
                <a:gd name="connsiteX23" fmla="*/ 1074663 w 3715411"/>
                <a:gd name="connsiteY23" fmla="*/ 4032410 h 4054379"/>
                <a:gd name="connsiteX24" fmla="*/ 1623303 w 3715411"/>
                <a:gd name="connsiteY24" fmla="*/ 3997575 h 4054379"/>
                <a:gd name="connsiteX25" fmla="*/ 2224194 w 3715411"/>
                <a:gd name="connsiteY25" fmla="*/ 3875655 h 4054379"/>
                <a:gd name="connsiteX26" fmla="*/ 2537703 w 3715411"/>
                <a:gd name="connsiteY26" fmla="*/ 3605690 h 4054379"/>
                <a:gd name="connsiteX27" fmla="*/ 3112468 w 3715411"/>
                <a:gd name="connsiteY27" fmla="*/ 3248638 h 4054379"/>
                <a:gd name="connsiteX28" fmla="*/ 3382434 w 3715411"/>
                <a:gd name="connsiteY28" fmla="*/ 2734832 h 4054379"/>
                <a:gd name="connsiteX29" fmla="*/ 3617566 w 3715411"/>
                <a:gd name="connsiteY29" fmla="*/ 2116524 h 4054379"/>
                <a:gd name="connsiteX30" fmla="*/ 3478228 w 3715411"/>
                <a:gd name="connsiteY30" fmla="*/ 1637552 h 4054379"/>
                <a:gd name="connsiteX31" fmla="*/ 3512323 w 3715411"/>
                <a:gd name="connsiteY31" fmla="*/ 1219287 h 4054379"/>
                <a:gd name="connsiteX32" fmla="*/ 3715377 w 3715411"/>
                <a:gd name="connsiteY32" fmla="*/ 785386 h 4054379"/>
                <a:gd name="connsiteX33" fmla="*/ 3495646 w 3715411"/>
                <a:gd name="connsiteY33" fmla="*/ 322558 h 4054379"/>
                <a:gd name="connsiteX34" fmla="*/ 3147303 w 3715411"/>
                <a:gd name="connsiteY34" fmla="*/ 87427 h 4054379"/>
                <a:gd name="connsiteX35" fmla="*/ 2398366 w 3715411"/>
                <a:gd name="connsiteY35" fmla="*/ 341 h 4054379"/>
                <a:gd name="connsiteX36" fmla="*/ 2093566 w 3715411"/>
                <a:gd name="connsiteY36" fmla="*/ 87427 h 405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715411" h="4054379">
                  <a:moveTo>
                    <a:pt x="2093566" y="87427"/>
                  </a:moveTo>
                  <a:cubicBezTo>
                    <a:pt x="1971646" y="107747"/>
                    <a:pt x="1778606" y="103393"/>
                    <a:pt x="1666846" y="122261"/>
                  </a:cubicBezTo>
                  <a:cubicBezTo>
                    <a:pt x="1555086" y="141129"/>
                    <a:pt x="1423006" y="200638"/>
                    <a:pt x="1423006" y="200638"/>
                  </a:cubicBezTo>
                  <a:cubicBezTo>
                    <a:pt x="1325760" y="231118"/>
                    <a:pt x="1170457" y="242729"/>
                    <a:pt x="1083371" y="305141"/>
                  </a:cubicBezTo>
                  <a:cubicBezTo>
                    <a:pt x="996285" y="367553"/>
                    <a:pt x="930971" y="479313"/>
                    <a:pt x="900491" y="575107"/>
                  </a:cubicBezTo>
                  <a:cubicBezTo>
                    <a:pt x="870011" y="670901"/>
                    <a:pt x="907748" y="765244"/>
                    <a:pt x="900491" y="879907"/>
                  </a:cubicBezTo>
                  <a:cubicBezTo>
                    <a:pt x="893234" y="994570"/>
                    <a:pt x="878719" y="1187610"/>
                    <a:pt x="856948" y="1263084"/>
                  </a:cubicBezTo>
                  <a:cubicBezTo>
                    <a:pt x="835177" y="1338558"/>
                    <a:pt x="819211" y="1310981"/>
                    <a:pt x="769863" y="1332752"/>
                  </a:cubicBezTo>
                  <a:cubicBezTo>
                    <a:pt x="720515" y="1354523"/>
                    <a:pt x="617463" y="1361781"/>
                    <a:pt x="560857" y="1393712"/>
                  </a:cubicBezTo>
                  <a:cubicBezTo>
                    <a:pt x="504251" y="1425643"/>
                    <a:pt x="463611" y="1470638"/>
                    <a:pt x="430228" y="1524341"/>
                  </a:cubicBezTo>
                  <a:cubicBezTo>
                    <a:pt x="396845" y="1578044"/>
                    <a:pt x="364914" y="1625942"/>
                    <a:pt x="360560" y="1715930"/>
                  </a:cubicBezTo>
                  <a:cubicBezTo>
                    <a:pt x="356206" y="1805919"/>
                    <a:pt x="382332" y="1982992"/>
                    <a:pt x="404103" y="2064272"/>
                  </a:cubicBezTo>
                  <a:cubicBezTo>
                    <a:pt x="425874" y="2145552"/>
                    <a:pt x="422971" y="2148456"/>
                    <a:pt x="491188" y="2203610"/>
                  </a:cubicBezTo>
                  <a:cubicBezTo>
                    <a:pt x="559405" y="2258764"/>
                    <a:pt x="729223" y="2335690"/>
                    <a:pt x="813406" y="2395198"/>
                  </a:cubicBezTo>
                  <a:cubicBezTo>
                    <a:pt x="897589" y="2454706"/>
                    <a:pt x="960000" y="2508410"/>
                    <a:pt x="996286" y="2560661"/>
                  </a:cubicBezTo>
                  <a:cubicBezTo>
                    <a:pt x="1032572" y="2612912"/>
                    <a:pt x="1028217" y="2657907"/>
                    <a:pt x="1031120" y="2708707"/>
                  </a:cubicBezTo>
                  <a:cubicBezTo>
                    <a:pt x="1034023" y="2759507"/>
                    <a:pt x="1064503" y="2797244"/>
                    <a:pt x="1013703" y="2865461"/>
                  </a:cubicBezTo>
                  <a:cubicBezTo>
                    <a:pt x="962903" y="2933678"/>
                    <a:pt x="823566" y="3042536"/>
                    <a:pt x="726320" y="3118010"/>
                  </a:cubicBezTo>
                  <a:cubicBezTo>
                    <a:pt x="629074" y="3193484"/>
                    <a:pt x="526022" y="3260250"/>
                    <a:pt x="430228" y="3318307"/>
                  </a:cubicBezTo>
                  <a:cubicBezTo>
                    <a:pt x="334434" y="3376364"/>
                    <a:pt x="212514" y="3419906"/>
                    <a:pt x="151554" y="3466352"/>
                  </a:cubicBezTo>
                  <a:cubicBezTo>
                    <a:pt x="90594" y="3512798"/>
                    <a:pt x="87691" y="3537472"/>
                    <a:pt x="64468" y="3596981"/>
                  </a:cubicBezTo>
                  <a:cubicBezTo>
                    <a:pt x="41245" y="3656490"/>
                    <a:pt x="3837" y="3749721"/>
                    <a:pt x="12217" y="3823404"/>
                  </a:cubicBezTo>
                  <a:cubicBezTo>
                    <a:pt x="20597" y="3897087"/>
                    <a:pt x="-62323" y="4004247"/>
                    <a:pt x="114751" y="4039081"/>
                  </a:cubicBezTo>
                  <a:cubicBezTo>
                    <a:pt x="291825" y="4073915"/>
                    <a:pt x="823238" y="4039328"/>
                    <a:pt x="1074663" y="4032410"/>
                  </a:cubicBezTo>
                  <a:cubicBezTo>
                    <a:pt x="1326088" y="4025492"/>
                    <a:pt x="1431715" y="4023701"/>
                    <a:pt x="1623303" y="3997575"/>
                  </a:cubicBezTo>
                  <a:cubicBezTo>
                    <a:pt x="1814891" y="3971449"/>
                    <a:pt x="2071794" y="3940969"/>
                    <a:pt x="2224194" y="3875655"/>
                  </a:cubicBezTo>
                  <a:cubicBezTo>
                    <a:pt x="2376594" y="3810341"/>
                    <a:pt x="2389657" y="3710193"/>
                    <a:pt x="2537703" y="3605690"/>
                  </a:cubicBezTo>
                  <a:cubicBezTo>
                    <a:pt x="2685749" y="3501187"/>
                    <a:pt x="2971679" y="3393781"/>
                    <a:pt x="3112468" y="3248638"/>
                  </a:cubicBezTo>
                  <a:cubicBezTo>
                    <a:pt x="3253257" y="3103495"/>
                    <a:pt x="3298251" y="2923518"/>
                    <a:pt x="3382434" y="2734832"/>
                  </a:cubicBezTo>
                  <a:cubicBezTo>
                    <a:pt x="3466617" y="2546146"/>
                    <a:pt x="3601600" y="2299404"/>
                    <a:pt x="3617566" y="2116524"/>
                  </a:cubicBezTo>
                  <a:cubicBezTo>
                    <a:pt x="3633532" y="1933644"/>
                    <a:pt x="3495769" y="1787092"/>
                    <a:pt x="3478228" y="1637552"/>
                  </a:cubicBezTo>
                  <a:cubicBezTo>
                    <a:pt x="3460688" y="1488013"/>
                    <a:pt x="3472798" y="1361315"/>
                    <a:pt x="3512323" y="1219287"/>
                  </a:cubicBezTo>
                  <a:cubicBezTo>
                    <a:pt x="3551848" y="1077259"/>
                    <a:pt x="3718156" y="934841"/>
                    <a:pt x="3715377" y="785386"/>
                  </a:cubicBezTo>
                  <a:cubicBezTo>
                    <a:pt x="3712598" y="635931"/>
                    <a:pt x="3590325" y="438885"/>
                    <a:pt x="3495646" y="322558"/>
                  </a:cubicBezTo>
                  <a:cubicBezTo>
                    <a:pt x="3400967" y="206231"/>
                    <a:pt x="3330183" y="141130"/>
                    <a:pt x="3147303" y="87427"/>
                  </a:cubicBezTo>
                  <a:cubicBezTo>
                    <a:pt x="2964423" y="33724"/>
                    <a:pt x="2571086" y="-4013"/>
                    <a:pt x="2398366" y="341"/>
                  </a:cubicBezTo>
                  <a:cubicBezTo>
                    <a:pt x="2225646" y="4695"/>
                    <a:pt x="2215486" y="67107"/>
                    <a:pt x="2093566" y="87427"/>
                  </a:cubicBezTo>
                  <a:close/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C9388BF-8329-42CB-8DFB-9000889418FE}"/>
                </a:ext>
              </a:extLst>
            </p:cNvPr>
            <p:cNvSpPr/>
            <p:nvPr/>
          </p:nvSpPr>
          <p:spPr>
            <a:xfrm>
              <a:off x="3928279" y="1264432"/>
              <a:ext cx="2470662" cy="3062792"/>
            </a:xfrm>
            <a:custGeom>
              <a:avLst/>
              <a:gdLst>
                <a:gd name="connsiteX0" fmla="*/ 0 w 2796880"/>
                <a:gd name="connsiteY0" fmla="*/ 3666309 h 3666309"/>
                <a:gd name="connsiteX1" fmla="*/ 1018903 w 2796880"/>
                <a:gd name="connsiteY1" fmla="*/ 3483429 h 3666309"/>
                <a:gd name="connsiteX2" fmla="*/ 1820091 w 2796880"/>
                <a:gd name="connsiteY2" fmla="*/ 3204755 h 3666309"/>
                <a:gd name="connsiteX3" fmla="*/ 2386149 w 2796880"/>
                <a:gd name="connsiteY3" fmla="*/ 2647406 h 3666309"/>
                <a:gd name="connsiteX4" fmla="*/ 2717074 w 2796880"/>
                <a:gd name="connsiteY4" fmla="*/ 1933303 h 3666309"/>
                <a:gd name="connsiteX5" fmla="*/ 2786743 w 2796880"/>
                <a:gd name="connsiteY5" fmla="*/ 1314995 h 3666309"/>
                <a:gd name="connsiteX6" fmla="*/ 2551611 w 2796880"/>
                <a:gd name="connsiteY6" fmla="*/ 766355 h 3666309"/>
                <a:gd name="connsiteX7" fmla="*/ 1837509 w 2796880"/>
                <a:gd name="connsiteY7" fmla="*/ 365760 h 3666309"/>
                <a:gd name="connsiteX8" fmla="*/ 1419497 w 2796880"/>
                <a:gd name="connsiteY8" fmla="*/ 313509 h 3666309"/>
                <a:gd name="connsiteX9" fmla="*/ 1210491 w 2796880"/>
                <a:gd name="connsiteY9" fmla="*/ 156755 h 3666309"/>
                <a:gd name="connsiteX10" fmla="*/ 1140823 w 2796880"/>
                <a:gd name="connsiteY10" fmla="*/ 0 h 366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6880" h="3666309">
                  <a:moveTo>
                    <a:pt x="0" y="3666309"/>
                  </a:moveTo>
                  <a:cubicBezTo>
                    <a:pt x="357777" y="3613332"/>
                    <a:pt x="715555" y="3560355"/>
                    <a:pt x="1018903" y="3483429"/>
                  </a:cubicBezTo>
                  <a:cubicBezTo>
                    <a:pt x="1322251" y="3406503"/>
                    <a:pt x="1592217" y="3344092"/>
                    <a:pt x="1820091" y="3204755"/>
                  </a:cubicBezTo>
                  <a:cubicBezTo>
                    <a:pt x="2047965" y="3065418"/>
                    <a:pt x="2236652" y="2859315"/>
                    <a:pt x="2386149" y="2647406"/>
                  </a:cubicBezTo>
                  <a:cubicBezTo>
                    <a:pt x="2535646" y="2435497"/>
                    <a:pt x="2650308" y="2155371"/>
                    <a:pt x="2717074" y="1933303"/>
                  </a:cubicBezTo>
                  <a:cubicBezTo>
                    <a:pt x="2783840" y="1711234"/>
                    <a:pt x="2814320" y="1509486"/>
                    <a:pt x="2786743" y="1314995"/>
                  </a:cubicBezTo>
                  <a:cubicBezTo>
                    <a:pt x="2759166" y="1120504"/>
                    <a:pt x="2709817" y="924561"/>
                    <a:pt x="2551611" y="766355"/>
                  </a:cubicBezTo>
                  <a:cubicBezTo>
                    <a:pt x="2393405" y="608149"/>
                    <a:pt x="2026195" y="441234"/>
                    <a:pt x="1837509" y="365760"/>
                  </a:cubicBezTo>
                  <a:cubicBezTo>
                    <a:pt x="1648823" y="290286"/>
                    <a:pt x="1524000" y="348343"/>
                    <a:pt x="1419497" y="313509"/>
                  </a:cubicBezTo>
                  <a:cubicBezTo>
                    <a:pt x="1314994" y="278675"/>
                    <a:pt x="1256937" y="209006"/>
                    <a:pt x="1210491" y="156755"/>
                  </a:cubicBezTo>
                  <a:cubicBezTo>
                    <a:pt x="1164045" y="104504"/>
                    <a:pt x="1152434" y="52252"/>
                    <a:pt x="1140823" y="0"/>
                  </a:cubicBezTo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040FAE7-B5D6-479D-B491-1D6A7DB5716C}"/>
                </a:ext>
              </a:extLst>
            </p:cNvPr>
            <p:cNvSpPr/>
            <p:nvPr/>
          </p:nvSpPr>
          <p:spPr>
            <a:xfrm>
              <a:off x="4428313" y="1373558"/>
              <a:ext cx="538498" cy="1498658"/>
            </a:xfrm>
            <a:custGeom>
              <a:avLst/>
              <a:gdLst>
                <a:gd name="connsiteX0" fmla="*/ 0 w 609600"/>
                <a:gd name="connsiteY0" fmla="*/ 1793966 h 1793966"/>
                <a:gd name="connsiteX1" fmla="*/ 435429 w 609600"/>
                <a:gd name="connsiteY1" fmla="*/ 1402080 h 1793966"/>
                <a:gd name="connsiteX2" fmla="*/ 531223 w 609600"/>
                <a:gd name="connsiteY2" fmla="*/ 940526 h 1793966"/>
                <a:gd name="connsiteX3" fmla="*/ 269966 w 609600"/>
                <a:gd name="connsiteY3" fmla="*/ 452846 h 1793966"/>
                <a:gd name="connsiteX4" fmla="*/ 261257 w 609600"/>
                <a:gd name="connsiteY4" fmla="*/ 174171 h 1793966"/>
                <a:gd name="connsiteX5" fmla="*/ 418012 w 609600"/>
                <a:gd name="connsiteY5" fmla="*/ 60960 h 1793966"/>
                <a:gd name="connsiteX6" fmla="*/ 609600 w 609600"/>
                <a:gd name="connsiteY6" fmla="*/ 0 h 179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1793966">
                  <a:moveTo>
                    <a:pt x="0" y="1793966"/>
                  </a:moveTo>
                  <a:cubicBezTo>
                    <a:pt x="173446" y="1669143"/>
                    <a:pt x="346892" y="1544320"/>
                    <a:pt x="435429" y="1402080"/>
                  </a:cubicBezTo>
                  <a:cubicBezTo>
                    <a:pt x="523966" y="1259840"/>
                    <a:pt x="558800" y="1098732"/>
                    <a:pt x="531223" y="940526"/>
                  </a:cubicBezTo>
                  <a:cubicBezTo>
                    <a:pt x="503646" y="782320"/>
                    <a:pt x="314960" y="580572"/>
                    <a:pt x="269966" y="452846"/>
                  </a:cubicBezTo>
                  <a:cubicBezTo>
                    <a:pt x="224972" y="325120"/>
                    <a:pt x="236583" y="239485"/>
                    <a:pt x="261257" y="174171"/>
                  </a:cubicBezTo>
                  <a:cubicBezTo>
                    <a:pt x="285931" y="108857"/>
                    <a:pt x="359955" y="89988"/>
                    <a:pt x="418012" y="60960"/>
                  </a:cubicBezTo>
                  <a:cubicBezTo>
                    <a:pt x="476069" y="31931"/>
                    <a:pt x="542834" y="15965"/>
                    <a:pt x="609600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D096A8C-34C6-4BFB-9258-D7316621FA78}"/>
                </a:ext>
              </a:extLst>
            </p:cNvPr>
            <p:cNvSpPr/>
            <p:nvPr/>
          </p:nvSpPr>
          <p:spPr>
            <a:xfrm>
              <a:off x="5236061" y="1577259"/>
              <a:ext cx="338485" cy="1374982"/>
            </a:xfrm>
            <a:custGeom>
              <a:avLst/>
              <a:gdLst>
                <a:gd name="connsiteX0" fmla="*/ 383177 w 383177"/>
                <a:gd name="connsiteY0" fmla="*/ 0 h 1645920"/>
                <a:gd name="connsiteX1" fmla="*/ 130629 w 383177"/>
                <a:gd name="connsiteY1" fmla="*/ 461555 h 1645920"/>
                <a:gd name="connsiteX2" fmla="*/ 60960 w 383177"/>
                <a:gd name="connsiteY2" fmla="*/ 896983 h 1645920"/>
                <a:gd name="connsiteX3" fmla="*/ 182880 w 383177"/>
                <a:gd name="connsiteY3" fmla="*/ 1245326 h 1645920"/>
                <a:gd name="connsiteX4" fmla="*/ 0 w 383177"/>
                <a:gd name="connsiteY4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177" h="1645920">
                  <a:moveTo>
                    <a:pt x="383177" y="0"/>
                  </a:moveTo>
                  <a:cubicBezTo>
                    <a:pt x="283754" y="156029"/>
                    <a:pt x="184332" y="312058"/>
                    <a:pt x="130629" y="461555"/>
                  </a:cubicBezTo>
                  <a:cubicBezTo>
                    <a:pt x="76926" y="611052"/>
                    <a:pt x="52251" y="766355"/>
                    <a:pt x="60960" y="896983"/>
                  </a:cubicBezTo>
                  <a:cubicBezTo>
                    <a:pt x="69668" y="1027612"/>
                    <a:pt x="193040" y="1120503"/>
                    <a:pt x="182880" y="1245326"/>
                  </a:cubicBezTo>
                  <a:cubicBezTo>
                    <a:pt x="172720" y="1370149"/>
                    <a:pt x="86360" y="1508034"/>
                    <a:pt x="0" y="164592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69E9FDD-3440-4DAE-A5CB-4058DC098D61}"/>
                </a:ext>
              </a:extLst>
            </p:cNvPr>
            <p:cNvSpPr/>
            <p:nvPr/>
          </p:nvSpPr>
          <p:spPr>
            <a:xfrm>
              <a:off x="6089964" y="1788235"/>
              <a:ext cx="753898" cy="110398"/>
            </a:xfrm>
            <a:custGeom>
              <a:avLst/>
              <a:gdLst>
                <a:gd name="connsiteX0" fmla="*/ 0 w 853440"/>
                <a:gd name="connsiteY0" fmla="*/ 43542 h 132152"/>
                <a:gd name="connsiteX1" fmla="*/ 400595 w 853440"/>
                <a:gd name="connsiteY1" fmla="*/ 69668 h 132152"/>
                <a:gd name="connsiteX2" fmla="*/ 670560 w 853440"/>
                <a:gd name="connsiteY2" fmla="*/ 130628 h 132152"/>
                <a:gd name="connsiteX3" fmla="*/ 853440 w 853440"/>
                <a:gd name="connsiteY3" fmla="*/ 0 h 13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40" h="132152">
                  <a:moveTo>
                    <a:pt x="0" y="43542"/>
                  </a:moveTo>
                  <a:cubicBezTo>
                    <a:pt x="144417" y="49348"/>
                    <a:pt x="288835" y="55154"/>
                    <a:pt x="400595" y="69668"/>
                  </a:cubicBezTo>
                  <a:cubicBezTo>
                    <a:pt x="512355" y="84182"/>
                    <a:pt x="595086" y="142239"/>
                    <a:pt x="670560" y="130628"/>
                  </a:cubicBezTo>
                  <a:cubicBezTo>
                    <a:pt x="746034" y="119017"/>
                    <a:pt x="799737" y="59508"/>
                    <a:pt x="853440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5B5945-4C9F-4146-B93A-B60FEF847758}"/>
                </a:ext>
              </a:extLst>
            </p:cNvPr>
            <p:cNvSpPr/>
            <p:nvPr/>
          </p:nvSpPr>
          <p:spPr>
            <a:xfrm>
              <a:off x="4689870" y="3345094"/>
              <a:ext cx="538498" cy="2983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24254B-6F82-48E2-9977-47E9194B966F}"/>
                </a:ext>
              </a:extLst>
            </p:cNvPr>
            <p:cNvSpPr/>
            <p:nvPr/>
          </p:nvSpPr>
          <p:spPr>
            <a:xfrm>
              <a:off x="5291071" y="3345094"/>
              <a:ext cx="538498" cy="2983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A37DE93-7E53-4CD0-85CC-9812BEE299E6}"/>
                </a:ext>
              </a:extLst>
            </p:cNvPr>
            <p:cNvSpPr/>
            <p:nvPr/>
          </p:nvSpPr>
          <p:spPr>
            <a:xfrm>
              <a:off x="5893849" y="3345094"/>
              <a:ext cx="538498" cy="2983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/>
                <a:t>M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9EF2E03-7A0F-4F8B-A1B5-F2EEB85B9DBE}"/>
                </a:ext>
              </a:extLst>
            </p:cNvPr>
            <p:cNvSpPr/>
            <p:nvPr/>
          </p:nvSpPr>
          <p:spPr>
            <a:xfrm>
              <a:off x="4689870" y="2991462"/>
              <a:ext cx="538498" cy="2983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6C8B9D5-A43D-4FFC-83D3-57C5C92C79CB}"/>
                </a:ext>
              </a:extLst>
            </p:cNvPr>
            <p:cNvSpPr/>
            <p:nvPr/>
          </p:nvSpPr>
          <p:spPr>
            <a:xfrm>
              <a:off x="5291071" y="2991462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3587759-D84F-40A8-A037-EC7F0360DCC3}"/>
                </a:ext>
              </a:extLst>
            </p:cNvPr>
            <p:cNvSpPr/>
            <p:nvPr/>
          </p:nvSpPr>
          <p:spPr>
            <a:xfrm>
              <a:off x="5893849" y="2991462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1D1E10F-8139-43CB-94A8-65F1A52E350F}"/>
                </a:ext>
              </a:extLst>
            </p:cNvPr>
            <p:cNvSpPr/>
            <p:nvPr/>
          </p:nvSpPr>
          <p:spPr>
            <a:xfrm>
              <a:off x="4689870" y="2613051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EB527-B924-458C-BD97-FB41C5B53608}"/>
                </a:ext>
              </a:extLst>
            </p:cNvPr>
            <p:cNvSpPr/>
            <p:nvPr/>
          </p:nvSpPr>
          <p:spPr>
            <a:xfrm>
              <a:off x="5291071" y="2613051"/>
              <a:ext cx="538498" cy="2983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D1E8348-C855-439E-9A01-5F20E6B7C5F5}"/>
                </a:ext>
              </a:extLst>
            </p:cNvPr>
            <p:cNvSpPr/>
            <p:nvPr/>
          </p:nvSpPr>
          <p:spPr>
            <a:xfrm>
              <a:off x="5893849" y="2613051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B18D94E-77D0-4543-AD01-46FEF85409EB}"/>
                </a:ext>
              </a:extLst>
            </p:cNvPr>
            <p:cNvSpPr/>
            <p:nvPr/>
          </p:nvSpPr>
          <p:spPr>
            <a:xfrm>
              <a:off x="5602849" y="1228972"/>
              <a:ext cx="538498" cy="29838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/>
                <a:t>M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02F85B1-7964-462C-A6A1-FB61BFC196D4}"/>
                </a:ext>
              </a:extLst>
            </p:cNvPr>
            <p:cNvSpPr/>
            <p:nvPr/>
          </p:nvSpPr>
          <p:spPr>
            <a:xfrm>
              <a:off x="4485048" y="2076376"/>
              <a:ext cx="538498" cy="29838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DEFDBD4-6D9D-4F3F-92FC-674D9F76F311}"/>
                </a:ext>
              </a:extLst>
            </p:cNvPr>
            <p:cNvSpPr/>
            <p:nvPr/>
          </p:nvSpPr>
          <p:spPr>
            <a:xfrm>
              <a:off x="5448245" y="2125460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BF7CE57-2256-4A76-940A-D3EEAE346301}"/>
                </a:ext>
              </a:extLst>
            </p:cNvPr>
            <p:cNvSpPr/>
            <p:nvPr/>
          </p:nvSpPr>
          <p:spPr>
            <a:xfrm>
              <a:off x="6213708" y="1462227"/>
              <a:ext cx="538498" cy="29838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C5048D3-2D4C-41C8-A551-AAE4C98E459E}"/>
                </a:ext>
              </a:extLst>
            </p:cNvPr>
            <p:cNvSpPr/>
            <p:nvPr/>
          </p:nvSpPr>
          <p:spPr>
            <a:xfrm>
              <a:off x="4485048" y="3913785"/>
              <a:ext cx="144000" cy="144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3CBC2B0-95F6-4E21-B040-15C39866F1AB}"/>
                </a:ext>
              </a:extLst>
            </p:cNvPr>
            <p:cNvSpPr/>
            <p:nvPr/>
          </p:nvSpPr>
          <p:spPr>
            <a:xfrm>
              <a:off x="5737114" y="3894494"/>
              <a:ext cx="144000" cy="144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3483AF6-6797-411E-975C-FB412B5F61CC}"/>
                </a:ext>
              </a:extLst>
            </p:cNvPr>
            <p:cNvSpPr/>
            <p:nvPr/>
          </p:nvSpPr>
          <p:spPr>
            <a:xfrm>
              <a:off x="5249584" y="1333636"/>
              <a:ext cx="144000" cy="144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912EFBB-4D36-4B9B-B28E-D46B79443035}"/>
                </a:ext>
              </a:extLst>
            </p:cNvPr>
            <p:cNvSpPr/>
            <p:nvPr/>
          </p:nvSpPr>
          <p:spPr>
            <a:xfrm>
              <a:off x="5050255" y="1668152"/>
              <a:ext cx="144000" cy="14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8DCB33F-BCF4-48F5-BD39-289D45E11C38}"/>
                </a:ext>
              </a:extLst>
            </p:cNvPr>
            <p:cNvSpPr/>
            <p:nvPr/>
          </p:nvSpPr>
          <p:spPr>
            <a:xfrm>
              <a:off x="5202655" y="1820552"/>
              <a:ext cx="144000" cy="144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CDCA9F14-3867-4403-9116-9B7823E3183E}"/>
              </a:ext>
            </a:extLst>
          </p:cNvPr>
          <p:cNvGraphicFramePr>
            <a:graphicFrameLocks noGrp="1"/>
          </p:cNvGraphicFramePr>
          <p:nvPr/>
        </p:nvGraphicFramePr>
        <p:xfrm>
          <a:off x="6954919" y="626943"/>
          <a:ext cx="1218677" cy="22987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0110">
                  <a:extLst>
                    <a:ext uri="{9D8B030D-6E8A-4147-A177-3AD203B41FA5}">
                      <a16:colId xmlns:a16="http://schemas.microsoft.com/office/drawing/2014/main" val="2586563298"/>
                    </a:ext>
                  </a:extLst>
                </a:gridCol>
                <a:gridCol w="978567">
                  <a:extLst>
                    <a:ext uri="{9D8B030D-6E8A-4147-A177-3AD203B41FA5}">
                      <a16:colId xmlns:a16="http://schemas.microsoft.com/office/drawing/2014/main" val="1007114525"/>
                    </a:ext>
                  </a:extLst>
                </a:gridCol>
              </a:tblGrid>
              <a:tr h="271180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Watershed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25452"/>
                  </a:ext>
                </a:extLst>
              </a:tr>
              <a:tr h="271180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Municipality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10929"/>
                  </a:ext>
                </a:extLst>
              </a:tr>
              <a:tr h="238086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18344"/>
                  </a:ext>
                </a:extLst>
              </a:tr>
              <a:tr h="299102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/>
                        <a:t>LSD or Parcel</a:t>
                      </a:r>
                    </a:p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/>
                        <a:t>BMP type 1</a:t>
                      </a:r>
                    </a:p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/>
                        <a:t>BMP type 2</a:t>
                      </a:r>
                    </a:p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dirty="0"/>
                        <a:t>Multiple BMP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44534"/>
                  </a:ext>
                </a:extLst>
              </a:tr>
              <a:tr h="299102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</a:t>
                      </a: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BMP type 3</a:t>
                      </a:r>
                    </a:p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3172"/>
                  </a:ext>
                </a:extLst>
              </a:tr>
              <a:tr h="299102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1600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047010"/>
                  </a:ext>
                </a:extLst>
              </a:tr>
            </a:tbl>
          </a:graphicData>
        </a:graphic>
      </p:graphicFrame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F654FF3-8D6E-438E-BD05-CD56296E8E62}"/>
              </a:ext>
            </a:extLst>
          </p:cNvPr>
          <p:cNvGrpSpPr/>
          <p:nvPr/>
        </p:nvGrpSpPr>
        <p:grpSpPr>
          <a:xfrm>
            <a:off x="6951942" y="421505"/>
            <a:ext cx="1218677" cy="2164844"/>
            <a:chOff x="7018629" y="437025"/>
            <a:chExt cx="1218677" cy="216484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082327-7A41-40A0-9FC9-50473B8857BF}"/>
                </a:ext>
              </a:extLst>
            </p:cNvPr>
            <p:cNvGrpSpPr/>
            <p:nvPr/>
          </p:nvGrpSpPr>
          <p:grpSpPr>
            <a:xfrm>
              <a:off x="7018629" y="437025"/>
              <a:ext cx="1218677" cy="205437"/>
              <a:chOff x="6528872" y="1807230"/>
              <a:chExt cx="1795701" cy="449218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FEDC0D-436C-4AED-90EE-1939AE28BAB9}"/>
                  </a:ext>
                </a:extLst>
              </p:cNvPr>
              <p:cNvSpPr/>
              <p:nvPr/>
            </p:nvSpPr>
            <p:spPr>
              <a:xfrm>
                <a:off x="6528872" y="1807230"/>
                <a:ext cx="1795701" cy="449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900"/>
                  <a:t>Legend</a:t>
                </a:r>
              </a:p>
            </p:txBody>
          </p: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C0A2713B-D2B4-42E8-9C5C-7E2B290DEBD0}"/>
                  </a:ext>
                </a:extLst>
              </p:cNvPr>
              <p:cNvSpPr/>
              <p:nvPr/>
            </p:nvSpPr>
            <p:spPr>
              <a:xfrm rot="10800000">
                <a:off x="7958571" y="1950338"/>
                <a:ext cx="144000" cy="14399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C354CA-E3BB-45CD-9A32-A38099F2A5FF}"/>
                </a:ext>
              </a:extLst>
            </p:cNvPr>
            <p:cNvSpPr/>
            <p:nvPr/>
          </p:nvSpPr>
          <p:spPr>
            <a:xfrm>
              <a:off x="7314808" y="1494266"/>
              <a:ext cx="180000" cy="1080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dk1"/>
                </a:solidFill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F30990F-B692-4AE0-982C-29B1B4B91819}"/>
                </a:ext>
              </a:extLst>
            </p:cNvPr>
            <p:cNvSpPr/>
            <p:nvPr/>
          </p:nvSpPr>
          <p:spPr>
            <a:xfrm>
              <a:off x="7332533" y="1268474"/>
              <a:ext cx="180000" cy="72000"/>
            </a:xfrm>
            <a:custGeom>
              <a:avLst/>
              <a:gdLst>
                <a:gd name="connsiteX0" fmla="*/ 0 w 192882"/>
                <a:gd name="connsiteY0" fmla="*/ 83344 h 85725"/>
                <a:gd name="connsiteX1" fmla="*/ 76200 w 192882"/>
                <a:gd name="connsiteY1" fmla="*/ 0 h 85725"/>
                <a:gd name="connsiteX2" fmla="*/ 123825 w 192882"/>
                <a:gd name="connsiteY2" fmla="*/ 85725 h 85725"/>
                <a:gd name="connsiteX3" fmla="*/ 192882 w 192882"/>
                <a:gd name="connsiteY3" fmla="*/ 95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82" h="85725">
                  <a:moveTo>
                    <a:pt x="0" y="83344"/>
                  </a:moveTo>
                  <a:lnTo>
                    <a:pt x="76200" y="0"/>
                  </a:lnTo>
                  <a:lnTo>
                    <a:pt x="123825" y="85725"/>
                  </a:lnTo>
                  <a:lnTo>
                    <a:pt x="192882" y="952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810D326-F389-45D9-93A1-5EFC16DA703F}"/>
                </a:ext>
              </a:extLst>
            </p:cNvPr>
            <p:cNvSpPr/>
            <p:nvPr/>
          </p:nvSpPr>
          <p:spPr>
            <a:xfrm>
              <a:off x="7354879" y="672804"/>
              <a:ext cx="180000" cy="144000"/>
            </a:xfrm>
            <a:custGeom>
              <a:avLst/>
              <a:gdLst>
                <a:gd name="connsiteX0" fmla="*/ 9525 w 187325"/>
                <a:gd name="connsiteY0" fmla="*/ 149225 h 196850"/>
                <a:gd name="connsiteX1" fmla="*/ 0 w 187325"/>
                <a:gd name="connsiteY1" fmla="*/ 53975 h 196850"/>
                <a:gd name="connsiteX2" fmla="*/ 31750 w 187325"/>
                <a:gd name="connsiteY2" fmla="*/ 15875 h 196850"/>
                <a:gd name="connsiteX3" fmla="*/ 101600 w 187325"/>
                <a:gd name="connsiteY3" fmla="*/ 0 h 196850"/>
                <a:gd name="connsiteX4" fmla="*/ 155575 w 187325"/>
                <a:gd name="connsiteY4" fmla="*/ 57150 h 196850"/>
                <a:gd name="connsiteX5" fmla="*/ 187325 w 187325"/>
                <a:gd name="connsiteY5" fmla="*/ 123825 h 196850"/>
                <a:gd name="connsiteX6" fmla="*/ 114300 w 187325"/>
                <a:gd name="connsiteY6" fmla="*/ 168275 h 196850"/>
                <a:gd name="connsiteX7" fmla="*/ 53975 w 187325"/>
                <a:gd name="connsiteY7" fmla="*/ 196850 h 196850"/>
                <a:gd name="connsiteX8" fmla="*/ 9525 w 187325"/>
                <a:gd name="connsiteY8" fmla="*/ 14922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325" h="196850">
                  <a:moveTo>
                    <a:pt x="9525" y="149225"/>
                  </a:moveTo>
                  <a:lnTo>
                    <a:pt x="0" y="53975"/>
                  </a:lnTo>
                  <a:lnTo>
                    <a:pt x="31750" y="15875"/>
                  </a:lnTo>
                  <a:lnTo>
                    <a:pt x="101600" y="0"/>
                  </a:lnTo>
                  <a:lnTo>
                    <a:pt x="155575" y="57150"/>
                  </a:lnTo>
                  <a:lnTo>
                    <a:pt x="187325" y="123825"/>
                  </a:lnTo>
                  <a:lnTo>
                    <a:pt x="114300" y="168275"/>
                  </a:lnTo>
                  <a:lnTo>
                    <a:pt x="53975" y="196850"/>
                  </a:lnTo>
                  <a:lnTo>
                    <a:pt x="9525" y="149225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dk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CBC3A14-ED1F-45C3-8B66-F40DBD627C37}"/>
                </a:ext>
              </a:extLst>
            </p:cNvPr>
            <p:cNvSpPr/>
            <p:nvPr/>
          </p:nvSpPr>
          <p:spPr>
            <a:xfrm>
              <a:off x="7361918" y="2291604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C024E8-C167-4B75-82BC-5C294163DD8B}"/>
                </a:ext>
              </a:extLst>
            </p:cNvPr>
            <p:cNvSpPr/>
            <p:nvPr/>
          </p:nvSpPr>
          <p:spPr>
            <a:xfrm>
              <a:off x="7315870" y="1679508"/>
              <a:ext cx="180000" cy="108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dk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D5942B2-7CD4-463A-8C39-E65A75174471}"/>
                </a:ext>
              </a:extLst>
            </p:cNvPr>
            <p:cNvSpPr/>
            <p:nvPr/>
          </p:nvSpPr>
          <p:spPr>
            <a:xfrm>
              <a:off x="7314841" y="1888553"/>
              <a:ext cx="180000" cy="108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dk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CB3D6A-D969-4447-B2A0-5A9EB5251473}"/>
                </a:ext>
              </a:extLst>
            </p:cNvPr>
            <p:cNvSpPr/>
            <p:nvPr/>
          </p:nvSpPr>
          <p:spPr>
            <a:xfrm>
              <a:off x="7314808" y="2095499"/>
              <a:ext cx="180000" cy="108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90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ED836E5-67D3-409B-A93F-0296F2F52471}"/>
                </a:ext>
              </a:extLst>
            </p:cNvPr>
            <p:cNvSpPr/>
            <p:nvPr/>
          </p:nvSpPr>
          <p:spPr>
            <a:xfrm>
              <a:off x="7361918" y="2493869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3E3D0C8-DCFE-4BB0-BC55-C94271CE181D}"/>
                </a:ext>
              </a:extLst>
            </p:cNvPr>
            <p:cNvSpPr/>
            <p:nvPr/>
          </p:nvSpPr>
          <p:spPr>
            <a:xfrm>
              <a:off x="7354879" y="982813"/>
              <a:ext cx="180000" cy="144000"/>
            </a:xfrm>
            <a:custGeom>
              <a:avLst/>
              <a:gdLst>
                <a:gd name="connsiteX0" fmla="*/ 9525 w 187325"/>
                <a:gd name="connsiteY0" fmla="*/ 149225 h 196850"/>
                <a:gd name="connsiteX1" fmla="*/ 0 w 187325"/>
                <a:gd name="connsiteY1" fmla="*/ 53975 h 196850"/>
                <a:gd name="connsiteX2" fmla="*/ 31750 w 187325"/>
                <a:gd name="connsiteY2" fmla="*/ 15875 h 196850"/>
                <a:gd name="connsiteX3" fmla="*/ 101600 w 187325"/>
                <a:gd name="connsiteY3" fmla="*/ 0 h 196850"/>
                <a:gd name="connsiteX4" fmla="*/ 155575 w 187325"/>
                <a:gd name="connsiteY4" fmla="*/ 57150 h 196850"/>
                <a:gd name="connsiteX5" fmla="*/ 187325 w 187325"/>
                <a:gd name="connsiteY5" fmla="*/ 123825 h 196850"/>
                <a:gd name="connsiteX6" fmla="*/ 114300 w 187325"/>
                <a:gd name="connsiteY6" fmla="*/ 168275 h 196850"/>
                <a:gd name="connsiteX7" fmla="*/ 53975 w 187325"/>
                <a:gd name="connsiteY7" fmla="*/ 196850 h 196850"/>
                <a:gd name="connsiteX8" fmla="*/ 9525 w 187325"/>
                <a:gd name="connsiteY8" fmla="*/ 149225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325" h="196850">
                  <a:moveTo>
                    <a:pt x="9525" y="149225"/>
                  </a:moveTo>
                  <a:lnTo>
                    <a:pt x="0" y="53975"/>
                  </a:lnTo>
                  <a:lnTo>
                    <a:pt x="31750" y="15875"/>
                  </a:lnTo>
                  <a:lnTo>
                    <a:pt x="101600" y="0"/>
                  </a:lnTo>
                  <a:lnTo>
                    <a:pt x="155575" y="57150"/>
                  </a:lnTo>
                  <a:lnTo>
                    <a:pt x="187325" y="123825"/>
                  </a:lnTo>
                  <a:lnTo>
                    <a:pt x="114300" y="168275"/>
                  </a:lnTo>
                  <a:lnTo>
                    <a:pt x="53975" y="196850"/>
                  </a:lnTo>
                  <a:lnTo>
                    <a:pt x="9525" y="149225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dk1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AE8436C-90BB-40DA-863B-AC23D96DFB07}"/>
              </a:ext>
            </a:extLst>
          </p:cNvPr>
          <p:cNvGrpSpPr/>
          <p:nvPr/>
        </p:nvGrpSpPr>
        <p:grpSpPr>
          <a:xfrm>
            <a:off x="9358808" y="3073394"/>
            <a:ext cx="283264" cy="1554930"/>
            <a:chOff x="9308314" y="2956477"/>
            <a:chExt cx="338513" cy="172112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BD3C9E1-4D73-41AF-88DA-F3774556D25D}"/>
                </a:ext>
              </a:extLst>
            </p:cNvPr>
            <p:cNvSpPr/>
            <p:nvPr/>
          </p:nvSpPr>
          <p:spPr>
            <a:xfrm>
              <a:off x="9379416" y="3609234"/>
              <a:ext cx="238478" cy="748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/>
                <a:t>+</a:t>
              </a:r>
            </a:p>
            <a:p>
              <a:pPr algn="ctr"/>
              <a:endParaRPr lang="en-CA" sz="1400"/>
            </a:p>
            <a:p>
              <a:pPr algn="ctr"/>
              <a:r>
                <a:rPr lang="en-CA" sz="1400">
                  <a:sym typeface="Symbol" panose="05050102010706020507" pitchFamily="18" charset="2"/>
                </a:rPr>
                <a:t></a:t>
              </a:r>
              <a:endParaRPr lang="en-CA" sz="1400"/>
            </a:p>
          </p:txBody>
        </p:sp>
        <p:pic>
          <p:nvPicPr>
            <p:cNvPr id="112" name="Graphic 111" descr="World">
              <a:extLst>
                <a:ext uri="{FF2B5EF4-FFF2-40B4-BE49-F238E27FC236}">
                  <a16:creationId xmlns:a16="http://schemas.microsoft.com/office/drawing/2014/main" id="{2142FD90-3E28-4F5B-AFDD-5F666006C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351873" y="4398666"/>
              <a:ext cx="294954" cy="278934"/>
            </a:xfrm>
            <a:prstGeom prst="rect">
              <a:avLst/>
            </a:prstGeom>
          </p:spPr>
        </p:pic>
        <p:pic>
          <p:nvPicPr>
            <p:cNvPr id="113" name="Graphic 112" descr="Map compass">
              <a:extLst>
                <a:ext uri="{FF2B5EF4-FFF2-40B4-BE49-F238E27FC236}">
                  <a16:creationId xmlns:a16="http://schemas.microsoft.com/office/drawing/2014/main" id="{3C7F0508-1533-4E51-BA05-422EA6475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336436" y="3255603"/>
              <a:ext cx="301151" cy="284795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8BCB898-68BA-4383-B9F0-6599E7D38957}"/>
                </a:ext>
              </a:extLst>
            </p:cNvPr>
            <p:cNvSpPr txBox="1"/>
            <p:nvPr/>
          </p:nvSpPr>
          <p:spPr>
            <a:xfrm>
              <a:off x="9308314" y="2956477"/>
              <a:ext cx="294819" cy="340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>
                  <a:solidFill>
                    <a:schemeClr val="accent1"/>
                  </a:solidFill>
                </a:rPr>
                <a:t>N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D7F4995-68A5-420A-BEEC-70F33F01C6D9}"/>
              </a:ext>
            </a:extLst>
          </p:cNvPr>
          <p:cNvGrpSpPr/>
          <p:nvPr/>
        </p:nvGrpSpPr>
        <p:grpSpPr>
          <a:xfrm>
            <a:off x="8262500" y="427141"/>
            <a:ext cx="1419225" cy="190500"/>
            <a:chOff x="7943850" y="1104900"/>
            <a:chExt cx="1419225" cy="1905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D66E423-A271-4D35-9879-439FAB0B3C8A}"/>
                </a:ext>
              </a:extLst>
            </p:cNvPr>
            <p:cNvSpPr/>
            <p:nvPr/>
          </p:nvSpPr>
          <p:spPr>
            <a:xfrm>
              <a:off x="7943850" y="1104900"/>
              <a:ext cx="695325" cy="190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900"/>
                <a:t>Map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AEBC2B-FA87-4D5E-97AA-40589D1FAA71}"/>
                </a:ext>
              </a:extLst>
            </p:cNvPr>
            <p:cNvSpPr/>
            <p:nvPr/>
          </p:nvSpPr>
          <p:spPr>
            <a:xfrm>
              <a:off x="8667750" y="1104900"/>
              <a:ext cx="695325" cy="1905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A" sz="900"/>
                <a:t>Satellite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B87D6B2-E038-4699-BDB1-04A5F853D258}"/>
              </a:ext>
            </a:extLst>
          </p:cNvPr>
          <p:cNvGrpSpPr/>
          <p:nvPr/>
        </p:nvGrpSpPr>
        <p:grpSpPr>
          <a:xfrm>
            <a:off x="9502715" y="5264051"/>
            <a:ext cx="238994" cy="1355026"/>
            <a:chOff x="9628698" y="5316713"/>
            <a:chExt cx="231665" cy="150903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A6116D6-5794-45D1-AD23-6CB8DDF7A0F8}"/>
                </a:ext>
              </a:extLst>
            </p:cNvPr>
            <p:cNvSpPr/>
            <p:nvPr/>
          </p:nvSpPr>
          <p:spPr>
            <a:xfrm>
              <a:off x="9628698" y="5316713"/>
              <a:ext cx="231665" cy="150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FE0B228-68E5-4B48-850F-080B87939823}"/>
                </a:ext>
              </a:extLst>
            </p:cNvPr>
            <p:cNvSpPr/>
            <p:nvPr/>
          </p:nvSpPr>
          <p:spPr>
            <a:xfrm>
              <a:off x="9634311" y="5595687"/>
              <a:ext cx="226051" cy="2709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34C68AC-F115-408D-BD60-17B446927861}"/>
              </a:ext>
            </a:extLst>
          </p:cNvPr>
          <p:cNvSpPr/>
          <p:nvPr/>
        </p:nvSpPr>
        <p:spPr>
          <a:xfrm>
            <a:off x="9924163" y="6295869"/>
            <a:ext cx="2095626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Report </a:t>
            </a:r>
            <a:r>
              <a:rPr lang="en-CA" sz="1200" baseline="30000"/>
              <a:t>(?)</a:t>
            </a:r>
          </a:p>
        </p:txBody>
      </p: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710A1B68-51F1-4C28-84B4-D8347B5B2464}"/>
              </a:ext>
            </a:extLst>
          </p:cNvPr>
          <p:cNvGraphicFramePr>
            <a:graphicFrameLocks noGrp="1"/>
          </p:cNvGraphicFramePr>
          <p:nvPr/>
        </p:nvGraphicFramePr>
        <p:xfrm>
          <a:off x="9889329" y="3716273"/>
          <a:ext cx="2165396" cy="158892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395784">
                  <a:extLst>
                    <a:ext uri="{9D8B030D-6E8A-4147-A177-3AD203B41FA5}">
                      <a16:colId xmlns:a16="http://schemas.microsoft.com/office/drawing/2014/main" val="4226717433"/>
                    </a:ext>
                  </a:extLst>
                </a:gridCol>
                <a:gridCol w="769612">
                  <a:extLst>
                    <a:ext uri="{9D8B030D-6E8A-4147-A177-3AD203B41FA5}">
                      <a16:colId xmlns:a16="http://schemas.microsoft.com/office/drawing/2014/main" val="2569481145"/>
                    </a:ext>
                  </a:extLst>
                </a:gridCol>
              </a:tblGrid>
              <a:tr h="226074">
                <a:tc>
                  <a:txBody>
                    <a:bodyPr/>
                    <a:lstStyle/>
                    <a:p>
                      <a:r>
                        <a:rPr lang="en-CA" sz="1000" b="1">
                          <a:solidFill>
                            <a:schemeClr val="bg1"/>
                          </a:solidFill>
                        </a:rPr>
                        <a:t>Effectiveness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000" b="1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607"/>
                  </a:ext>
                </a:extLst>
              </a:tr>
              <a:tr h="226074">
                <a:tc>
                  <a:txBody>
                    <a:bodyPr/>
                    <a:lstStyle/>
                    <a:p>
                      <a:r>
                        <a:rPr lang="en-CA" sz="1000"/>
                        <a:t>Total P off-site (kg/</a:t>
                      </a:r>
                      <a:r>
                        <a:rPr lang="en-CA" sz="1000" err="1"/>
                        <a:t>yr</a:t>
                      </a:r>
                      <a:r>
                        <a:rPr lang="en-CA" sz="100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/>
                        <a:t>-3,521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18606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r>
                        <a:rPr lang="en-CA" sz="1000"/>
                        <a:t>Carbon (ton/</a:t>
                      </a:r>
                      <a:r>
                        <a:rPr lang="en-CA" sz="1000" err="1"/>
                        <a:t>yr</a:t>
                      </a:r>
                      <a:r>
                        <a:rPr lang="en-CA" sz="100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000"/>
                        <a:t>151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527315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r>
                        <a:rPr lang="en-CA" sz="1000"/>
                        <a:t>Flood mitigation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03665"/>
                  </a:ext>
                </a:extLst>
              </a:tr>
              <a:tr h="283262">
                <a:tc>
                  <a:txBody>
                    <a:bodyPr/>
                    <a:lstStyle/>
                    <a:p>
                      <a:r>
                        <a:rPr lang="en-CA" sz="1000"/>
                        <a:t>Soil water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411932"/>
                  </a:ext>
                </a:extLst>
              </a:tr>
              <a:tr h="226074">
                <a:tc>
                  <a:txBody>
                    <a:bodyPr/>
                    <a:lstStyle/>
                    <a:p>
                      <a:r>
                        <a:rPr lang="en-CA" sz="105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457140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6642F781-2C59-4A85-967A-97E1B9F9BC08}"/>
              </a:ext>
            </a:extLst>
          </p:cNvPr>
          <p:cNvGraphicFramePr>
            <a:graphicFrameLocks noGrp="1"/>
          </p:cNvGraphicFramePr>
          <p:nvPr/>
        </p:nvGraphicFramePr>
        <p:xfrm>
          <a:off x="9889984" y="791315"/>
          <a:ext cx="2257298" cy="253569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58843">
                  <a:extLst>
                    <a:ext uri="{9D8B030D-6E8A-4147-A177-3AD203B41FA5}">
                      <a16:colId xmlns:a16="http://schemas.microsoft.com/office/drawing/2014/main" val="4226717433"/>
                    </a:ext>
                  </a:extLst>
                </a:gridCol>
                <a:gridCol w="559413">
                  <a:extLst>
                    <a:ext uri="{9D8B030D-6E8A-4147-A177-3AD203B41FA5}">
                      <a16:colId xmlns:a16="http://schemas.microsoft.com/office/drawing/2014/main" val="2569481145"/>
                    </a:ext>
                  </a:extLst>
                </a:gridCol>
                <a:gridCol w="473997">
                  <a:extLst>
                    <a:ext uri="{9D8B030D-6E8A-4147-A177-3AD203B41FA5}">
                      <a16:colId xmlns:a16="http://schemas.microsoft.com/office/drawing/2014/main" val="3485704139"/>
                    </a:ext>
                  </a:extLst>
                </a:gridCol>
                <a:gridCol w="465045">
                  <a:extLst>
                    <a:ext uri="{9D8B030D-6E8A-4147-A177-3AD203B41FA5}">
                      <a16:colId xmlns:a16="http://schemas.microsoft.com/office/drawing/2014/main" val="3680190404"/>
                    </a:ext>
                  </a:extLst>
                </a:gridCol>
              </a:tblGrid>
              <a:tr h="301675">
                <a:tc>
                  <a:txBody>
                    <a:bodyPr/>
                    <a:lstStyle/>
                    <a:p>
                      <a:r>
                        <a:rPr lang="en-CA" sz="800" b="1">
                          <a:solidFill>
                            <a:schemeClr val="bg1"/>
                          </a:solidFill>
                        </a:rPr>
                        <a:t>BMP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1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1">
                          <a:solidFill>
                            <a:schemeClr val="bg1"/>
                          </a:solidFill>
                        </a:rPr>
                        <a:t>Area (ha)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800" b="1">
                          <a:solidFill>
                            <a:schemeClr val="bg1"/>
                          </a:solidFill>
                        </a:rPr>
                        <a:t>Cost</a:t>
                      </a:r>
                    </a:p>
                    <a:p>
                      <a:r>
                        <a:rPr lang="en-CA" sz="800" b="1">
                          <a:solidFill>
                            <a:schemeClr val="bg1"/>
                          </a:solidFill>
                        </a:rPr>
                        <a:t>($/ha)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607"/>
                  </a:ext>
                </a:extLst>
              </a:tr>
              <a:tr h="345210">
                <a:tc>
                  <a:txBody>
                    <a:bodyPr/>
                    <a:lstStyle/>
                    <a:p>
                      <a:r>
                        <a:rPr lang="en-CA" sz="700"/>
                        <a:t>BMP type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70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700"/>
                        <a:t>132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700"/>
                        <a:t>3,566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527315"/>
                  </a:ext>
                </a:extLst>
              </a:tr>
              <a:tr h="252265">
                <a:tc>
                  <a:txBody>
                    <a:bodyPr/>
                    <a:lstStyle/>
                    <a:p>
                      <a:pPr marL="0" marR="0" lvl="0" indent="0" algn="l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700"/>
                        <a:t>BMP type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70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70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700"/>
                        <a:t>8,615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03665"/>
                  </a:ext>
                </a:extLst>
              </a:tr>
              <a:tr h="301675">
                <a:tc>
                  <a:txBody>
                    <a:bodyPr/>
                    <a:lstStyle/>
                    <a:p>
                      <a:r>
                        <a:rPr lang="en-CA" sz="70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457140"/>
                  </a:ext>
                </a:extLst>
              </a:tr>
              <a:tr h="301675"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403073"/>
                  </a:ext>
                </a:extLst>
              </a:tr>
              <a:tr h="301675"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727525"/>
                  </a:ext>
                </a:extLst>
              </a:tr>
              <a:tr h="301675"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7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374012"/>
                  </a:ext>
                </a:extLst>
              </a:tr>
              <a:tr h="388100">
                <a:tc>
                  <a:txBody>
                    <a:bodyPr/>
                    <a:lstStyle/>
                    <a:p>
                      <a:pPr algn="ctr"/>
                      <a:r>
                        <a:rPr lang="en-CA" sz="1000" b="1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  <a:p>
                      <a:pPr algn="ctr"/>
                      <a:r>
                        <a:rPr lang="en-CA" sz="1000" b="1">
                          <a:solidFill>
                            <a:schemeClr val="bg1"/>
                          </a:solidFill>
                        </a:rPr>
                        <a:t>($/</a:t>
                      </a:r>
                      <a:r>
                        <a:rPr lang="en-CA" sz="1000" b="1" err="1">
                          <a:solidFill>
                            <a:schemeClr val="bg1"/>
                          </a:solidFill>
                        </a:rPr>
                        <a:t>yr</a:t>
                      </a:r>
                      <a:r>
                        <a:rPr lang="en-CA" sz="1000" b="1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chemeClr val="bg1"/>
                          </a:solidFill>
                        </a:rPr>
                        <a:t>23,546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0421"/>
                  </a:ext>
                </a:extLst>
              </a:tr>
            </a:tbl>
          </a:graphicData>
        </a:graphic>
      </p:graphicFrame>
      <p:sp>
        <p:nvSpPr>
          <p:cNvPr id="126" name="TextBox 125">
            <a:extLst>
              <a:ext uri="{FF2B5EF4-FFF2-40B4-BE49-F238E27FC236}">
                <a16:creationId xmlns:a16="http://schemas.microsoft.com/office/drawing/2014/main" id="{49CEC65B-8783-4398-B782-B0A82A9FF426}"/>
              </a:ext>
            </a:extLst>
          </p:cNvPr>
          <p:cNvSpPr txBox="1"/>
          <p:nvPr/>
        </p:nvSpPr>
        <p:spPr>
          <a:xfrm>
            <a:off x="9856982" y="3457831"/>
            <a:ext cx="1875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/>
              <a:t>Effectiveness summary</a:t>
            </a:r>
            <a:r>
              <a:rPr lang="en-CA" sz="1100" b="1" baseline="30000" dirty="0"/>
              <a:t>(?)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36D902E-4A8F-4FAB-AE4D-4B8959072F4F}"/>
              </a:ext>
            </a:extLst>
          </p:cNvPr>
          <p:cNvSpPr txBox="1"/>
          <p:nvPr/>
        </p:nvSpPr>
        <p:spPr>
          <a:xfrm>
            <a:off x="9852590" y="524130"/>
            <a:ext cx="1800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/>
              <a:t>BMP summary </a:t>
            </a:r>
            <a:r>
              <a:rPr lang="en-CA" sz="1100" b="1" baseline="30000"/>
              <a:t>(?)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E1EE7B-B190-4D57-A6A0-DB2AE144CC4D}"/>
              </a:ext>
            </a:extLst>
          </p:cNvPr>
          <p:cNvGrpSpPr/>
          <p:nvPr/>
        </p:nvGrpSpPr>
        <p:grpSpPr>
          <a:xfrm>
            <a:off x="6709441" y="4699443"/>
            <a:ext cx="2984293" cy="649664"/>
            <a:chOff x="7265376" y="3429001"/>
            <a:chExt cx="3537613" cy="1100841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63EAFBC-C930-40A6-872C-157B8B63F7FE}"/>
                </a:ext>
              </a:extLst>
            </p:cNvPr>
            <p:cNvSpPr/>
            <p:nvPr/>
          </p:nvSpPr>
          <p:spPr>
            <a:xfrm>
              <a:off x="8724901" y="3429001"/>
              <a:ext cx="2078088" cy="3169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000" dirty="0"/>
                <a:t>*** NONE ***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947172DD-7131-4D7B-A70E-8213A791DB03}"/>
                </a:ext>
              </a:extLst>
            </p:cNvPr>
            <p:cNvSpPr/>
            <p:nvPr/>
          </p:nvSpPr>
          <p:spPr>
            <a:xfrm rot="10800000">
              <a:off x="10552794" y="3557278"/>
              <a:ext cx="117348" cy="648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553A0447-F083-42A8-B137-E52F2839043C}"/>
                </a:ext>
              </a:extLst>
            </p:cNvPr>
            <p:cNvSpPr/>
            <p:nvPr/>
          </p:nvSpPr>
          <p:spPr>
            <a:xfrm>
              <a:off x="8868475" y="3755825"/>
              <a:ext cx="1922897" cy="774017"/>
            </a:xfrm>
            <a:prstGeom prst="roundRect">
              <a:avLst>
                <a:gd name="adj" fmla="val 332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0000" rtlCol="0" anchor="t" anchorCtr="0"/>
            <a:lstStyle/>
            <a:p>
              <a:pPr>
                <a:lnSpc>
                  <a:spcPct val="150000"/>
                </a:lnSpc>
              </a:pPr>
              <a:endParaRPr lang="en-CA" sz="90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E6DE265-AC07-450F-923F-D03E91345AAF}"/>
                </a:ext>
              </a:extLst>
            </p:cNvPr>
            <p:cNvSpPr/>
            <p:nvPr/>
          </p:nvSpPr>
          <p:spPr>
            <a:xfrm>
              <a:off x="8898501" y="4120713"/>
              <a:ext cx="1887400" cy="211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900" dirty="0">
                  <a:solidFill>
                    <a:schemeClr val="tx1"/>
                  </a:solidFill>
                </a:rPr>
                <a:t>Cost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C745734-BD2A-4B7F-9642-B6EC961A13B8}"/>
                </a:ext>
              </a:extLst>
            </p:cNvPr>
            <p:cNvSpPr/>
            <p:nvPr/>
          </p:nvSpPr>
          <p:spPr>
            <a:xfrm>
              <a:off x="8885766" y="3853412"/>
              <a:ext cx="1887400" cy="2117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900" dirty="0">
                  <a:solidFill>
                    <a:schemeClr val="tx1"/>
                  </a:solidFill>
                </a:rPr>
                <a:t>*** NONE ***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B57599E-F872-41AF-B5A1-FE2C6E0AE75A}"/>
                </a:ext>
              </a:extLst>
            </p:cNvPr>
            <p:cNvSpPr/>
            <p:nvPr/>
          </p:nvSpPr>
          <p:spPr>
            <a:xfrm>
              <a:off x="7265376" y="3481628"/>
              <a:ext cx="1429773" cy="170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CA" sz="1000" b="1" dirty="0">
                  <a:solidFill>
                    <a:schemeClr val="tx1"/>
                  </a:solidFill>
                </a:rPr>
                <a:t>Color map with</a:t>
              </a:r>
              <a:r>
                <a:rPr lang="en-CA" sz="1000" b="1" baseline="30000" dirty="0">
                  <a:solidFill>
                    <a:schemeClr val="tx1"/>
                  </a:solidFill>
                </a:rPr>
                <a:t>(?)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562</Words>
  <Application>Microsoft Office PowerPoint</Application>
  <PresentationFormat>Widescreen</PresentationFormat>
  <Paragraphs>257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Shao</dc:creator>
  <cp:lastModifiedBy>Hui Shao</cp:lastModifiedBy>
  <cp:revision>3</cp:revision>
  <dcterms:created xsi:type="dcterms:W3CDTF">2019-11-27T14:37:09Z</dcterms:created>
  <dcterms:modified xsi:type="dcterms:W3CDTF">2019-11-27T14:48:17Z</dcterms:modified>
</cp:coreProperties>
</file>