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93" r:id="rId3"/>
    <p:sldId id="259" r:id="rId4"/>
    <p:sldId id="296" r:id="rId5"/>
    <p:sldId id="318" r:id="rId6"/>
    <p:sldId id="368" r:id="rId7"/>
    <p:sldId id="369" r:id="rId8"/>
    <p:sldId id="370" r:id="rId9"/>
    <p:sldId id="371" r:id="rId10"/>
    <p:sldId id="372" r:id="rId11"/>
    <p:sldId id="373" r:id="rId12"/>
    <p:sldId id="382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46" r:id="rId30"/>
    <p:sldId id="347" r:id="rId31"/>
    <p:sldId id="348" r:id="rId32"/>
    <p:sldId id="349" r:id="rId33"/>
    <p:sldId id="352" r:id="rId34"/>
    <p:sldId id="350" r:id="rId35"/>
    <p:sldId id="351" r:id="rId36"/>
    <p:sldId id="353" r:id="rId37"/>
    <p:sldId id="355" r:id="rId38"/>
    <p:sldId id="335" r:id="rId39"/>
    <p:sldId id="336" r:id="rId40"/>
    <p:sldId id="337" r:id="rId41"/>
    <p:sldId id="338" r:id="rId42"/>
    <p:sldId id="339" r:id="rId43"/>
    <p:sldId id="341" r:id="rId44"/>
    <p:sldId id="342" r:id="rId45"/>
    <p:sldId id="343" r:id="rId46"/>
    <p:sldId id="344" r:id="rId47"/>
    <p:sldId id="34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6" r:id="rId59"/>
    <p:sldId id="383" r:id="rId60"/>
    <p:sldId id="36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F745B-1470-4C51-9082-8D831F6434D6}" type="datetimeFigureOut">
              <a:rPr lang="en-SG" smtClean="0"/>
              <a:pPr/>
              <a:t>13/3/5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DAF60-0AB5-43D3-967D-76AE9040BAC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1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DAF60-0AB5-43D3-967D-76AE9040BACA}" type="slidenum">
              <a:rPr lang="en-SG" smtClean="0"/>
              <a:pPr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7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lavika Condensed" pitchFamily="34" charset="0"/>
              </a:defRPr>
            </a:lvl1pPr>
            <a:lvl2pPr>
              <a:defRPr>
                <a:latin typeface="Klavika Condensed" pitchFamily="34" charset="0"/>
              </a:defRPr>
            </a:lvl2pPr>
            <a:lvl3pPr>
              <a:defRPr>
                <a:latin typeface="Klavika Condensed" pitchFamily="34" charset="0"/>
              </a:defRPr>
            </a:lvl3pPr>
            <a:lvl4pPr>
              <a:defRPr>
                <a:latin typeface="Klavika Condensed" pitchFamily="34" charset="0"/>
              </a:defRPr>
            </a:lvl4pPr>
            <a:lvl5pPr>
              <a:defRPr>
                <a:latin typeface="Klavika Condense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Picture 6" descr="swoosh_gradi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7158" y="357166"/>
            <a:ext cx="1733678" cy="109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EDB8-6D5B-4E2F-BCE5-4DB7A6942E5B}" type="datetimeFigureOut">
              <a:rPr lang="en-US" smtClean="0"/>
              <a:pPr/>
              <a:t>13/3/5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C714-1266-4859-8A42-89AAC492958F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Picture 7" descr="clcbio_logo-white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68296" y="5926183"/>
            <a:ext cx="1368200" cy="81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ace.ncbi.nlm.nih.gov/Traces/sra/?study=SRP010152" TargetMode="External"/><Relationship Id="rId3" Type="http://schemas.openxmlformats.org/officeDocument/2006/relationships/hyperlink" Target="http://download.clcbio.com/testdata/paeruginosa-reads.zi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wnload.clcbio.com/testdata/paeruginosa-reads.zip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SG" dirty="0" smtClean="0"/>
              <a:t>De Novo Assembly </a:t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kumimoji="1" lang="en-US" altLang="zh-TW" i="1" dirty="0"/>
              <a:t>Pseudomonas </a:t>
            </a:r>
            <a:r>
              <a:rPr kumimoji="1" lang="en-US" altLang="zh-TW" i="1" dirty="0" err="1"/>
              <a:t>aeruginosa</a:t>
            </a:r>
            <a:r>
              <a:rPr kumimoji="1" lang="en-US" altLang="zh-TW" i="1"/>
              <a:t> </a:t>
            </a:r>
            <a:r>
              <a:rPr kumimoji="1" lang="en-US" altLang="zh-TW"/>
              <a:t>MAPO1 </a:t>
            </a:r>
            <a:r>
              <a:rPr lang="en-SG" smtClean="0"/>
              <a:t>)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1752600"/>
          </a:xfrm>
        </p:spPr>
        <p:txBody>
          <a:bodyPr/>
          <a:lstStyle/>
          <a:p>
            <a:r>
              <a:rPr lang="en-SG" dirty="0" smtClean="0"/>
              <a:t>Henry Wang</a:t>
            </a:r>
          </a:p>
          <a:p>
            <a:endParaRPr lang="en-SG" dirty="0"/>
          </a:p>
          <a:p>
            <a:r>
              <a:rPr lang="en-SG" dirty="0" smtClean="0"/>
              <a:t>hwang@clcbio.com</a:t>
            </a:r>
            <a:endParaRPr lang="en-S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2-26 at 下午2.3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76764"/>
            <a:ext cx="2592288" cy="240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向右箭號 3"/>
          <p:cNvSpPr/>
          <p:nvPr/>
        </p:nvSpPr>
        <p:spPr>
          <a:xfrm>
            <a:off x="1259632" y="238893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47664" y="4077072"/>
            <a:ext cx="49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Select the location to save the mate-pair reads </a:t>
            </a:r>
            <a:r>
              <a:rPr kumimoji="1" lang="en-US" altLang="zh-TW" dirty="0" smtClean="0">
                <a:sym typeface="Wingdings"/>
              </a:rPr>
              <a:t> Press “Finish”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760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Import Paired-end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Check-on “Paired reads” in general option</a:t>
            </a:r>
          </a:p>
          <a:p>
            <a:r>
              <a:rPr kumimoji="1" lang="en-US" altLang="zh-TW" dirty="0" smtClean="0"/>
              <a:t>Select “</a:t>
            </a:r>
            <a:r>
              <a:rPr kumimoji="1" lang="en-US" altLang="zh-TW" b="1" dirty="0" smtClean="0"/>
              <a:t>Paired-end</a:t>
            </a:r>
            <a:r>
              <a:rPr kumimoji="1" lang="en-US" altLang="zh-TW" dirty="0" smtClean="0"/>
              <a:t>” in Paired reads information</a:t>
            </a:r>
          </a:p>
          <a:p>
            <a:r>
              <a:rPr kumimoji="1" lang="en-US" altLang="zh-TW" dirty="0" smtClean="0"/>
              <a:t>Set Max distance = 350</a:t>
            </a:r>
          </a:p>
          <a:p>
            <a:r>
              <a:rPr kumimoji="1" lang="en-US" altLang="zh-TW" dirty="0" smtClean="0"/>
              <a:t>Set Min distance = 150</a:t>
            </a:r>
          </a:p>
          <a:p>
            <a:r>
              <a:rPr kumimoji="1" lang="en-US" altLang="zh-TW" dirty="0"/>
              <a:t>Select 2 files: </a:t>
            </a:r>
          </a:p>
        </p:txBody>
      </p:sp>
      <p:pic>
        <p:nvPicPr>
          <p:cNvPr id="4" name="圖片 3" descr="Screen Shot 2013-03-02 at 下午5.4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3973482"/>
            <a:ext cx="2490422" cy="89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Screen Shot 2013-03-02 at 下午5.40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045038"/>
            <a:ext cx="8712968" cy="169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10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5 at 上午4.1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122041" cy="3240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59632" y="5301208"/>
            <a:ext cx="6340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Please create a new folder and organize your data list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594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23528" y="332656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QC on reads</a:t>
            </a:r>
            <a:endParaRPr kumimoji="1" lang="zh-TW" altLang="en-US" sz="2400" dirty="0"/>
          </a:p>
        </p:txBody>
      </p:sp>
      <p:pic>
        <p:nvPicPr>
          <p:cNvPr id="3" name="圖片 2" descr="Screen Shot 2012-07-14 at 上午10.20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854200"/>
            <a:ext cx="38354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向右箭號 3"/>
          <p:cNvSpPr/>
          <p:nvPr/>
        </p:nvSpPr>
        <p:spPr>
          <a:xfrm>
            <a:off x="2555776" y="335699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19672" y="5517232"/>
            <a:ext cx="5737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NGS Core Tools </a:t>
            </a:r>
            <a:r>
              <a:rPr kumimoji="1" lang="en-US" altLang="zh-TW" sz="2800" dirty="0" smtClean="0">
                <a:sym typeface="Wingdings"/>
              </a:rPr>
              <a:t> Create Sequencing QC Report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151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About QC on reads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 confirm “uncheck” “discard quality score” when you import reads</a:t>
            </a:r>
          </a:p>
          <a:p>
            <a:r>
              <a:rPr kumimoji="1" lang="en-US" altLang="zh-TW" dirty="0" smtClean="0"/>
              <a:t>Process analysis file by file (you can use batch function)</a:t>
            </a:r>
          </a:p>
          <a:p>
            <a:r>
              <a:rPr kumimoji="1" lang="en-US" altLang="zh-TW" dirty="0" smtClean="0"/>
              <a:t>The quality score in CLC GWB is transformed to PHRED score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326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9.18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4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向右箭號 4"/>
          <p:cNvSpPr/>
          <p:nvPr/>
        </p:nvSpPr>
        <p:spPr>
          <a:xfrm>
            <a:off x="1835696" y="155679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292080" y="292494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5364088" y="58772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250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2-07-14 at 上午10.21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91436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1835696" y="2708920"/>
            <a:ext cx="2664296" cy="115212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11760" y="443711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Create report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5364088" y="58772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648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14 at 上午10.2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9144000" cy="587173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1835696" y="1772816"/>
            <a:ext cx="2664296" cy="223224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364088" y="5877272"/>
            <a:ext cx="690376" cy="6286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15816" y="48691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Check-on items, save 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376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21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"/>
            <a:ext cx="9144000" cy="5865194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4427984" y="285293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1331640" y="83671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6516216" y="587727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732240" y="414908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46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3-02 at 下午9.22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680520" cy="412381"/>
          </a:xfrm>
          <a:prstGeom prst="rect">
            <a:avLst/>
          </a:prstGeom>
        </p:spPr>
      </p:pic>
      <p:pic>
        <p:nvPicPr>
          <p:cNvPr id="5" name="圖片 4" descr="Screen Shot 2013-03-02 at 下午9.2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3734015" cy="2760216"/>
          </a:xfrm>
          <a:prstGeom prst="rect">
            <a:avLst/>
          </a:prstGeom>
        </p:spPr>
      </p:pic>
      <p:pic>
        <p:nvPicPr>
          <p:cNvPr id="6" name="圖片 5" descr="Screen Shot 2013-03-02 at 下午9.23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717032"/>
            <a:ext cx="5012804" cy="30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47711" y="341784"/>
            <a:ext cx="8488785" cy="1143000"/>
          </a:xfrm>
        </p:spPr>
        <p:txBody>
          <a:bodyPr>
            <a:normAutofit fontScale="90000"/>
          </a:bodyPr>
          <a:lstStyle/>
          <a:p>
            <a:r>
              <a:rPr lang="en-US" sz="5600" dirty="0" smtClean="0"/>
              <a:t>The data formats we are supporting</a:t>
            </a:r>
            <a:endParaRPr lang="en-SG" sz="5600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 bwMode="auto">
          <a:xfrm>
            <a:off x="453182" y="1784201"/>
            <a:ext cx="8228707" cy="4525119"/>
          </a:xfrm>
          <a:noFill/>
          <a:ln>
            <a:miter lim="800000"/>
            <a:headEnd/>
            <a:tailEnd/>
          </a:ln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Life Technologies</a:t>
            </a:r>
          </a:p>
          <a:p>
            <a:pPr lvl="1">
              <a:buFontTx/>
              <a:buChar char="•"/>
            </a:pPr>
            <a:r>
              <a:rPr lang="en-US" dirty="0" err="1" smtClean="0"/>
              <a:t>SOLiD</a:t>
            </a:r>
            <a:r>
              <a:rPr lang="en-US" dirty="0" smtClean="0"/>
              <a:t> (</a:t>
            </a:r>
            <a:r>
              <a:rPr lang="en-US" dirty="0" err="1" smtClean="0"/>
              <a:t>csfasta</a:t>
            </a:r>
            <a:r>
              <a:rPr lang="en-US" dirty="0" smtClean="0"/>
              <a:t> + QV) / Ion Torrent (SFF, </a:t>
            </a:r>
            <a:r>
              <a:rPr lang="en-US" dirty="0" err="1" smtClean="0"/>
              <a:t>fastq</a:t>
            </a:r>
            <a:r>
              <a:rPr lang="en-US" dirty="0" smtClean="0"/>
              <a:t>)</a:t>
            </a:r>
          </a:p>
          <a:p>
            <a:pPr>
              <a:buFontTx/>
              <a:buChar char="•"/>
            </a:pPr>
            <a:r>
              <a:rPr lang="en-US" dirty="0" err="1" smtClean="0"/>
              <a:t>Illumina</a:t>
            </a:r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/>
              <a:t>Txt, </a:t>
            </a:r>
            <a:r>
              <a:rPr lang="en-US" dirty="0" err="1" smtClean="0"/>
              <a:t>fastq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Roche 454 / Junior</a:t>
            </a:r>
          </a:p>
          <a:p>
            <a:pPr lvl="1">
              <a:buFontTx/>
              <a:buChar char="•"/>
            </a:pPr>
            <a:r>
              <a:rPr lang="en-US" dirty="0" smtClean="0"/>
              <a:t>SFF, </a:t>
            </a:r>
            <a:r>
              <a:rPr lang="en-US" dirty="0" err="1" smtClean="0"/>
              <a:t>fasta+qual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Pac-Bio</a:t>
            </a:r>
          </a:p>
          <a:p>
            <a:pPr lvl="1">
              <a:buFontTx/>
              <a:buChar char="•"/>
            </a:pPr>
            <a:r>
              <a:rPr lang="en-US" dirty="0" err="1" smtClean="0"/>
              <a:t>Fasta</a:t>
            </a:r>
            <a:r>
              <a:rPr lang="en-US" dirty="0" smtClean="0"/>
              <a:t> / </a:t>
            </a:r>
            <a:r>
              <a:rPr lang="en-US" dirty="0" err="1" smtClean="0"/>
              <a:t>fastq</a:t>
            </a:r>
            <a:r>
              <a:rPr lang="en-US" dirty="0" smtClean="0"/>
              <a:t> (via </a:t>
            </a:r>
            <a:r>
              <a:rPr lang="en-US" dirty="0" err="1" smtClean="0"/>
              <a:t>Illumina</a:t>
            </a:r>
            <a:r>
              <a:rPr lang="en-US" dirty="0" smtClean="0"/>
              <a:t> Import)</a:t>
            </a:r>
          </a:p>
          <a:p>
            <a:pPr>
              <a:buFontTx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27716572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 repeat the procedure to get the reads QC report for mate-paired reads and paired-end reads</a:t>
            </a:r>
            <a:endParaRPr kumimoji="1" lang="zh-TW" altLang="en-US" dirty="0"/>
          </a:p>
        </p:txBody>
      </p:sp>
      <p:pic>
        <p:nvPicPr>
          <p:cNvPr id="4" name="圖片 3" descr="Screen Shot 2013-03-05 at 上午4.1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17011"/>
            <a:ext cx="3462660" cy="2128213"/>
          </a:xfrm>
          <a:prstGeom prst="rect">
            <a:avLst/>
          </a:prstGeom>
        </p:spPr>
      </p:pic>
      <p:pic>
        <p:nvPicPr>
          <p:cNvPr id="5" name="圖片 4" descr="Screen Shot 2013-03-05 at 上午4.17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317011"/>
            <a:ext cx="3399160" cy="20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95536" y="404664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Trim reads </a:t>
            </a:r>
          </a:p>
        </p:txBody>
      </p:sp>
      <p:pic>
        <p:nvPicPr>
          <p:cNvPr id="3" name="圖片 2" descr="Screen Shot 2012-12-24 at 下午12.3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60848"/>
            <a:ext cx="5580620" cy="18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843808" y="4509120"/>
            <a:ext cx="362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NGS Core Tools </a:t>
            </a:r>
            <a:r>
              <a:rPr kumimoji="1" lang="en-US" altLang="zh-TW" sz="2400" dirty="0" smtClean="0">
                <a:sym typeface="Wingdings"/>
              </a:rPr>
              <a:t> Trim Sequences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96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Screen Shot 2013-03-05 at 上午4.21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82393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763688" y="1700808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220072" y="2924944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5292080" y="5949280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4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3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4279900" cy="195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2-12-24 at 下午12.39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43230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4716016" y="170080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Set p value = 0.05 (default)  </a:t>
            </a:r>
            <a:r>
              <a:rPr kumimoji="1" lang="en-US" altLang="zh-TW" dirty="0" smtClean="0">
                <a:sym typeface="Wingdings"/>
              </a:rPr>
              <a:t> Next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88024" y="522920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Set “discard reads below length” = 15  </a:t>
            </a:r>
            <a:r>
              <a:rPr kumimoji="1" lang="en-US" altLang="zh-TW" dirty="0" smtClean="0">
                <a:sym typeface="Wingdings"/>
              </a:rPr>
              <a:t> Next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99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3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484784"/>
            <a:ext cx="3385919" cy="417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211960" y="2132856"/>
            <a:ext cx="2341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Check on “Save broken pairs”</a:t>
            </a:r>
          </a:p>
          <a:p>
            <a:r>
              <a:rPr kumimoji="1" lang="en-US" altLang="zh-TW" dirty="0" smtClean="0"/>
              <a:t>Save the result</a:t>
            </a:r>
          </a:p>
          <a:p>
            <a:r>
              <a:rPr kumimoji="1" lang="en-US" altLang="zh-TW" dirty="0" smtClean="0">
                <a:sym typeface="Wingdings"/>
              </a:rPr>
              <a:t> Next</a:t>
            </a:r>
            <a:endParaRPr kumimoji="1" lang="en-US" altLang="zh-TW" dirty="0"/>
          </a:p>
        </p:txBody>
      </p:sp>
      <p:sp>
        <p:nvSpPr>
          <p:cNvPr id="5" name="向右箭號 4"/>
          <p:cNvSpPr/>
          <p:nvPr/>
        </p:nvSpPr>
        <p:spPr>
          <a:xfrm>
            <a:off x="251520" y="393305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48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2.40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78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1187624" y="69269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4788024" y="3717032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7164288" y="5013176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516216" y="6021288"/>
            <a:ext cx="690376" cy="628648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729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5 at 上午4.2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6816578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76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Screen Shot 2013-03-05 at 上午4.25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401788"/>
            <a:ext cx="8940800" cy="361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圓角矩形 1"/>
          <p:cNvSpPr/>
          <p:nvPr/>
        </p:nvSpPr>
        <p:spPr>
          <a:xfrm>
            <a:off x="467544" y="332656"/>
            <a:ext cx="2304256" cy="792088"/>
          </a:xfrm>
          <a:prstGeom prst="roundRect">
            <a:avLst/>
          </a:prstGeom>
          <a:solidFill>
            <a:srgbClr val="008000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De novo assembly</a:t>
            </a:r>
            <a:endParaRPr kumimoji="1" lang="zh-TW" altLang="en-US" sz="2400" dirty="0"/>
          </a:p>
        </p:txBody>
      </p:sp>
      <p:pic>
        <p:nvPicPr>
          <p:cNvPr id="3" name="圖片 2" descr="Screen Shot 2012-12-24 at 下午1.00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69" y="683404"/>
            <a:ext cx="3485187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3491880" y="16288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De Novo Sequencing </a:t>
            </a:r>
            <a:r>
              <a:rPr kumimoji="1" lang="en-US" altLang="zh-TW" dirty="0" smtClean="0">
                <a:sym typeface="Wingdings"/>
              </a:rPr>
              <a:t> De Novo Assembly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0" y="385784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572000" y="500997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47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.04.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67"/>
          <a:stretch/>
        </p:blipFill>
        <p:spPr>
          <a:xfrm>
            <a:off x="114300" y="889000"/>
            <a:ext cx="3519486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3707904" y="1412776"/>
            <a:ext cx="394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Uncheck “Automatic word size”, set word size = 45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07904" y="2348880"/>
            <a:ext cx="423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Uncheck “Automatic Bubble size”, set bubble size = 98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07904" y="4293096"/>
            <a:ext cx="234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Set min </a:t>
            </a:r>
            <a:r>
              <a:rPr kumimoji="1" lang="en-US" altLang="zh-TW" dirty="0" err="1" smtClean="0"/>
              <a:t>contig</a:t>
            </a:r>
            <a:r>
              <a:rPr kumimoji="1" lang="en-US" altLang="zh-TW" dirty="0" smtClean="0"/>
              <a:t> length = 1000</a:t>
            </a:r>
            <a:endParaRPr kumimoji="1"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-35189" y="141277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-18256" y="227687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 7"/>
          <p:cNvSpPr/>
          <p:nvPr/>
        </p:nvSpPr>
        <p:spPr>
          <a:xfrm rot="5400000">
            <a:off x="2308888" y="360388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5985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4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27300"/>
            <a:ext cx="8636000" cy="1803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03848" y="3501008"/>
            <a:ext cx="2448272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39552" y="3068960"/>
            <a:ext cx="2376264" cy="12241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56176" y="3068960"/>
            <a:ext cx="2376264" cy="12241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03848" y="4653136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*Word size = k-</a:t>
            </a:r>
            <a:r>
              <a:rPr kumimoji="1" lang="en-US" altLang="zh-TW" sz="2400" dirty="0" err="1" smtClean="0"/>
              <a:t>mer</a:t>
            </a:r>
            <a:r>
              <a:rPr kumimoji="1" lang="en-US" altLang="zh-TW" sz="2400" dirty="0" smtClean="0"/>
              <a:t> size</a:t>
            </a:r>
          </a:p>
          <a:p>
            <a:r>
              <a:rPr kumimoji="1" lang="en-US" altLang="zh-TW" sz="2400" dirty="0"/>
              <a:t> 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 err="1" smtClean="0"/>
              <a:t>e.g</a:t>
            </a:r>
            <a:r>
              <a:rPr kumimoji="1" lang="en-US" altLang="zh-TW" sz="2400" dirty="0" smtClean="0"/>
              <a:t> k=16</a:t>
            </a:r>
            <a:endParaRPr kumimoji="1" lang="zh-TW" altLang="en-US" sz="2400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i="1" dirty="0" smtClean="0"/>
              <a:t>De </a:t>
            </a:r>
            <a:r>
              <a:rPr kumimoji="1" lang="en-US" altLang="zh-TW" i="1" dirty="0" err="1" smtClean="0"/>
              <a:t>Brujin</a:t>
            </a:r>
            <a:r>
              <a:rPr kumimoji="1" lang="en-US" altLang="zh-TW" i="1" dirty="0" smtClean="0"/>
              <a:t> </a:t>
            </a:r>
            <a:r>
              <a:rPr kumimoji="1" lang="en-US" altLang="zh-TW" dirty="0" err="1" smtClean="0"/>
              <a:t>Grpah</a:t>
            </a:r>
            <a:r>
              <a:rPr kumimoji="1" lang="en-US" altLang="zh-TW" dirty="0" smtClean="0"/>
              <a:t> for De novo Assembly</a:t>
            </a:r>
            <a:endParaRPr kumimoji="1"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6588224" y="2204864"/>
            <a:ext cx="1584176" cy="4320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827584" y="2204864"/>
            <a:ext cx="1584176" cy="43204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3501008"/>
            <a:ext cx="2448272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554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43608" y="1628800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Import NGS raw data</a:t>
            </a:r>
            <a:endParaRPr kumimoji="1"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1043608" y="3068960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QC on reads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043608" y="4725144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Trim reads 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508104" y="3068960"/>
            <a:ext cx="2304256" cy="792088"/>
          </a:xfrm>
          <a:prstGeom prst="roundRect">
            <a:avLst/>
          </a:prstGeom>
          <a:solidFill>
            <a:srgbClr val="008000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De novo assembly</a:t>
            </a:r>
            <a:endParaRPr kumimoji="1" lang="zh-TW" altLang="en-US" sz="2400" dirty="0"/>
          </a:p>
        </p:txBody>
      </p:sp>
      <p:cxnSp>
        <p:nvCxnSpPr>
          <p:cNvPr id="10" name="直線箭頭接點 9"/>
          <p:cNvCxnSpPr>
            <a:stCxn id="4" idx="2"/>
            <a:endCxn id="6" idx="0"/>
          </p:cNvCxnSpPr>
          <p:nvPr/>
        </p:nvCxnSpPr>
        <p:spPr>
          <a:xfrm>
            <a:off x="2195736" y="242088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Workflow</a:t>
            </a:r>
            <a:endParaRPr kumimoji="1"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4644008" y="4653136"/>
            <a:ext cx="1872208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Finding Genes</a:t>
            </a:r>
            <a:endParaRPr kumimoji="1" lang="zh-TW" altLang="en-US" sz="2400" dirty="0"/>
          </a:p>
        </p:txBody>
      </p:sp>
      <p:sp>
        <p:nvSpPr>
          <p:cNvPr id="21" name="圓角矩形 20"/>
          <p:cNvSpPr/>
          <p:nvPr/>
        </p:nvSpPr>
        <p:spPr>
          <a:xfrm>
            <a:off x="6876256" y="4653136"/>
            <a:ext cx="1872208" cy="792088"/>
          </a:xfrm>
          <a:prstGeom prst="roundRect">
            <a:avLst/>
          </a:prstGeom>
          <a:solidFill>
            <a:srgbClr val="FF6600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BLAST</a:t>
            </a:r>
            <a:endParaRPr kumimoji="1" lang="zh-TW" altLang="en-US" sz="2400" dirty="0"/>
          </a:p>
        </p:txBody>
      </p:sp>
      <p:cxnSp>
        <p:nvCxnSpPr>
          <p:cNvPr id="24" name="直線箭頭接點 23"/>
          <p:cNvCxnSpPr>
            <a:stCxn id="6" idx="2"/>
            <a:endCxn id="7" idx="0"/>
          </p:cNvCxnSpPr>
          <p:nvPr/>
        </p:nvCxnSpPr>
        <p:spPr>
          <a:xfrm>
            <a:off x="2195736" y="386104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8" idx="2"/>
            <a:endCxn id="20" idx="0"/>
          </p:cNvCxnSpPr>
          <p:nvPr/>
        </p:nvCxnSpPr>
        <p:spPr>
          <a:xfrm rot="5400000">
            <a:off x="5724128" y="3717032"/>
            <a:ext cx="792088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8" idx="2"/>
            <a:endCxn id="21" idx="0"/>
          </p:cNvCxnSpPr>
          <p:nvPr/>
        </p:nvCxnSpPr>
        <p:spPr>
          <a:xfrm rot="16200000" flipH="1">
            <a:off x="6840252" y="3681028"/>
            <a:ext cx="792088" cy="11521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7" idx="2"/>
            <a:endCxn id="8" idx="0"/>
          </p:cNvCxnSpPr>
          <p:nvPr/>
        </p:nvCxnSpPr>
        <p:spPr>
          <a:xfrm rot="5400000" flipH="1" flipV="1">
            <a:off x="3203848" y="2060848"/>
            <a:ext cx="2448272" cy="4464496"/>
          </a:xfrm>
          <a:prstGeom prst="bentConnector5">
            <a:avLst>
              <a:gd name="adj1" fmla="val -9337"/>
              <a:gd name="adj2" fmla="val 50000"/>
              <a:gd name="adj3" fmla="val 125189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endCxn id="21" idx="2"/>
          </p:cNvCxnSpPr>
          <p:nvPr/>
        </p:nvCxnSpPr>
        <p:spPr>
          <a:xfrm>
            <a:off x="5580112" y="5445224"/>
            <a:ext cx="2232248" cy="12700"/>
          </a:xfrm>
          <a:prstGeom prst="bentConnector4">
            <a:avLst>
              <a:gd name="adj1" fmla="val 237"/>
              <a:gd name="adj2" fmla="val 323855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48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98432"/>
            <a:ext cx="8964488" cy="1030568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H="1">
            <a:off x="3203848" y="3068960"/>
            <a:ext cx="1512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1475656" y="2780928"/>
            <a:ext cx="1512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475656" y="3356992"/>
            <a:ext cx="1512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4572000" y="3140968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6300192" y="2780928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6300192" y="3356992"/>
            <a:ext cx="15121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8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5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8" y="2492896"/>
            <a:ext cx="8474972" cy="122820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 flipH="1">
            <a:off x="2987824" y="3573016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2987824" y="292494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1187624" y="328498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4644008" y="2924944"/>
            <a:ext cx="1584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4644008" y="3573016"/>
            <a:ext cx="1584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6372200" y="3284984"/>
            <a:ext cx="158417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00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5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8" y="1268760"/>
            <a:ext cx="8647533" cy="4176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83968" y="1340768"/>
            <a:ext cx="288032" cy="41044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555776" y="5733256"/>
            <a:ext cx="405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Bubble or sequencing systematic error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516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53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2900"/>
            <a:ext cx="9144000" cy="1073239"/>
          </a:xfrm>
          <a:prstGeom prst="rect">
            <a:avLst/>
          </a:prstGeom>
        </p:spPr>
      </p:pic>
      <p:pic>
        <p:nvPicPr>
          <p:cNvPr id="3" name="圖片 2" descr="Screen Shot 2012-12-24 at 下午2.52.5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1" r="66601" b="15965"/>
          <a:stretch/>
        </p:blipFill>
        <p:spPr>
          <a:xfrm>
            <a:off x="179512" y="1556792"/>
            <a:ext cx="2952194" cy="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55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52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8840"/>
            <a:ext cx="8839200" cy="26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53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1100"/>
            <a:ext cx="9144000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7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2.5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900"/>
            <a:ext cx="9144000" cy="285459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Scaffolding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27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Deployment </a:t>
            </a:r>
            <a:r>
              <a:rPr kumimoji="1" lang="en-US" altLang="zh-TW" dirty="0" smtClean="0"/>
              <a:t>for </a:t>
            </a:r>
            <a:r>
              <a:rPr kumimoji="1" lang="en-US" altLang="zh-TW" dirty="0"/>
              <a:t>De </a:t>
            </a:r>
            <a:r>
              <a:rPr kumimoji="1" lang="en-US" altLang="zh-TW" dirty="0" smtClean="0"/>
              <a:t>Novo Assembly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Fast mode : </a:t>
            </a:r>
          </a:p>
          <a:p>
            <a:pPr lvl="1"/>
            <a:r>
              <a:rPr kumimoji="1" lang="en-US" altLang="zh-TW" dirty="0" smtClean="0"/>
              <a:t>De novo </a:t>
            </a:r>
            <a:r>
              <a:rPr kumimoji="1" lang="en-US" altLang="zh-TW" dirty="0" err="1" smtClean="0"/>
              <a:t>contig</a:t>
            </a:r>
            <a:r>
              <a:rPr kumimoji="1" lang="en-US" altLang="zh-TW" dirty="0" smtClean="0"/>
              <a:t> sequences only</a:t>
            </a:r>
          </a:p>
          <a:p>
            <a:endParaRPr kumimoji="1" lang="en-US" altLang="zh-TW" dirty="0"/>
          </a:p>
          <a:p>
            <a:r>
              <a:rPr kumimoji="1" lang="en-US" altLang="zh-TW" dirty="0" smtClean="0"/>
              <a:t>Slow Mode :</a:t>
            </a:r>
          </a:p>
          <a:p>
            <a:pPr lvl="1"/>
            <a:r>
              <a:rPr kumimoji="1" lang="en-US" altLang="zh-TW" dirty="0" smtClean="0"/>
              <a:t>Take de novo assembled </a:t>
            </a:r>
            <a:r>
              <a:rPr kumimoji="1" lang="en-US" altLang="zh-TW" dirty="0" err="1" smtClean="0"/>
              <a:t>contigs</a:t>
            </a:r>
            <a:r>
              <a:rPr kumimoji="1" lang="en-US" altLang="zh-TW" dirty="0" smtClean="0"/>
              <a:t> as reference template, then use all reads to process reference mapping (re-mapping) + update </a:t>
            </a:r>
            <a:r>
              <a:rPr kumimoji="1" lang="en-US" altLang="zh-TW" dirty="0" err="1" smtClean="0"/>
              <a:t>contigs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930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.0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0" y="977900"/>
            <a:ext cx="3771900" cy="488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2267744" y="1484784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037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12-24 at 下午1.0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17780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2-12-24 at 下午1.0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501" y="2420888"/>
            <a:ext cx="6678995" cy="4310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2483768" y="76470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Check-on “Create report”, save the result </a:t>
            </a:r>
            <a:r>
              <a:rPr kumimoji="1" lang="en-US" altLang="zh-TW" dirty="0" smtClean="0">
                <a:sym typeface="Wingdings"/>
              </a:rPr>
              <a:t> Next</a:t>
            </a:r>
            <a:endParaRPr kumimoji="1"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347864" y="450912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948264" y="637336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64088" y="5733256"/>
            <a:ext cx="349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Assign the location to save </a:t>
            </a:r>
            <a:r>
              <a:rPr kumimoji="1" lang="en-US" altLang="zh-TW" dirty="0" err="1" smtClean="0"/>
              <a:t>contigs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ym typeface="Wingdings"/>
              </a:rPr>
              <a:t> Finish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1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Case Study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i="1" dirty="0"/>
              <a:t>Pseudomonas </a:t>
            </a:r>
            <a:r>
              <a:rPr kumimoji="1" lang="en-US" altLang="zh-TW" i="1" dirty="0" err="1"/>
              <a:t>aeruginosa</a:t>
            </a:r>
            <a:r>
              <a:rPr kumimoji="1" lang="en-US" altLang="zh-TW" i="1" dirty="0"/>
              <a:t> </a:t>
            </a:r>
            <a:r>
              <a:rPr kumimoji="1" lang="en-US" altLang="zh-TW" dirty="0"/>
              <a:t>MAPO1 variant re-sequencing</a:t>
            </a:r>
          </a:p>
          <a:p>
            <a:pPr lvl="1"/>
            <a:r>
              <a:rPr kumimoji="1" lang="en-US" altLang="zh-TW" dirty="0" err="1"/>
              <a:t>Olivas</a:t>
            </a:r>
            <a:r>
              <a:rPr kumimoji="1" lang="en-US" altLang="zh-TW" dirty="0"/>
              <a:t> AD </a:t>
            </a:r>
            <a:r>
              <a:rPr kumimoji="1" lang="en-US" altLang="zh-TW" i="1" dirty="0"/>
              <a:t>et al.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PLoS</a:t>
            </a:r>
            <a:r>
              <a:rPr kumimoji="1" lang="en-US" altLang="zh-TW" dirty="0"/>
              <a:t> One, 2012</a:t>
            </a:r>
          </a:p>
          <a:p>
            <a:pPr lvl="1"/>
            <a:r>
              <a:rPr kumimoji="1" lang="en-US" altLang="zh-TW" dirty="0"/>
              <a:t>SRP010152</a:t>
            </a:r>
          </a:p>
          <a:p>
            <a:pPr lvl="2"/>
            <a:r>
              <a:rPr kumimoji="1" lang="en-US" altLang="zh-TW" dirty="0"/>
              <a:t>SRX114601 / SRR396638 – Single reads</a:t>
            </a:r>
          </a:p>
          <a:p>
            <a:pPr lvl="2"/>
            <a:r>
              <a:rPr kumimoji="1" lang="en-US" altLang="zh-TW" dirty="0"/>
              <a:t>SRX114599 / SRR396636 – mate-pair (distance: 2000-3800)</a:t>
            </a:r>
          </a:p>
          <a:p>
            <a:pPr lvl="2"/>
            <a:r>
              <a:rPr kumimoji="1" lang="en-US" altLang="zh-TW" dirty="0"/>
              <a:t>SRX114600/ SRR396637 – paired-end (distance: 150-350)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5445224"/>
            <a:ext cx="473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hlinkClick r:id="rId2"/>
              </a:rPr>
              <a:t>http://trace.ncbi.nlm.nih.gov/Traces/sra/?study=</a:t>
            </a:r>
            <a:r>
              <a:rPr kumimoji="1" lang="en-US" altLang="zh-TW" dirty="0" smtClean="0">
                <a:hlinkClick r:id="rId2"/>
              </a:rPr>
              <a:t>SRP010152</a:t>
            </a:r>
            <a:endParaRPr kumimoji="1" lang="en-US" altLang="zh-TW" dirty="0" smtClean="0"/>
          </a:p>
          <a:p>
            <a:r>
              <a:rPr lang="en-US" altLang="zh-TW" dirty="0">
                <a:hlinkClick r:id="rId3"/>
              </a:rPr>
              <a:t>http://download.clcbio.com/testdata/paeruginosa-</a:t>
            </a:r>
            <a:r>
              <a:rPr lang="en-US" altLang="zh-TW" dirty="0" smtClean="0">
                <a:hlinkClick r:id="rId3"/>
              </a:rPr>
              <a:t>reads.zip</a:t>
            </a:r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58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23528" y="476672"/>
            <a:ext cx="1872208" cy="792088"/>
          </a:xfrm>
          <a:prstGeom prst="roundRect">
            <a:avLst/>
          </a:prstGeom>
          <a:solidFill>
            <a:srgbClr val="FF6600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BLAST</a:t>
            </a:r>
            <a:endParaRPr kumimoji="1" lang="zh-TW" altLang="en-US" sz="24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4294967295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kumimoji="1" lang="en-US" altLang="zh-TW" dirty="0" smtClean="0"/>
              <a:t>For BLAST</a:t>
            </a:r>
          </a:p>
          <a:p>
            <a:pPr lvl="1"/>
            <a:r>
              <a:rPr kumimoji="1" lang="en-US" altLang="zh-TW" dirty="0" smtClean="0"/>
              <a:t>Extract consensus sequence of </a:t>
            </a:r>
            <a:r>
              <a:rPr kumimoji="1" lang="en-US" altLang="zh-TW" dirty="0" err="1" smtClean="0"/>
              <a:t>contigs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Process BLAST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6538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Extract consensus sequences</a:t>
            </a:r>
            <a:endParaRPr kumimoji="1" lang="zh-TW" altLang="en-US" dirty="0"/>
          </a:p>
        </p:txBody>
      </p:sp>
      <p:pic>
        <p:nvPicPr>
          <p:cNvPr id="4" name="圖片 3" descr="Screen Shot 2012-12-24 at 下午8.5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7866328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3131840" y="3861048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Open de novo </a:t>
            </a:r>
            <a:r>
              <a:rPr kumimoji="1" lang="en-US" altLang="zh-TW" sz="2400" dirty="0" err="1" smtClean="0"/>
              <a:t>contig</a:t>
            </a:r>
            <a:r>
              <a:rPr kumimoji="1" lang="en-US" altLang="zh-TW" sz="2400" dirty="0" smtClean="0"/>
              <a:t> table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3199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5 at 上午4.46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0"/>
            <a:ext cx="8010905" cy="638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向右箭號 4"/>
          <p:cNvSpPr/>
          <p:nvPr/>
        </p:nvSpPr>
        <p:spPr>
          <a:xfrm>
            <a:off x="3419872" y="587727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411760" y="6396335"/>
            <a:ext cx="419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all </a:t>
            </a:r>
            <a:r>
              <a:rPr kumimoji="1" lang="en-US" altLang="zh-TW" sz="2400" dirty="0" err="1" smtClean="0"/>
              <a:t>contigs</a:t>
            </a:r>
            <a:r>
              <a:rPr kumimoji="1" lang="en-US" altLang="zh-TW" sz="2400" dirty="0" smtClean="0"/>
              <a:t>, press “Extract </a:t>
            </a:r>
            <a:r>
              <a:rPr kumimoji="1" lang="en-US" altLang="zh-TW" sz="2400" dirty="0" err="1" smtClean="0"/>
              <a:t>Contigs</a:t>
            </a:r>
            <a:r>
              <a:rPr kumimoji="1" lang="en-US" altLang="zh-TW" sz="2400" dirty="0" smtClean="0"/>
              <a:t>”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09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Process BLAST</a:t>
            </a:r>
            <a:endParaRPr kumimoji="1" lang="zh-TW" altLang="en-US" dirty="0"/>
          </a:p>
        </p:txBody>
      </p:sp>
      <p:pic>
        <p:nvPicPr>
          <p:cNvPr id="4" name="圖片 3" descr="Screen Shot 2012-12-24 at 下午8.5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6387952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向右箭號 4"/>
          <p:cNvSpPr/>
          <p:nvPr/>
        </p:nvSpPr>
        <p:spPr>
          <a:xfrm>
            <a:off x="1907704" y="299695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474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Screen Shot 2013-03-05 at 上午4.5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84746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251520" y="213285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4499992" y="2924944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644008" y="637336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443711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Select the consensus sequence </a:t>
            </a:r>
            <a:r>
              <a:rPr kumimoji="1" lang="en-US" altLang="zh-TW" dirty="0" smtClean="0">
                <a:sym typeface="Wingdings"/>
              </a:rPr>
              <a:t> Next</a:t>
            </a:r>
            <a:endParaRPr kumimoji="1"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51520" y="5949280"/>
            <a:ext cx="518457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252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3" name="圖片 2" descr="Screen Shot 2012-12-24 at 下午8.56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905000"/>
            <a:ext cx="86995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向右箭號 3"/>
          <p:cNvSpPr/>
          <p:nvPr/>
        </p:nvSpPr>
        <p:spPr>
          <a:xfrm>
            <a:off x="1259632" y="227687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47864" y="5445224"/>
            <a:ext cx="277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query for “Bacteria”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7625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Screen Shot 2012-12-24 at 下午8.5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64987"/>
            <a:ext cx="7812360" cy="5048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2-12-24 at 下午8.56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16891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右箭號 6"/>
          <p:cNvSpPr/>
          <p:nvPr/>
        </p:nvSpPr>
        <p:spPr>
          <a:xfrm>
            <a:off x="-16272" y="764704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2483768" y="206084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580112" y="314096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732240" y="637336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83768" y="1052736"/>
            <a:ext cx="394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Save the result, assign the location </a:t>
            </a:r>
            <a:r>
              <a:rPr kumimoji="1" lang="en-US" altLang="zh-TW" dirty="0" smtClean="0">
                <a:sym typeface="Wingdings"/>
              </a:rPr>
              <a:t> Press Finish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047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9512" y="764704"/>
            <a:ext cx="11208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TW" dirty="0" smtClean="0"/>
              <a:t>BLAST result</a:t>
            </a:r>
            <a:endParaRPr kumimoji="1" lang="zh-TW" altLang="en-US" dirty="0"/>
          </a:p>
        </p:txBody>
      </p:sp>
      <p:pic>
        <p:nvPicPr>
          <p:cNvPr id="4" name="圖片 3" descr="Screen Shot 2013-03-05 at 上午5.3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112000" cy="532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678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539552" y="548680"/>
            <a:ext cx="1872208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Finding Genes</a:t>
            </a:r>
            <a:endParaRPr kumimoji="1"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 descr="Screen Shot 2013-01-01 at 上午8.4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5112568" cy="3438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向右箭號 6"/>
          <p:cNvSpPr/>
          <p:nvPr/>
        </p:nvSpPr>
        <p:spPr>
          <a:xfrm>
            <a:off x="899592" y="177281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331640" y="278092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979712" y="479715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7544" y="5661248"/>
            <a:ext cx="821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Classical Sequence Analysis </a:t>
            </a:r>
            <a:r>
              <a:rPr kumimoji="1" lang="en-US" altLang="zh-TW" sz="2400" dirty="0" smtClean="0">
                <a:sym typeface="Wingdings"/>
              </a:rPr>
              <a:t> Nucleotide analysis  find Open Reading Frames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1148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1-01 at 上午8.52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2998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向右箭號 4"/>
          <p:cNvSpPr/>
          <p:nvPr/>
        </p:nvSpPr>
        <p:spPr>
          <a:xfrm>
            <a:off x="107504" y="350100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788024" y="386104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987824" y="5373216"/>
            <a:ext cx="335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extracted de novo </a:t>
            </a:r>
            <a:r>
              <a:rPr kumimoji="1" lang="en-US" altLang="zh-TW" sz="2400" dirty="0" err="1" smtClean="0"/>
              <a:t>contigs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307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Demo Dataset</a:t>
            </a:r>
          </a:p>
          <a:p>
            <a:pPr lvl="1"/>
            <a:r>
              <a:rPr lang="en-US" altLang="zh-TW" dirty="0">
                <a:hlinkClick r:id="rId2"/>
              </a:rPr>
              <a:t>http://download.clcbio.com/testdata/paeruginosa-reads.zip</a:t>
            </a:r>
            <a:endParaRPr lang="en-US" altLang="zh-TW" dirty="0"/>
          </a:p>
          <a:p>
            <a:r>
              <a:rPr kumimoji="1" lang="en-US" altLang="zh-TW" dirty="0" smtClean="0"/>
              <a:t>Please unzip the file after you download from CLC Bio website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35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01 at 上午8.5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5473700" cy="561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395536" y="177281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395536" y="371703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72200" y="2123564"/>
            <a:ext cx="27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Assign start codon: AUG, CUG, UUG</a:t>
            </a:r>
            <a:endParaRPr kumimoji="1"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16216" y="3933056"/>
            <a:ext cx="223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Set minimum length of ORF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320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01 at 上午8.5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80728"/>
            <a:ext cx="3528392" cy="3987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2339752" y="5229200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Create annotated sequence and save the result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7250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01 at 上午8.54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5694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3347864" y="239806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724128" y="376622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向右箭號 4"/>
          <p:cNvSpPr/>
          <p:nvPr/>
        </p:nvSpPr>
        <p:spPr>
          <a:xfrm>
            <a:off x="6660232" y="535039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411760" y="6021288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Assign path to save the ORF finding result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1033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01 at 上午8.5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6998492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 descr="Screen Shot 2013-01-01 at 上午8.58.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t="30000" r="15555" b="22592"/>
          <a:stretch/>
        </p:blipFill>
        <p:spPr>
          <a:xfrm>
            <a:off x="2915816" y="3717032"/>
            <a:ext cx="5909734" cy="2709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306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Extract ORF sequence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Go to Plug-ins </a:t>
            </a:r>
            <a:r>
              <a:rPr kumimoji="1" lang="en-US" altLang="zh-TW" dirty="0" smtClean="0">
                <a:sym typeface="Wingdings"/>
              </a:rPr>
              <a:t> Download Plug-ins</a:t>
            </a:r>
          </a:p>
          <a:p>
            <a:r>
              <a:rPr kumimoji="1" lang="en-US" altLang="zh-TW" dirty="0" smtClean="0">
                <a:sym typeface="Wingdings"/>
              </a:rPr>
              <a:t>Select “Extract Annotations”</a:t>
            </a:r>
          </a:p>
          <a:p>
            <a:r>
              <a:rPr kumimoji="1" lang="en-US" altLang="zh-TW" dirty="0" smtClean="0">
                <a:sym typeface="Wingdings"/>
              </a:rPr>
              <a:t>Press “Download and Install”</a:t>
            </a:r>
          </a:p>
          <a:p>
            <a:r>
              <a:rPr kumimoji="1" lang="en-US" altLang="zh-TW" dirty="0" smtClean="0">
                <a:sym typeface="Wingdings"/>
              </a:rPr>
              <a:t>Press close and restart the software</a:t>
            </a:r>
            <a:endParaRPr kumimoji="1" lang="zh-TW" altLang="en-US" dirty="0"/>
          </a:p>
        </p:txBody>
      </p:sp>
      <p:pic>
        <p:nvPicPr>
          <p:cNvPr id="5" name="圖片 4" descr="Screen Shot 2013-01-01 at 上午9.0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4293096"/>
            <a:ext cx="5118375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向右箭號 5"/>
          <p:cNvSpPr/>
          <p:nvPr/>
        </p:nvSpPr>
        <p:spPr>
          <a:xfrm>
            <a:off x="4067944" y="558924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547664" y="422108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9205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1-01 at 上午9.08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80728"/>
            <a:ext cx="5567995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611560" y="3501008"/>
            <a:ext cx="81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Classical Sequence Analysis </a:t>
            </a:r>
            <a:r>
              <a:rPr kumimoji="1" lang="en-US" altLang="zh-TW" sz="2400" dirty="0" smtClean="0">
                <a:sym typeface="Wingdings"/>
              </a:rPr>
              <a:t> General Sequence Analysis  Extract Annotation</a:t>
            </a:r>
            <a:endParaRPr kumimoji="1" lang="zh-TW" altLang="en-US" sz="2400" dirty="0"/>
          </a:p>
        </p:txBody>
      </p:sp>
      <p:sp>
        <p:nvSpPr>
          <p:cNvPr id="6" name="向右箭號 5"/>
          <p:cNvSpPr/>
          <p:nvPr/>
        </p:nvSpPr>
        <p:spPr>
          <a:xfrm>
            <a:off x="2483768" y="234888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1386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131840" y="5085184"/>
            <a:ext cx="339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annotated ORF sequences</a:t>
            </a:r>
            <a:endParaRPr kumimoji="1" lang="zh-TW" altLang="en-US" sz="2400" dirty="0"/>
          </a:p>
        </p:txBody>
      </p:sp>
      <p:pic>
        <p:nvPicPr>
          <p:cNvPr id="4" name="圖片 3" descr="Screen Shot 2013-03-05 at 上午4.56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839200" cy="323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向右箭號 4"/>
          <p:cNvSpPr/>
          <p:nvPr/>
        </p:nvSpPr>
        <p:spPr>
          <a:xfrm>
            <a:off x="323528" y="335699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572000" y="422108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5694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01 at 上午9.1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4432300" cy="375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2051720" y="1628800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292080" y="1628800"/>
            <a:ext cx="2229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Select Type as “ORF”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4146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1-01 at 上午9.1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9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向右箭號 2"/>
          <p:cNvSpPr/>
          <p:nvPr/>
        </p:nvSpPr>
        <p:spPr>
          <a:xfrm>
            <a:off x="1907704" y="386104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6444208" y="5517232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6021288"/>
            <a:ext cx="2974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Assign saving path</a:t>
            </a:r>
            <a:r>
              <a:rPr kumimoji="1" lang="en-US" altLang="zh-TW" sz="2400" dirty="0" smtClean="0">
                <a:sym typeface="Wingdings"/>
              </a:rPr>
              <a:t> Finish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548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3-03-05 at 上午4.5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6569151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95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Screen Shot 2013-02-26 at 上午9.57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60848"/>
            <a:ext cx="3588879" cy="50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930849" y="548680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Import Single Reads File</a:t>
            </a:r>
            <a:endParaRPr kumimoji="1" lang="zh-TW" altLang="en-US" dirty="0"/>
          </a:p>
        </p:txBody>
      </p:sp>
      <p:pic>
        <p:nvPicPr>
          <p:cNvPr id="10" name="圖片 9" descr="Screen Shot 2013-02-26 at 上午9.58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49080"/>
            <a:ext cx="6408712" cy="236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3491880" y="2852936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 smtClean="0"/>
              <a:t>Select “</a:t>
            </a:r>
            <a:r>
              <a:rPr kumimoji="1" lang="en-US" altLang="zh-TW" dirty="0" err="1" smtClean="0"/>
              <a:t>Single_read.fastq</a:t>
            </a:r>
            <a:r>
              <a:rPr kumimoji="1" lang="en-US" altLang="zh-TW" dirty="0" smtClean="0"/>
              <a:t>” file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Uncheck all items in the “General options”</a:t>
            </a:r>
          </a:p>
          <a:p>
            <a:pPr marL="342900" indent="-342900">
              <a:buAutoNum type="arabicPeriod"/>
            </a:pPr>
            <a:r>
              <a:rPr kumimoji="1" lang="en-US" altLang="zh-TW" dirty="0" smtClean="0"/>
              <a:t>Confirm the quality score is “NCBI/Sanger or </a:t>
            </a:r>
            <a:r>
              <a:rPr kumimoji="1" lang="en-US" altLang="zh-TW" dirty="0" err="1" smtClean="0"/>
              <a:t>Illumina</a:t>
            </a:r>
            <a:r>
              <a:rPr kumimoji="1" lang="en-US" altLang="zh-TW" dirty="0" smtClean="0"/>
              <a:t> pipeline 1.8”</a:t>
            </a:r>
            <a:endParaRPr kumimoji="1"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79512" y="116632"/>
            <a:ext cx="2304256" cy="79208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Import NGS raw data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834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 more information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Please welcome to </a:t>
            </a:r>
          </a:p>
          <a:p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 err="1" smtClean="0"/>
              <a:t>www.clcbio.com</a:t>
            </a:r>
            <a:r>
              <a:rPr kumimoji="1" lang="en-US" altLang="zh-TW" dirty="0" smtClean="0"/>
              <a:t>/tutorial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131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Import Mate-</a:t>
            </a:r>
            <a:r>
              <a:rPr kumimoji="1" lang="en-US" altLang="zh-TW" dirty="0" smtClean="0"/>
              <a:t>Paired Data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Select Mate_pair_1.fastq and Mate_pair_2.fastq files</a:t>
            </a:r>
          </a:p>
          <a:p>
            <a:r>
              <a:rPr kumimoji="1" lang="en-US" altLang="zh-TW" dirty="0" smtClean="0"/>
              <a:t>Check-on “Paired reads” in general option</a:t>
            </a:r>
          </a:p>
          <a:p>
            <a:r>
              <a:rPr kumimoji="1" lang="en-US" altLang="zh-TW" dirty="0" smtClean="0"/>
              <a:t>Select “</a:t>
            </a:r>
            <a:r>
              <a:rPr kumimoji="1" lang="en-US" altLang="zh-TW" b="1" dirty="0" smtClean="0"/>
              <a:t>Mate-pair</a:t>
            </a:r>
            <a:r>
              <a:rPr kumimoji="1" lang="en-US" altLang="zh-TW" dirty="0" smtClean="0"/>
              <a:t>” in Paired reads information</a:t>
            </a:r>
          </a:p>
          <a:p>
            <a:r>
              <a:rPr kumimoji="1" lang="en-US" altLang="zh-TW" dirty="0" smtClean="0"/>
              <a:t>Set Max distance = 3800</a:t>
            </a:r>
          </a:p>
          <a:p>
            <a:r>
              <a:rPr kumimoji="1" lang="en-US" altLang="zh-TW" dirty="0" smtClean="0"/>
              <a:t>Set Min distance = 2000</a:t>
            </a:r>
          </a:p>
        </p:txBody>
      </p:sp>
    </p:spTree>
    <p:extLst>
      <p:ext uri="{BB962C8B-B14F-4D97-AF65-F5344CB8AC3E}">
        <p14:creationId xmlns:p14="http://schemas.microsoft.com/office/powerpoint/2010/main" val="296684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Screen Shot 2013-02-26 at 下午2.31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57856" cy="685800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79512" y="4221088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3563888" y="5733256"/>
            <a:ext cx="546360" cy="484632"/>
          </a:xfrm>
          <a:prstGeom prst="right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2915816" y="4293096"/>
            <a:ext cx="5616624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672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Screen Shot 2012-07-14 at 上午10.18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53616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1475656" y="2996952"/>
            <a:ext cx="690376" cy="628648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5292080" y="6249420"/>
            <a:ext cx="690376" cy="628648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35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Klavika Bold Condensed"/>
        <a:ea typeface=""/>
        <a:cs typeface=""/>
      </a:majorFont>
      <a:minorFont>
        <a:latin typeface="Klavika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732</Words>
  <Application>Microsoft Macintosh PowerPoint</Application>
  <PresentationFormat>如螢幕大小 (4:3)</PresentationFormat>
  <Paragraphs>120</Paragraphs>
  <Slides>60</Slides>
  <Notes>1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1" baseType="lpstr">
      <vt:lpstr>Office Theme</vt:lpstr>
      <vt:lpstr>De Novo Assembly  (Pseudomonas aeruginosa MAPO1 )</vt:lpstr>
      <vt:lpstr>The data formats we are supporting</vt:lpstr>
      <vt:lpstr>Workflow</vt:lpstr>
      <vt:lpstr>Case Study</vt:lpstr>
      <vt:lpstr>PowerPoint 簡報</vt:lpstr>
      <vt:lpstr>Import Single Reads File</vt:lpstr>
      <vt:lpstr>Import Mate-Paired Data</vt:lpstr>
      <vt:lpstr>PowerPoint 簡報</vt:lpstr>
      <vt:lpstr>PowerPoint 簡報</vt:lpstr>
      <vt:lpstr>PowerPoint 簡報</vt:lpstr>
      <vt:lpstr>Import Paired-end Data</vt:lpstr>
      <vt:lpstr>PowerPoint 簡報</vt:lpstr>
      <vt:lpstr>PowerPoint 簡報</vt:lpstr>
      <vt:lpstr>About QC on reads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 Brujin Grpah for De novo Assembly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Scaffolding</vt:lpstr>
      <vt:lpstr>Deployment for De Novo Assembly</vt:lpstr>
      <vt:lpstr>PowerPoint 簡報</vt:lpstr>
      <vt:lpstr>PowerPoint 簡報</vt:lpstr>
      <vt:lpstr>PowerPoint 簡報</vt:lpstr>
      <vt:lpstr>Extract consensus sequences</vt:lpstr>
      <vt:lpstr>PowerPoint 簡報</vt:lpstr>
      <vt:lpstr>Process BLAST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Extract ORF sequence</vt:lpstr>
      <vt:lpstr>PowerPoint 簡報</vt:lpstr>
      <vt:lpstr>PowerPoint 簡報</vt:lpstr>
      <vt:lpstr>PowerPoint 簡報</vt:lpstr>
      <vt:lpstr>PowerPoint 簡報</vt:lpstr>
      <vt:lpstr>PowerPoint 簡報</vt:lpstr>
      <vt:lpstr>For more information</vt:lpstr>
    </vt:vector>
  </TitlesOfParts>
  <Company>CLC Bio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Henry Wang</dc:creator>
  <cp:lastModifiedBy>Henry WANG</cp:lastModifiedBy>
  <cp:revision>90</cp:revision>
  <dcterms:created xsi:type="dcterms:W3CDTF">2009-04-28T02:38:21Z</dcterms:created>
  <dcterms:modified xsi:type="dcterms:W3CDTF">2013-03-04T21:33:14Z</dcterms:modified>
</cp:coreProperties>
</file>