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93" r:id="rId3"/>
    <p:sldId id="259" r:id="rId4"/>
    <p:sldId id="296" r:id="rId5"/>
    <p:sldId id="297" r:id="rId6"/>
    <p:sldId id="369" r:id="rId7"/>
    <p:sldId id="322" r:id="rId8"/>
    <p:sldId id="319" r:id="rId9"/>
    <p:sldId id="264" r:id="rId10"/>
    <p:sldId id="320" r:id="rId11"/>
    <p:sldId id="323" r:id="rId12"/>
    <p:sldId id="371" r:id="rId13"/>
    <p:sldId id="372" r:id="rId14"/>
    <p:sldId id="266" r:id="rId15"/>
    <p:sldId id="370" r:id="rId16"/>
    <p:sldId id="373" r:id="rId17"/>
    <p:sldId id="267" r:id="rId18"/>
    <p:sldId id="268" r:id="rId19"/>
    <p:sldId id="325" r:id="rId20"/>
    <p:sldId id="326" r:id="rId21"/>
    <p:sldId id="374" r:id="rId22"/>
    <p:sldId id="327" r:id="rId23"/>
    <p:sldId id="328" r:id="rId24"/>
    <p:sldId id="329" r:id="rId25"/>
    <p:sldId id="330" r:id="rId26"/>
    <p:sldId id="332" r:id="rId27"/>
    <p:sldId id="333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9" r:id="rId40"/>
    <p:sldId id="386" r:id="rId41"/>
    <p:sldId id="387" r:id="rId42"/>
    <p:sldId id="388" r:id="rId43"/>
    <p:sldId id="390" r:id="rId44"/>
    <p:sldId id="391" r:id="rId45"/>
    <p:sldId id="392" r:id="rId46"/>
    <p:sldId id="393" r:id="rId47"/>
    <p:sldId id="394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395" r:id="rId57"/>
    <p:sldId id="396" r:id="rId58"/>
    <p:sldId id="397" r:id="rId59"/>
    <p:sldId id="398" r:id="rId60"/>
    <p:sldId id="399" r:id="rId61"/>
    <p:sldId id="408" r:id="rId62"/>
    <p:sldId id="411" r:id="rId63"/>
    <p:sldId id="409" r:id="rId64"/>
    <p:sldId id="412" r:id="rId65"/>
    <p:sldId id="424" r:id="rId66"/>
    <p:sldId id="425" r:id="rId67"/>
    <p:sldId id="426" r:id="rId68"/>
    <p:sldId id="427" r:id="rId69"/>
    <p:sldId id="428" r:id="rId70"/>
    <p:sldId id="429" r:id="rId71"/>
    <p:sldId id="423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367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F745B-1470-4C51-9082-8D831F6434D6}" type="datetimeFigureOut">
              <a:rPr lang="en-SG" smtClean="0"/>
              <a:pPr/>
              <a:t>13/3/25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DAF60-0AB5-43D3-967D-76AE9040BA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3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lavika Condensed" pitchFamily="34" charset="0"/>
              </a:defRPr>
            </a:lvl1pPr>
            <a:lvl2pPr>
              <a:defRPr>
                <a:latin typeface="Klavika Condensed" pitchFamily="34" charset="0"/>
              </a:defRPr>
            </a:lvl2pPr>
            <a:lvl3pPr>
              <a:defRPr>
                <a:latin typeface="Klavika Condensed" pitchFamily="34" charset="0"/>
              </a:defRPr>
            </a:lvl3pPr>
            <a:lvl4pPr>
              <a:defRPr>
                <a:latin typeface="Klavika Condensed" pitchFamily="34" charset="0"/>
              </a:defRPr>
            </a:lvl4pPr>
            <a:lvl5pPr>
              <a:defRPr>
                <a:latin typeface="Klavika Condense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6" descr="swoosh_gradi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7158" y="357166"/>
            <a:ext cx="1733678" cy="1097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EDB8-6D5B-4E2F-BCE5-4DB7A6942E5B}" type="datetimeFigureOut">
              <a:rPr lang="en-US" smtClean="0"/>
              <a:pPr/>
              <a:t>13/3/25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8" name="Picture 7" descr="clcbio_logo-white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68296" y="5926183"/>
            <a:ext cx="1368200" cy="815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ace.ncbi.nlm.nih.gov/Traces/sra/?study=SRP010152" TargetMode="External"/><Relationship Id="rId3" Type="http://schemas.openxmlformats.org/officeDocument/2006/relationships/hyperlink" Target="http://download.clcbio.com/testdata/paeruginosa-reads.zi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Relationship Id="rId3" Type="http://schemas.openxmlformats.org/officeDocument/2006/relationships/image" Target="../media/image65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Resequencing Analysis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kumimoji="1" lang="en-US" altLang="zh-TW" i="1" dirty="0"/>
              <a:t>Pseudomonas </a:t>
            </a:r>
            <a:r>
              <a:rPr kumimoji="1" lang="en-US" altLang="zh-TW" i="1" dirty="0" err="1"/>
              <a:t>aeruginosa</a:t>
            </a:r>
            <a:r>
              <a:rPr kumimoji="1" lang="en-US" altLang="zh-TW" i="1" dirty="0"/>
              <a:t> </a:t>
            </a:r>
            <a:r>
              <a:rPr kumimoji="1" lang="en-US" altLang="zh-TW" dirty="0"/>
              <a:t>MAPO1 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r>
              <a:rPr lang="en-SG" dirty="0" smtClean="0"/>
              <a:t>Henry Wang</a:t>
            </a:r>
          </a:p>
          <a:p>
            <a:endParaRPr lang="en-SG" dirty="0"/>
          </a:p>
          <a:p>
            <a:r>
              <a:rPr lang="en-SG" dirty="0" smtClean="0"/>
              <a:t>hwang@clcbio.com</a:t>
            </a:r>
            <a:endParaRPr lang="en-S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2-26 at 下午2.33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76764"/>
            <a:ext cx="2592288" cy="2408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向右箭號 3"/>
          <p:cNvSpPr/>
          <p:nvPr/>
        </p:nvSpPr>
        <p:spPr>
          <a:xfrm>
            <a:off x="1259632" y="2388932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47664" y="4077072"/>
            <a:ext cx="49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Select the location to save the mate-pair reads </a:t>
            </a:r>
            <a:r>
              <a:rPr kumimoji="1" lang="en-US" altLang="zh-TW" dirty="0" smtClean="0">
                <a:sym typeface="Wingdings"/>
              </a:rPr>
              <a:t> Press “Finish”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012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Import Paired-end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Check-on “Paired reads” in general option</a:t>
            </a:r>
          </a:p>
          <a:p>
            <a:r>
              <a:rPr kumimoji="1" lang="en-US" altLang="zh-TW" dirty="0" smtClean="0"/>
              <a:t>Select “</a:t>
            </a:r>
            <a:r>
              <a:rPr kumimoji="1" lang="en-US" altLang="zh-TW" b="1" dirty="0" smtClean="0"/>
              <a:t>Paired-end</a:t>
            </a:r>
            <a:r>
              <a:rPr kumimoji="1" lang="en-US" altLang="zh-TW" dirty="0" smtClean="0"/>
              <a:t>” in Paired reads information</a:t>
            </a:r>
          </a:p>
          <a:p>
            <a:r>
              <a:rPr kumimoji="1" lang="en-US" altLang="zh-TW" dirty="0" smtClean="0"/>
              <a:t>Set Max distance = 350</a:t>
            </a:r>
          </a:p>
          <a:p>
            <a:r>
              <a:rPr kumimoji="1" lang="en-US" altLang="zh-TW" dirty="0" smtClean="0"/>
              <a:t>Set Min distance = 150</a:t>
            </a:r>
          </a:p>
          <a:p>
            <a:r>
              <a:rPr kumimoji="1" lang="en-US" altLang="zh-TW" dirty="0"/>
              <a:t>Select 2 files: </a:t>
            </a:r>
          </a:p>
        </p:txBody>
      </p:sp>
      <p:pic>
        <p:nvPicPr>
          <p:cNvPr id="4" name="圖片 3" descr="Screen Shot 2013-03-02 at 下午5.40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3973482"/>
            <a:ext cx="2490422" cy="89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 descr="Screen Shot 2013-03-02 at 下午5.40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045038"/>
            <a:ext cx="8712968" cy="1696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94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95536" y="476672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Import Reference Sequence</a:t>
            </a:r>
            <a:endParaRPr kumimoji="1" lang="zh-TW" altLang="en-US" sz="2400" dirty="0"/>
          </a:p>
        </p:txBody>
      </p:sp>
      <p:pic>
        <p:nvPicPr>
          <p:cNvPr id="5" name="圖片 4" descr="Screen Shot 2013-03-02 at 下午9.12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6246694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向右箭號 5"/>
          <p:cNvSpPr/>
          <p:nvPr/>
        </p:nvSpPr>
        <p:spPr>
          <a:xfrm>
            <a:off x="899592" y="357301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99592" y="2564904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259632" y="5301208"/>
            <a:ext cx="65660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/>
              <a:t>Click Download </a:t>
            </a:r>
            <a:r>
              <a:rPr kumimoji="1" lang="en-US" altLang="zh-TW" sz="3200" dirty="0" smtClean="0">
                <a:sym typeface="Wingdings"/>
              </a:rPr>
              <a:t> Search for Sequences at NCBI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242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2 at 下午9.14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" y="548680"/>
            <a:ext cx="9144000" cy="1627673"/>
          </a:xfrm>
          <a:prstGeom prst="rect">
            <a:avLst/>
          </a:prstGeom>
        </p:spPr>
      </p:pic>
      <p:pic>
        <p:nvPicPr>
          <p:cNvPr id="3" name="圖片 2" descr="Screen Shot 2013-03-02 at 下午9.14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984"/>
            <a:ext cx="9144000" cy="444285"/>
          </a:xfrm>
          <a:prstGeom prst="rect">
            <a:avLst/>
          </a:prstGeom>
        </p:spPr>
      </p:pic>
      <p:pic>
        <p:nvPicPr>
          <p:cNvPr id="4" name="圖片 3" descr="Screen Shot 2013-03-02 at 下午9.15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85184"/>
            <a:ext cx="1866900" cy="49530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1331640" y="908720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7236296" y="141277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179512" y="3284984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79512" y="501317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27584" y="2350621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dirty="0" smtClean="0"/>
              <a:t>Input “NC_002516”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Press “Start Search”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584" y="4149080"/>
            <a:ext cx="15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3. Click NC_002516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7192" y="5949280"/>
            <a:ext cx="240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4. Press “Download and Save”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09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23528" y="332656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QC on reads</a:t>
            </a:r>
            <a:endParaRPr kumimoji="1" lang="zh-TW" altLang="en-US" sz="2400" dirty="0"/>
          </a:p>
        </p:txBody>
      </p:sp>
      <p:pic>
        <p:nvPicPr>
          <p:cNvPr id="3" name="圖片 2" descr="Screen Shot 2012-07-14 at 上午10.2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1854200"/>
            <a:ext cx="3835400" cy="31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向右箭號 3"/>
          <p:cNvSpPr/>
          <p:nvPr/>
        </p:nvSpPr>
        <p:spPr>
          <a:xfrm>
            <a:off x="2555776" y="335699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19672" y="5517232"/>
            <a:ext cx="5737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NGS Core Tools </a:t>
            </a:r>
            <a:r>
              <a:rPr kumimoji="1" lang="en-US" altLang="zh-TW" sz="2800" dirty="0" smtClean="0">
                <a:sym typeface="Wingdings"/>
              </a:rPr>
              <a:t> Create Sequencing QC Report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639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About QC on reads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Please confirm “uncheck” “discard quality score” when you import reads</a:t>
            </a:r>
          </a:p>
          <a:p>
            <a:r>
              <a:rPr kumimoji="1" lang="en-US" altLang="zh-TW" dirty="0" smtClean="0"/>
              <a:t>Process analysis file by file (you can use batch function)</a:t>
            </a:r>
          </a:p>
          <a:p>
            <a:r>
              <a:rPr kumimoji="1" lang="en-US" altLang="zh-TW" dirty="0" smtClean="0"/>
              <a:t>The quality score in CLC GWB is transformed to PHRED score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39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3-02 at 下午9.1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4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向右箭號 4"/>
          <p:cNvSpPr/>
          <p:nvPr/>
        </p:nvSpPr>
        <p:spPr>
          <a:xfrm>
            <a:off x="1835696" y="155679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292080" y="2924944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5364088" y="587727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977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2-07-14 at 上午10.21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91436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1835696" y="2708920"/>
            <a:ext cx="2664296" cy="11521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411760" y="443711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Create report</a:t>
            </a:r>
            <a:endParaRPr kumimoji="1"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5364088" y="587727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110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07-14 at 上午10.2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1732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835696" y="1772816"/>
            <a:ext cx="2664296" cy="223224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364088" y="5877272"/>
            <a:ext cx="690376" cy="6286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15816" y="486916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Check-on items, save result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94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12.21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9144000" cy="5865194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4427984" y="285293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1331640" y="83671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6516216" y="587727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6732240" y="4149080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460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47711" y="341784"/>
            <a:ext cx="8488785" cy="1143000"/>
          </a:xfrm>
        </p:spPr>
        <p:txBody>
          <a:bodyPr>
            <a:normAutofit fontScale="90000"/>
          </a:bodyPr>
          <a:lstStyle/>
          <a:p>
            <a:r>
              <a:rPr lang="en-US" sz="5600" dirty="0" smtClean="0"/>
              <a:t>The data formats we are supporting</a:t>
            </a:r>
            <a:endParaRPr lang="en-SG" sz="5600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 bwMode="auto">
          <a:xfrm>
            <a:off x="453182" y="1784201"/>
            <a:ext cx="8228707" cy="4525119"/>
          </a:xfrm>
          <a:noFill/>
          <a:ln>
            <a:miter lim="800000"/>
            <a:headEnd/>
            <a:tailEnd/>
          </a:ln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Life Technologies</a:t>
            </a:r>
          </a:p>
          <a:p>
            <a:pPr lvl="1">
              <a:buFontTx/>
              <a:buChar char="•"/>
            </a:pPr>
            <a:r>
              <a:rPr lang="en-US" dirty="0" err="1" smtClean="0"/>
              <a:t>SOLiD</a:t>
            </a:r>
            <a:r>
              <a:rPr lang="en-US" dirty="0" smtClean="0"/>
              <a:t> (</a:t>
            </a:r>
            <a:r>
              <a:rPr lang="en-US" dirty="0" err="1" smtClean="0"/>
              <a:t>csfasta</a:t>
            </a:r>
            <a:r>
              <a:rPr lang="en-US" dirty="0" smtClean="0"/>
              <a:t> + QV) / Ion Torrent (SFF, </a:t>
            </a:r>
            <a:r>
              <a:rPr lang="en-US" dirty="0" err="1" smtClean="0"/>
              <a:t>fastq</a:t>
            </a:r>
            <a:r>
              <a:rPr lang="en-US" dirty="0" smtClean="0"/>
              <a:t>)</a:t>
            </a:r>
          </a:p>
          <a:p>
            <a:pPr>
              <a:buFontTx/>
              <a:buChar char="•"/>
            </a:pPr>
            <a:r>
              <a:rPr lang="en-US" dirty="0" err="1" smtClean="0"/>
              <a:t>Illumina</a:t>
            </a: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Txt, </a:t>
            </a:r>
            <a:r>
              <a:rPr lang="en-US" dirty="0" err="1" smtClean="0"/>
              <a:t>fastq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Roche 454 / Junior</a:t>
            </a:r>
          </a:p>
          <a:p>
            <a:pPr lvl="1">
              <a:buFontTx/>
              <a:buChar char="•"/>
            </a:pPr>
            <a:r>
              <a:rPr lang="en-US" dirty="0" smtClean="0"/>
              <a:t>SFF, </a:t>
            </a:r>
            <a:r>
              <a:rPr lang="en-US" dirty="0" err="1" smtClean="0"/>
              <a:t>fasta+qual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Pac-Bio</a:t>
            </a:r>
          </a:p>
          <a:p>
            <a:pPr lvl="1">
              <a:buFontTx/>
              <a:buChar char="•"/>
            </a:pPr>
            <a:r>
              <a:rPr lang="en-US" dirty="0" err="1" smtClean="0"/>
              <a:t>Fasta</a:t>
            </a:r>
            <a:r>
              <a:rPr lang="en-US" dirty="0" smtClean="0"/>
              <a:t> / </a:t>
            </a:r>
            <a:r>
              <a:rPr lang="en-US" dirty="0" err="1" smtClean="0"/>
              <a:t>fastq</a:t>
            </a:r>
            <a:r>
              <a:rPr lang="en-US" dirty="0" smtClean="0"/>
              <a:t> (via </a:t>
            </a:r>
            <a:r>
              <a:rPr lang="en-US" dirty="0" err="1" smtClean="0"/>
              <a:t>Illumina</a:t>
            </a:r>
            <a:r>
              <a:rPr lang="en-US" dirty="0" smtClean="0"/>
              <a:t> Import)</a:t>
            </a:r>
          </a:p>
          <a:p>
            <a:pPr>
              <a:buFontTx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27716572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3-02 at 下午9.22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4680520" cy="412381"/>
          </a:xfrm>
          <a:prstGeom prst="rect">
            <a:avLst/>
          </a:prstGeom>
        </p:spPr>
      </p:pic>
      <p:pic>
        <p:nvPicPr>
          <p:cNvPr id="5" name="圖片 4" descr="Screen Shot 2013-03-02 at 下午9.2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3734015" cy="2760216"/>
          </a:xfrm>
          <a:prstGeom prst="rect">
            <a:avLst/>
          </a:prstGeom>
        </p:spPr>
      </p:pic>
      <p:pic>
        <p:nvPicPr>
          <p:cNvPr id="6" name="圖片 5" descr="Screen Shot 2013-03-02 at 下午9.23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17032"/>
            <a:ext cx="5012804" cy="303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8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Please repeat the procedure to get the reads QC report for mate-paired reads and paired-end reads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1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95536" y="404664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Trim reads </a:t>
            </a:r>
          </a:p>
        </p:txBody>
      </p:sp>
      <p:pic>
        <p:nvPicPr>
          <p:cNvPr id="3" name="圖片 2" descr="Screen Shot 2012-12-24 at 下午12.3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848"/>
            <a:ext cx="5580620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2843808" y="4509120"/>
            <a:ext cx="362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NGS Core Tools </a:t>
            </a:r>
            <a:r>
              <a:rPr kumimoji="1" lang="en-US" altLang="zh-TW" sz="2400" dirty="0" smtClean="0">
                <a:sym typeface="Wingdings"/>
              </a:rPr>
              <a:t> Trim Sequences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796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12.3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75612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1619672" y="3645024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5220072" y="2924944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292080" y="5949280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54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12.3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4279900" cy="195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2-12-24 at 下午12.3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432300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4716016" y="170080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Set p value = 0.05 (default)  </a:t>
            </a:r>
            <a:r>
              <a:rPr kumimoji="1" lang="en-US" altLang="zh-TW" dirty="0" smtClean="0">
                <a:sym typeface="Wingdings"/>
              </a:rPr>
              <a:t> Next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88024" y="5229200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Set “discard reads below length” = 15  </a:t>
            </a:r>
            <a:r>
              <a:rPr kumimoji="1" lang="en-US" altLang="zh-TW" dirty="0" smtClean="0">
                <a:sym typeface="Wingdings"/>
              </a:rPr>
              <a:t> Next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99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12.3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484784"/>
            <a:ext cx="3385919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4211960" y="2132856"/>
            <a:ext cx="2341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Check on “Save broken pairs”</a:t>
            </a:r>
          </a:p>
          <a:p>
            <a:r>
              <a:rPr kumimoji="1" lang="en-US" altLang="zh-TW" dirty="0" smtClean="0"/>
              <a:t>Save the result</a:t>
            </a:r>
          </a:p>
          <a:p>
            <a:r>
              <a:rPr kumimoji="1" lang="en-US" altLang="zh-TW" dirty="0" smtClean="0">
                <a:sym typeface="Wingdings"/>
              </a:rPr>
              <a:t> Next</a:t>
            </a:r>
            <a:endParaRPr kumimoji="1" lang="en-US" altLang="zh-TW" dirty="0"/>
          </a:p>
        </p:txBody>
      </p:sp>
      <p:sp>
        <p:nvSpPr>
          <p:cNvPr id="5" name="向右箭號 4"/>
          <p:cNvSpPr/>
          <p:nvPr/>
        </p:nvSpPr>
        <p:spPr>
          <a:xfrm>
            <a:off x="251520" y="393305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448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Screen Shot 2012-12-24 at 下午12.59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628800"/>
            <a:ext cx="5094297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476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467544" y="332656"/>
            <a:ext cx="2304256" cy="792088"/>
          </a:xfrm>
          <a:prstGeom prst="roundRect">
            <a:avLst/>
          </a:prstGeom>
          <a:solidFill>
            <a:srgbClr val="008000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Reference Mapping</a:t>
            </a:r>
            <a:endParaRPr kumimoji="1" lang="zh-TW" altLang="en-US" sz="2400" dirty="0"/>
          </a:p>
        </p:txBody>
      </p:sp>
      <p:pic>
        <p:nvPicPr>
          <p:cNvPr id="10" name="圖片 9" descr="Screen Shot 2013-03-02 at 下午9.41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5274400" cy="208823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475656" y="4869160"/>
            <a:ext cx="59123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/>
              <a:t>NGS Core Tools </a:t>
            </a:r>
            <a:r>
              <a:rPr kumimoji="1" lang="en-US" altLang="zh-TW" sz="3200" dirty="0" smtClean="0">
                <a:sym typeface="Wingdings"/>
              </a:rPr>
              <a:t> Map Reads to Reference</a:t>
            </a:r>
            <a:endParaRPr kumimoji="1" lang="zh-TW" altLang="en-US" sz="3200" dirty="0"/>
          </a:p>
        </p:txBody>
      </p:sp>
      <p:sp>
        <p:nvSpPr>
          <p:cNvPr id="12" name="向右箭號 11"/>
          <p:cNvSpPr/>
          <p:nvPr/>
        </p:nvSpPr>
        <p:spPr>
          <a:xfrm>
            <a:off x="1979712" y="357301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647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2 at 下午9.4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78"/>
            <a:ext cx="9144000" cy="58680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851920" y="616530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Select Trimmed Reads</a:t>
            </a:r>
            <a:endParaRPr kumimoji="1"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5292080" y="5445224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1547664" y="263691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292080" y="249289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882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2 at 下午9.49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772816"/>
            <a:ext cx="8902700" cy="990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059832" y="1124744"/>
            <a:ext cx="265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Select Reference with NC_002516</a:t>
            </a:r>
            <a:endParaRPr kumimoji="1"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7956376" y="2060848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145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43608" y="1628800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Import NGS raw data</a:t>
            </a:r>
            <a:endParaRPr kumimoji="1"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043608" y="4653136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QC on reads</a:t>
            </a:r>
            <a:endParaRPr kumimoji="1"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5508104" y="1628800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Trim reads 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508104" y="3068960"/>
            <a:ext cx="2304256" cy="792088"/>
          </a:xfrm>
          <a:prstGeom prst="roundRect">
            <a:avLst/>
          </a:prstGeom>
          <a:solidFill>
            <a:srgbClr val="008000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Reference Mapping</a:t>
            </a:r>
            <a:endParaRPr kumimoji="1" lang="zh-TW" altLang="en-US" sz="2400" dirty="0"/>
          </a:p>
        </p:txBody>
      </p:sp>
      <p:cxnSp>
        <p:nvCxnSpPr>
          <p:cNvPr id="10" name="直線箭頭接點 9"/>
          <p:cNvCxnSpPr>
            <a:stCxn id="12" idx="2"/>
            <a:endCxn id="6" idx="0"/>
          </p:cNvCxnSpPr>
          <p:nvPr/>
        </p:nvCxnSpPr>
        <p:spPr>
          <a:xfrm>
            <a:off x="2195736" y="400506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Workflow</a:t>
            </a:r>
            <a:endParaRPr kumimoji="1"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5724128" y="4581128"/>
            <a:ext cx="1872208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Variant detection</a:t>
            </a:r>
            <a:endParaRPr kumimoji="1" lang="zh-TW" altLang="en-US" sz="2400" dirty="0"/>
          </a:p>
        </p:txBody>
      </p:sp>
      <p:cxnSp>
        <p:nvCxnSpPr>
          <p:cNvPr id="5" name="直線箭頭接點 4"/>
          <p:cNvCxnSpPr>
            <a:stCxn id="8" idx="2"/>
            <a:endCxn id="20" idx="0"/>
          </p:cNvCxnSpPr>
          <p:nvPr/>
        </p:nvCxnSpPr>
        <p:spPr>
          <a:xfrm>
            <a:off x="6660232" y="386104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1043608" y="3212976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Import Reference Sequence</a:t>
            </a:r>
            <a:endParaRPr kumimoji="1" lang="zh-TW" altLang="en-US" sz="2400" dirty="0"/>
          </a:p>
        </p:txBody>
      </p:sp>
      <p:cxnSp>
        <p:nvCxnSpPr>
          <p:cNvPr id="16" name="直線箭頭接點 15"/>
          <p:cNvCxnSpPr>
            <a:stCxn id="4" idx="2"/>
            <a:endCxn id="12" idx="0"/>
          </p:cNvCxnSpPr>
          <p:nvPr/>
        </p:nvCxnSpPr>
        <p:spPr>
          <a:xfrm>
            <a:off x="2195736" y="242088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6" idx="2"/>
            <a:endCxn id="7" idx="0"/>
          </p:cNvCxnSpPr>
          <p:nvPr/>
        </p:nvCxnSpPr>
        <p:spPr>
          <a:xfrm rot="5400000" flipH="1" flipV="1">
            <a:off x="2519772" y="1304764"/>
            <a:ext cx="3816424" cy="4464496"/>
          </a:xfrm>
          <a:prstGeom prst="bentConnector5">
            <a:avLst>
              <a:gd name="adj1" fmla="val -5990"/>
              <a:gd name="adj2" fmla="val 50000"/>
              <a:gd name="adj3" fmla="val 10599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stCxn id="7" idx="2"/>
            <a:endCxn id="8" idx="0"/>
          </p:cNvCxnSpPr>
          <p:nvPr/>
        </p:nvCxnSpPr>
        <p:spPr>
          <a:xfrm>
            <a:off x="6660232" y="242088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2 at 下午9.50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6" y="260648"/>
            <a:ext cx="8890000" cy="501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2771800" y="566124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Keep Default configuration for the mapping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73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ea typeface="新細明體" charset="0"/>
              </a:rPr>
              <a:t>Mapping in CLC Bio Genomics WB</a:t>
            </a:r>
            <a:endParaRPr lang="zh-TW" altLang="en-US" dirty="0">
              <a:latin typeface="+mn-lt"/>
              <a:ea typeface="新細明體" charset="0"/>
            </a:endParaRPr>
          </a:p>
        </p:txBody>
      </p:sp>
      <p:sp>
        <p:nvSpPr>
          <p:cNvPr id="1843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ea typeface="新細明體" charset="0"/>
              </a:rPr>
              <a:t>Cross platforms</a:t>
            </a:r>
          </a:p>
          <a:p>
            <a:r>
              <a:rPr lang="en-US" altLang="zh-TW" dirty="0" smtClean="0">
                <a:latin typeface="+mn-lt"/>
                <a:ea typeface="新細明體" charset="0"/>
              </a:rPr>
              <a:t>Single reads + paired reads are available be processed together</a:t>
            </a:r>
          </a:p>
          <a:p>
            <a:r>
              <a:rPr lang="en-US" altLang="zh-TW" dirty="0" smtClean="0">
                <a:latin typeface="+mn-lt"/>
                <a:ea typeface="新細明體" charset="0"/>
              </a:rPr>
              <a:t>Different runs can be integrated</a:t>
            </a:r>
            <a:endParaRPr lang="zh-TW" altLang="en-US" dirty="0">
              <a:latin typeface="+mn-lt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0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Perfe</a:t>
            </a:r>
            <a:r>
              <a:rPr lang="en-US" altLang="zh-TW" dirty="0" smtClean="0"/>
              <a:t>ct match (PM):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Nucleotide on the read is the same with reference sequence</a:t>
            </a:r>
          </a:p>
          <a:p>
            <a:pPr marL="457200" lvl="1" indent="0">
              <a:buNone/>
            </a:pPr>
            <a:r>
              <a:rPr lang="en-US" altLang="zh-TW" dirty="0" smtClean="0"/>
              <a:t>+1 per base</a:t>
            </a:r>
            <a:endParaRPr kumimoji="1" lang="en-US" altLang="zh-TW" dirty="0" smtClean="0"/>
          </a:p>
          <a:p>
            <a:r>
              <a:rPr kumimoji="1" lang="en-US" altLang="zh-TW" dirty="0" smtClean="0"/>
              <a:t>Miss Match (MM):</a:t>
            </a:r>
          </a:p>
          <a:p>
            <a:pPr marL="457200" lvl="1" indent="0">
              <a:buNone/>
            </a:pPr>
            <a:r>
              <a:rPr lang="en-US" altLang="zh-TW" dirty="0"/>
              <a:t>Nucleotide on the read </a:t>
            </a:r>
            <a:r>
              <a:rPr lang="en-US" altLang="zh-TW" dirty="0" smtClean="0"/>
              <a:t>is not matched </a:t>
            </a:r>
            <a:r>
              <a:rPr lang="en-US" altLang="zh-TW" dirty="0"/>
              <a:t>with reference </a:t>
            </a:r>
            <a:r>
              <a:rPr lang="en-US" altLang="zh-TW" dirty="0" smtClean="0"/>
              <a:t>sequence</a:t>
            </a:r>
          </a:p>
          <a:p>
            <a:pPr marL="457200" lvl="1" indent="0">
              <a:buNone/>
            </a:pPr>
            <a:r>
              <a:rPr lang="en-US" altLang="zh-TW" dirty="0" smtClean="0"/>
              <a:t>-2 </a:t>
            </a:r>
            <a:r>
              <a:rPr lang="en-US" altLang="zh-TW" dirty="0"/>
              <a:t>p</a:t>
            </a:r>
            <a:r>
              <a:rPr lang="en-US" altLang="zh-TW" dirty="0" smtClean="0"/>
              <a:t>er base (in default)</a:t>
            </a:r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37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93922" y="1866310"/>
            <a:ext cx="8410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CGTATCAATCGATTACGCTATGAATG - Reference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411760" y="2276872"/>
            <a:ext cx="4513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ATCAATCGATTACGCTATGA        - Read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07904" y="3284984"/>
            <a:ext cx="967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smtClean="0"/>
              <a:t>+20</a:t>
            </a:r>
          </a:p>
        </p:txBody>
      </p:sp>
    </p:spTree>
    <p:extLst>
      <p:ext uri="{BB962C8B-B14F-4D97-AF65-F5344CB8AC3E}">
        <p14:creationId xmlns:p14="http://schemas.microsoft.com/office/powerpoint/2010/main" val="171798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7865" y="2156083"/>
            <a:ext cx="5622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CGTATCAATCGATTACGCTATGAATG   - Reference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123728" y="2492896"/>
            <a:ext cx="61965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ATCAATCG</a:t>
            </a:r>
            <a:r>
              <a:rPr lang="en-US" altLang="zh-TW" sz="2800" dirty="0" smtClean="0">
                <a:solidFill>
                  <a:srgbClr val="FF0000"/>
                </a:solidFill>
              </a:rPr>
              <a:t>G</a:t>
            </a:r>
            <a:r>
              <a:rPr lang="en-US" altLang="zh-TW" sz="2800" dirty="0" smtClean="0"/>
              <a:t>TTACGCTATGA - Read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88065" y="3430741"/>
            <a:ext cx="254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smtClean="0"/>
              <a:t>+19 -2 = 17</a:t>
            </a:r>
          </a:p>
        </p:txBody>
      </p:sp>
      <p:sp>
        <p:nvSpPr>
          <p:cNvPr id="6" name="向右箭號 5"/>
          <p:cNvSpPr/>
          <p:nvPr/>
        </p:nvSpPr>
        <p:spPr>
          <a:xfrm rot="5400000">
            <a:off x="3172984" y="158765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45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3882" y="1866310"/>
            <a:ext cx="8410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CGTATCAATCGATTACGCTATGAATG - Reference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065930" y="2204864"/>
            <a:ext cx="6196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 smtClean="0"/>
              <a:t>TCAATCGATTACGCTATGA - Read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70186" y="3861048"/>
            <a:ext cx="967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smtClean="0"/>
              <a:t>+19</a:t>
            </a:r>
          </a:p>
        </p:txBody>
      </p:sp>
      <p:sp>
        <p:nvSpPr>
          <p:cNvPr id="6" name="向右箭號 5"/>
          <p:cNvSpPr/>
          <p:nvPr/>
        </p:nvSpPr>
        <p:spPr>
          <a:xfrm rot="5400000">
            <a:off x="1948848" y="1299624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002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Local alignment</a:t>
            </a:r>
          </a:p>
          <a:p>
            <a:pPr lvl="1"/>
            <a:r>
              <a:rPr lang="en-US" altLang="zh-TW" dirty="0" smtClean="0"/>
              <a:t>Allow “free end” in 5’-end or 3’-end of the reads</a:t>
            </a:r>
          </a:p>
          <a:p>
            <a:pPr lvl="1"/>
            <a:r>
              <a:rPr lang="en-US" altLang="zh-TW" dirty="0" smtClean="0"/>
              <a:t>Free end is not MM</a:t>
            </a:r>
            <a:endParaRPr lang="en-US" altLang="zh-TW" dirty="0"/>
          </a:p>
          <a:p>
            <a:endParaRPr kumimoji="1" lang="en-US" altLang="zh-TW" dirty="0" smtClean="0"/>
          </a:p>
          <a:p>
            <a:r>
              <a:rPr lang="en-US" altLang="zh-TW" dirty="0" smtClean="0"/>
              <a:t>Global alignment</a:t>
            </a:r>
          </a:p>
          <a:p>
            <a:pPr marL="800100" lvl="2" indent="-400050"/>
            <a:r>
              <a:rPr lang="en-US" altLang="zh-TW" dirty="0" smtClean="0"/>
              <a:t>Miss match is calculated on 5’-end or 3’-end of the reads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20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1874" y="1772816"/>
            <a:ext cx="8410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/>
              <a:t>CGTATCAATCGATTACGCTATGAATG - Reference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993922" y="2111370"/>
            <a:ext cx="456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 smtClean="0"/>
              <a:t>TCAATCGATTACGCTATGA         - Read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39752" y="3284984"/>
            <a:ext cx="5125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smtClean="0"/>
              <a:t>+19 for local alignment</a:t>
            </a:r>
          </a:p>
          <a:p>
            <a:r>
              <a:rPr kumimoji="1" lang="en-US" altLang="zh-TW" sz="3600" dirty="0" smtClean="0"/>
              <a:t>+17 for global alignment</a:t>
            </a:r>
          </a:p>
        </p:txBody>
      </p:sp>
    </p:spTree>
    <p:extLst>
      <p:ext uri="{BB962C8B-B14F-4D97-AF65-F5344CB8AC3E}">
        <p14:creationId xmlns:p14="http://schemas.microsoft.com/office/powerpoint/2010/main" val="88125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Length fraction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given </a:t>
            </a:r>
            <a:r>
              <a:rPr lang="en-US" altLang="zh-TW" dirty="0" smtClean="0"/>
              <a:t>fraction (</a:t>
            </a:r>
            <a:r>
              <a:rPr lang="en-US" altLang="zh-TW" dirty="0"/>
              <a:t>default 50 %) of the read must </a:t>
            </a:r>
            <a:r>
              <a:rPr lang="en-US" altLang="zh-TW" dirty="0" smtClean="0"/>
              <a:t>be matched </a:t>
            </a:r>
            <a:r>
              <a:rPr lang="en-US" altLang="zh-TW" dirty="0"/>
              <a:t>the reference</a:t>
            </a:r>
            <a:endParaRPr lang="en-US" altLang="zh-TW" dirty="0" smtClean="0"/>
          </a:p>
          <a:p>
            <a:endParaRPr lang="en-US" altLang="zh-TW" dirty="0"/>
          </a:p>
          <a:p>
            <a:r>
              <a:rPr kumimoji="1" lang="en-US" altLang="zh-TW" dirty="0" smtClean="0"/>
              <a:t>Similarity</a:t>
            </a:r>
          </a:p>
          <a:p>
            <a:pPr lvl="1"/>
            <a:r>
              <a:rPr lang="en-US" altLang="zh-TW" dirty="0"/>
              <a:t>Set minimum fraction of identity between the read and the reference sequence </a:t>
            </a:r>
            <a:r>
              <a:rPr lang="en-US" altLang="zh-TW" dirty="0" smtClean="0"/>
              <a:t>(default 80%)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85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3-02 at 下午9.59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473200"/>
            <a:ext cx="8928100" cy="391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向右箭號 2"/>
          <p:cNvSpPr/>
          <p:nvPr/>
        </p:nvSpPr>
        <p:spPr>
          <a:xfrm>
            <a:off x="-345188" y="1988840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307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Case Study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i="1" dirty="0" smtClean="0"/>
              <a:t>Pseudomonas </a:t>
            </a:r>
            <a:r>
              <a:rPr kumimoji="1" lang="en-US" altLang="zh-TW" i="1" dirty="0" err="1" smtClean="0"/>
              <a:t>aeruginosa</a:t>
            </a:r>
            <a:r>
              <a:rPr kumimoji="1" lang="en-US" altLang="zh-TW" i="1" dirty="0" smtClean="0"/>
              <a:t> </a:t>
            </a:r>
            <a:r>
              <a:rPr kumimoji="1" lang="en-US" altLang="zh-TW" dirty="0" smtClean="0"/>
              <a:t>MAPO1 variant re-sequencing</a:t>
            </a:r>
          </a:p>
          <a:p>
            <a:pPr lvl="1"/>
            <a:r>
              <a:rPr kumimoji="1" lang="en-US" altLang="zh-TW" dirty="0" err="1" smtClean="0"/>
              <a:t>Olivas</a:t>
            </a:r>
            <a:r>
              <a:rPr kumimoji="1" lang="en-US" altLang="zh-TW" dirty="0" smtClean="0"/>
              <a:t> AD </a:t>
            </a:r>
            <a:r>
              <a:rPr kumimoji="1" lang="en-US" altLang="zh-TW" i="1" dirty="0" smtClean="0"/>
              <a:t>et al.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PLoS</a:t>
            </a:r>
            <a:r>
              <a:rPr kumimoji="1" lang="en-US" altLang="zh-TW" dirty="0" smtClean="0"/>
              <a:t> One, 2012</a:t>
            </a:r>
          </a:p>
          <a:p>
            <a:pPr lvl="1"/>
            <a:r>
              <a:rPr kumimoji="1" lang="en-US" altLang="zh-TW" dirty="0" smtClean="0"/>
              <a:t>SRP010152</a:t>
            </a:r>
          </a:p>
          <a:p>
            <a:pPr lvl="2"/>
            <a:r>
              <a:rPr kumimoji="1" lang="en-US" altLang="zh-TW" dirty="0" smtClean="0"/>
              <a:t>SRX114601 / SRR396638 – Single reads</a:t>
            </a:r>
          </a:p>
          <a:p>
            <a:pPr lvl="2"/>
            <a:r>
              <a:rPr kumimoji="1" lang="en-US" altLang="zh-TW" dirty="0" smtClean="0"/>
              <a:t>SRX114599 / SRR396636 – mate-pair (distance: 2000-3800)</a:t>
            </a:r>
          </a:p>
          <a:p>
            <a:pPr lvl="2"/>
            <a:r>
              <a:rPr kumimoji="1" lang="en-US" altLang="zh-TW" dirty="0"/>
              <a:t>SRX114600/ </a:t>
            </a:r>
            <a:r>
              <a:rPr kumimoji="1" lang="en-US" altLang="zh-TW" dirty="0" smtClean="0"/>
              <a:t>SRR396637 – paired-end (distance: 150-350)</a:t>
            </a:r>
          </a:p>
          <a:p>
            <a:r>
              <a:rPr kumimoji="1" lang="en-US" altLang="zh-TW" dirty="0" smtClean="0"/>
              <a:t>Reference sequence</a:t>
            </a:r>
          </a:p>
          <a:p>
            <a:pPr lvl="1"/>
            <a:r>
              <a:rPr kumimoji="1" lang="en-US" altLang="zh-TW" dirty="0" smtClean="0"/>
              <a:t>NC_002516</a:t>
            </a:r>
          </a:p>
          <a:p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5818038"/>
            <a:ext cx="4737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hlinkClick r:id="rId2"/>
              </a:rPr>
              <a:t>http://trace.ncbi.nlm.nih.gov/Traces/sra/?study=</a:t>
            </a:r>
            <a:r>
              <a:rPr kumimoji="1" lang="en-US" altLang="zh-TW" dirty="0" smtClean="0">
                <a:hlinkClick r:id="rId2"/>
              </a:rPr>
              <a:t>SRP010152</a:t>
            </a:r>
            <a:endParaRPr kumimoji="1" lang="en-US" altLang="zh-TW" dirty="0" smtClean="0"/>
          </a:p>
          <a:p>
            <a:r>
              <a:rPr lang="en-US" altLang="zh-TW" dirty="0">
                <a:hlinkClick r:id="rId3"/>
              </a:rPr>
              <a:t>http://download.clcbio.com/testdata/paeruginosa-</a:t>
            </a:r>
            <a:r>
              <a:rPr lang="en-US" altLang="zh-TW" dirty="0" smtClean="0">
                <a:hlinkClick r:id="rId3"/>
              </a:rPr>
              <a:t>reads.zip</a:t>
            </a:r>
            <a:endParaRPr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58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Mapping result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Log file</a:t>
            </a:r>
          </a:p>
          <a:p>
            <a:r>
              <a:rPr kumimoji="1" lang="en-US" altLang="zh-TW" dirty="0" smtClean="0"/>
              <a:t>Mapping list (table for genome) / track</a:t>
            </a:r>
          </a:p>
          <a:p>
            <a:r>
              <a:rPr kumimoji="1" lang="en-US" altLang="zh-TW" dirty="0" smtClean="0"/>
              <a:t>Simple mapping report</a:t>
            </a:r>
            <a:endParaRPr kumimoji="1" lang="zh-TW" altLang="en-US" dirty="0"/>
          </a:p>
        </p:txBody>
      </p:sp>
      <p:pic>
        <p:nvPicPr>
          <p:cNvPr id="4" name="圖片 3" descr="Screen Shot 2013-03-02 at 下午10.17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789040"/>
            <a:ext cx="7670747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03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Check the mapping report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For the mapping list / track</a:t>
            </a:r>
          </a:p>
          <a:p>
            <a:pPr lvl="1"/>
            <a:r>
              <a:rPr kumimoji="1" lang="en-US" altLang="zh-TW" dirty="0" smtClean="0"/>
              <a:t>Adjust view</a:t>
            </a:r>
          </a:p>
          <a:p>
            <a:pPr lvl="1"/>
            <a:r>
              <a:rPr kumimoji="1" lang="en-US" altLang="zh-TW" dirty="0" smtClean="0"/>
              <a:t>Find specific position</a:t>
            </a:r>
          </a:p>
          <a:p>
            <a:pPr lvl="1"/>
            <a:r>
              <a:rPr kumimoji="1" lang="en-US" altLang="zh-TW" dirty="0" smtClean="0"/>
              <a:t>Find specific gene</a:t>
            </a:r>
          </a:p>
          <a:p>
            <a:pPr lvl="1"/>
            <a:r>
              <a:rPr kumimoji="1" lang="en-US" altLang="zh-TW" dirty="0" smtClean="0"/>
              <a:t>Export view</a:t>
            </a:r>
          </a:p>
          <a:p>
            <a:pPr lvl="1"/>
            <a:r>
              <a:rPr kumimoji="1" lang="en-US" altLang="zh-TW" dirty="0" smtClean="0"/>
              <a:t>Export sequence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75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3-02 at 下午10.18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5252348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 descr="Screen Shot 2013-03-02 at 下午10.19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149080"/>
            <a:ext cx="2268252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向左箭號 6"/>
          <p:cNvSpPr/>
          <p:nvPr/>
        </p:nvSpPr>
        <p:spPr>
          <a:xfrm>
            <a:off x="5508104" y="4581128"/>
            <a:ext cx="576064" cy="576064"/>
          </a:xfrm>
          <a:prstGeom prst="lef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 descr="Screen Shot 2013-03-02 at 下午10.22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5951682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Adjust the view</a:t>
            </a:r>
            <a:endParaRPr kumimoji="1"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-180528" y="407707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60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2 at 下午10.21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3175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3-03-02 at 下午10.19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060848"/>
            <a:ext cx="4032448" cy="356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Other basic panel</a:t>
            </a:r>
            <a:endParaRPr kumimoji="1"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-108520" y="1844824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995936" y="1844824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485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Export Graphic</a:t>
            </a:r>
            <a:endParaRPr kumimoji="1" lang="zh-TW" altLang="en-US" dirty="0"/>
          </a:p>
        </p:txBody>
      </p:sp>
      <p:pic>
        <p:nvPicPr>
          <p:cNvPr id="3" name="圖片 2" descr="Screen Shot 2013-03-02 at 下午10.23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1152128" cy="106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 descr="Screen Shot 2013-03-02 at 下午10.24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89040"/>
            <a:ext cx="2959450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 descr="Screen Shot 2013-03-02 at 下午10.24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89040"/>
            <a:ext cx="3617146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55576" y="270892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1. Click Graphic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5517232"/>
            <a:ext cx="220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2. Select Export visible area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99992" y="6021288"/>
            <a:ext cx="31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3. Select the export format and location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747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Export Extract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Export sequence in </a:t>
            </a:r>
            <a:r>
              <a:rPr kumimoji="1" lang="en-US" altLang="zh-TW" dirty="0" err="1" smtClean="0"/>
              <a:t>fasta</a:t>
            </a:r>
            <a:r>
              <a:rPr kumimoji="1" lang="en-US" altLang="zh-TW" dirty="0" smtClean="0"/>
              <a:t> format </a:t>
            </a:r>
          </a:p>
          <a:p>
            <a:r>
              <a:rPr kumimoji="1" lang="en-US" altLang="zh-TW" dirty="0" smtClean="0"/>
              <a:t>Export mapping BAM / SAM file</a:t>
            </a:r>
          </a:p>
          <a:p>
            <a:r>
              <a:rPr kumimoji="1" lang="en-US" altLang="zh-TW" dirty="0" smtClean="0"/>
              <a:t>Export mapping coverage</a:t>
            </a:r>
          </a:p>
          <a:p>
            <a:r>
              <a:rPr kumimoji="1" lang="en-US" altLang="zh-TW" dirty="0" smtClean="0"/>
              <a:t>Extract mapping view only  in single reads / paired-end reads</a:t>
            </a:r>
          </a:p>
          <a:p>
            <a:r>
              <a:rPr kumimoji="1" lang="en-US" altLang="zh-TW" dirty="0" smtClean="0"/>
              <a:t>Extract consensus sequence</a:t>
            </a:r>
          </a:p>
          <a:p>
            <a:r>
              <a:rPr kumimoji="1" lang="en-US" altLang="zh-TW" dirty="0" smtClean="0"/>
              <a:t>Find broken pair mated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29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3-02 at 下午10.33.47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2699792" y="177281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12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67544" y="404664"/>
            <a:ext cx="1872208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Variant detection</a:t>
            </a:r>
            <a:endParaRPr kumimoji="1" lang="zh-TW" altLang="en-US" sz="2400" dirty="0"/>
          </a:p>
        </p:txBody>
      </p:sp>
      <p:pic>
        <p:nvPicPr>
          <p:cNvPr id="3" name="圖片 2" descr="Screen Shot 2013-03-03 at 上午8.27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5154257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1416890" y="4633972"/>
            <a:ext cx="675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err="1" smtClean="0"/>
              <a:t>Resequencing</a:t>
            </a:r>
            <a:r>
              <a:rPr kumimoji="1" lang="en-US" altLang="zh-TW" sz="2800" dirty="0" smtClean="0"/>
              <a:t> Analysis </a:t>
            </a:r>
            <a:r>
              <a:rPr kumimoji="1" lang="en-US" altLang="zh-TW" sz="2800" dirty="0" smtClean="0">
                <a:sym typeface="Wingdings"/>
              </a:rPr>
              <a:t> Probabilistic Variant Detection</a:t>
            </a:r>
            <a:endParaRPr kumimoji="1"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1259632" y="1988840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835696" y="299695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8537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About SNP detection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Probabilistic Variant Detection</a:t>
            </a:r>
          </a:p>
          <a:p>
            <a:pPr lvl="1"/>
            <a:r>
              <a:rPr lang="en-US" altLang="zh-TW" dirty="0"/>
              <a:t>Single Nucleotide Variants (SNVs</a:t>
            </a:r>
            <a:r>
              <a:rPr lang="en-US" altLang="zh-TW" dirty="0" smtClean="0"/>
              <a:t>)</a:t>
            </a:r>
          </a:p>
          <a:p>
            <a:pPr lvl="1"/>
            <a:r>
              <a:rPr kumimoji="1" lang="en-US" altLang="zh-TW" dirty="0" smtClean="0"/>
              <a:t>Insertions</a:t>
            </a:r>
          </a:p>
          <a:p>
            <a:pPr lvl="1"/>
            <a:r>
              <a:rPr kumimoji="1" lang="en-US" altLang="zh-TW" dirty="0" smtClean="0"/>
              <a:t>Deletions</a:t>
            </a:r>
          </a:p>
          <a:p>
            <a:pPr lvl="1"/>
            <a:r>
              <a:rPr lang="en-US" altLang="zh-TW" dirty="0"/>
              <a:t>MNVs (Multiple Nucleotide Variants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Can detect </a:t>
            </a:r>
            <a:r>
              <a:rPr lang="en-US" altLang="zh-TW" dirty="0"/>
              <a:t>variations in datasets from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Haploid  </a:t>
            </a:r>
            <a:r>
              <a:rPr lang="en-US" altLang="zh-TW" dirty="0"/>
              <a:t>(e.g. bacteria</a:t>
            </a:r>
            <a:r>
              <a:rPr lang="en-US" altLang="zh-TW" dirty="0" smtClean="0"/>
              <a:t>) </a:t>
            </a:r>
          </a:p>
          <a:p>
            <a:pPr lvl="2"/>
            <a:r>
              <a:rPr lang="en-US" altLang="zh-TW" dirty="0" smtClean="0"/>
              <a:t>Diploid  </a:t>
            </a:r>
            <a:r>
              <a:rPr lang="en-US" altLang="zh-TW" dirty="0"/>
              <a:t>(e.g. human) and 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Polyploid</a:t>
            </a:r>
            <a:r>
              <a:rPr lang="en-US" altLang="zh-TW" dirty="0" smtClean="0"/>
              <a:t>  organisms </a:t>
            </a:r>
            <a:r>
              <a:rPr lang="en-US" altLang="zh-TW" dirty="0"/>
              <a:t>(e.g. cancer and higher plants)</a:t>
            </a:r>
            <a:endParaRPr kumimoji="1" lang="en-US" altLang="zh-TW" dirty="0" smtClean="0"/>
          </a:p>
          <a:p>
            <a:r>
              <a:rPr kumimoji="1" lang="en-US" altLang="zh-TW" dirty="0" smtClean="0"/>
              <a:t>Quality-Based </a:t>
            </a:r>
            <a:r>
              <a:rPr kumimoji="1" lang="en-US" altLang="zh-TW" dirty="0"/>
              <a:t>Variant </a:t>
            </a:r>
            <a:r>
              <a:rPr kumimoji="1" lang="en-US" altLang="zh-TW" dirty="0" smtClean="0"/>
              <a:t>Detection</a:t>
            </a:r>
          </a:p>
          <a:p>
            <a:pPr lvl="1"/>
            <a:r>
              <a:rPr kumimoji="1" lang="en-US" altLang="zh-TW" dirty="0" smtClean="0"/>
              <a:t>Detect SNPs based on reads quality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28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Probabilistic Variant Detection</a:t>
            </a:r>
            <a:br>
              <a:rPr kumimoji="1" lang="en-US" altLang="zh-TW" dirty="0"/>
            </a:br>
            <a:r>
              <a:rPr kumimoji="1" lang="en-US" altLang="zh-TW" dirty="0" smtClean="0"/>
              <a:t>in GWB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Combines a </a:t>
            </a:r>
            <a:r>
              <a:rPr lang="en-US" altLang="zh-TW" dirty="0"/>
              <a:t>Bayesian model with a Maximum Likelihood </a:t>
            </a:r>
            <a:r>
              <a:rPr lang="en-US" altLang="zh-TW" dirty="0" smtClean="0"/>
              <a:t>approach.</a:t>
            </a:r>
          </a:p>
          <a:p>
            <a:r>
              <a:rPr lang="en-US" altLang="zh-TW" dirty="0" smtClean="0"/>
              <a:t>Calculate prior and </a:t>
            </a:r>
            <a:r>
              <a:rPr lang="en-US" altLang="zh-TW" dirty="0"/>
              <a:t>error probabilities for the Bayesian </a:t>
            </a:r>
            <a:r>
              <a:rPr lang="en-US" altLang="zh-TW" dirty="0" smtClean="0"/>
              <a:t>model</a:t>
            </a:r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lang="en-US" altLang="zh-TW" sz="2800" dirty="0" smtClean="0"/>
              <a:t>About </a:t>
            </a:r>
            <a:r>
              <a:rPr lang="en-US" altLang="zh-TW" sz="2800" dirty="0"/>
              <a:t>the Maximum Likelihood estimation (MLE) can be found </a:t>
            </a:r>
            <a:r>
              <a:rPr lang="en-US" altLang="zh-TW" sz="2800" dirty="0" smtClean="0"/>
              <a:t>at http</a:t>
            </a:r>
            <a:r>
              <a:rPr lang="en-US" altLang="zh-TW" sz="2800" dirty="0"/>
              <a:t>://</a:t>
            </a:r>
            <a:r>
              <a:rPr lang="en-US" altLang="zh-TW" sz="2800" dirty="0" err="1"/>
              <a:t>en.wikipedia.org</a:t>
            </a:r>
            <a:r>
              <a:rPr lang="en-US" altLang="zh-TW" sz="2800" dirty="0"/>
              <a:t>/wiki/</a:t>
            </a:r>
            <a:r>
              <a:rPr lang="en-US" altLang="zh-TW" sz="2800" dirty="0" err="1"/>
              <a:t>Maximum_likelihood</a:t>
            </a:r>
            <a:r>
              <a:rPr lang="en-US" altLang="zh-TW" sz="2800" dirty="0"/>
              <a:t>.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470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2-26 at 上午9.55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638300"/>
            <a:ext cx="4457700" cy="35814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95536" y="476672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Import NGS raw data</a:t>
            </a:r>
            <a:endParaRPr kumimoji="1" lang="zh-TW" altLang="en-US" sz="2400" dirty="0"/>
          </a:p>
        </p:txBody>
      </p:sp>
      <p:sp>
        <p:nvSpPr>
          <p:cNvPr id="6" name="向下箭號 5"/>
          <p:cNvSpPr/>
          <p:nvPr/>
        </p:nvSpPr>
        <p:spPr>
          <a:xfrm>
            <a:off x="3563888" y="1052736"/>
            <a:ext cx="864096" cy="936104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275856" y="3429000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19872" y="5733256"/>
            <a:ext cx="198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Click Import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en-US" altLang="zh-TW" dirty="0" err="1" smtClean="0">
                <a:sym typeface="Wingdings"/>
              </a:rPr>
              <a:t>Illumina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63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2-07-31 at 上午9.50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480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338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07-31 at 上午9.4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1200"/>
            <a:ext cx="7467600" cy="543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982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07-31 at 上午9.49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748464" cy="246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87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 of the likelihood</a:t>
            </a:r>
            <a:endParaRPr kumimoji="1" lang="zh-TW" altLang="en-US" dirty="0"/>
          </a:p>
        </p:txBody>
      </p:sp>
      <p:pic>
        <p:nvPicPr>
          <p:cNvPr id="3" name="圖片 2" descr="Screen Shot 2012-07-31 at 上午9.53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12150"/>
            <a:ext cx="8424936" cy="2790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290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Calculation of the posterior probability for each site type at each position in the</a:t>
            </a:r>
            <a:br>
              <a:rPr lang="en-US" altLang="zh-TW" dirty="0"/>
            </a:br>
            <a:r>
              <a:rPr lang="en-US" altLang="zh-TW" dirty="0"/>
              <a:t>genome</a:t>
            </a:r>
            <a:endParaRPr kumimoji="1" lang="zh-TW" altLang="en-US" dirty="0"/>
          </a:p>
        </p:txBody>
      </p:sp>
      <p:pic>
        <p:nvPicPr>
          <p:cNvPr id="3" name="圖片 2" descr="Screen Shot 2012-07-31 at 上午9.5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197100"/>
            <a:ext cx="7734300" cy="246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636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Is it a SNV?</a:t>
            </a:r>
            <a:endParaRPr kumimoji="1"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7544" y="2348880"/>
            <a:ext cx="8468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6000" dirty="0" smtClean="0"/>
              <a:t>P (SNV) </a:t>
            </a:r>
            <a:r>
              <a:rPr kumimoji="1" lang="en-US" altLang="zh-TW" sz="6000" dirty="0" smtClean="0">
                <a:latin typeface="ＭＳ ゴシック"/>
                <a:ea typeface="ＭＳ ゴシック"/>
                <a:cs typeface="ＭＳ ゴシック"/>
              </a:rPr>
              <a:t>≤ </a:t>
            </a:r>
            <a:r>
              <a:rPr kumimoji="1" lang="en-US" altLang="zh-TW" sz="6000" dirty="0" smtClean="0"/>
              <a:t>1 – Variant Probability </a:t>
            </a:r>
            <a:endParaRPr kumimoji="1"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4149080"/>
            <a:ext cx="810991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smtClean="0"/>
              <a:t>e.g.  P (SNV) = 0.15 , P (Variant) = 0.9  </a:t>
            </a:r>
            <a:r>
              <a:rPr kumimoji="1" lang="en-US" altLang="zh-TW" sz="3600" dirty="0" smtClean="0">
                <a:sym typeface="Wingdings"/>
              </a:rPr>
              <a:t> NOT a SNV</a:t>
            </a:r>
          </a:p>
          <a:p>
            <a:r>
              <a:rPr kumimoji="1" lang="en-US" altLang="zh-TW" sz="3600" dirty="0">
                <a:sym typeface="Wingdings"/>
              </a:rPr>
              <a:t> </a:t>
            </a:r>
            <a:r>
              <a:rPr kumimoji="1" lang="en-US" altLang="zh-TW" sz="3600" dirty="0" smtClean="0">
                <a:sym typeface="Wingdings"/>
              </a:rPr>
              <a:t>     </a:t>
            </a:r>
            <a:r>
              <a:rPr kumimoji="1" lang="en-US" altLang="zh-TW" sz="3600" dirty="0" smtClean="0"/>
              <a:t>  </a:t>
            </a:r>
            <a:r>
              <a:rPr kumimoji="1" lang="en-US" altLang="zh-TW" sz="3600" dirty="0"/>
              <a:t>P (SNV) = 0.15 , P (Variant) = </a:t>
            </a:r>
            <a:r>
              <a:rPr kumimoji="1" lang="en-US" altLang="zh-TW" sz="3600" dirty="0" smtClean="0"/>
              <a:t>0.8  </a:t>
            </a:r>
            <a:r>
              <a:rPr kumimoji="1" lang="en-US" altLang="zh-TW" sz="3600" dirty="0">
                <a:sym typeface="Wingdings"/>
              </a:rPr>
              <a:t> </a:t>
            </a:r>
            <a:r>
              <a:rPr kumimoji="1" lang="en-US" altLang="zh-TW" sz="3600" dirty="0" smtClean="0">
                <a:sym typeface="Wingdings"/>
              </a:rPr>
              <a:t>Is  a SNV</a:t>
            </a:r>
            <a:endParaRPr kumimoji="1" lang="en-US" altLang="zh-TW" sz="3600" dirty="0">
              <a:sym typeface="Wingdings"/>
            </a:endParaRPr>
          </a:p>
          <a:p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57547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3 at 上午8.2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3839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3059832" y="5301208"/>
            <a:ext cx="296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Select mapping list or tracks</a:t>
            </a:r>
            <a:endParaRPr kumimoji="1" lang="zh-TW" altLang="en-US" sz="2400" dirty="0"/>
          </a:p>
        </p:txBody>
      </p:sp>
      <p:sp>
        <p:nvSpPr>
          <p:cNvPr id="4" name="向右箭號 3"/>
          <p:cNvSpPr/>
          <p:nvPr/>
        </p:nvSpPr>
        <p:spPr>
          <a:xfrm>
            <a:off x="34351" y="2708920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4427984" y="371703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0878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3 at 上午8.3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7456"/>
            <a:ext cx="30607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3-03-03 at 上午8.33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96952"/>
            <a:ext cx="4838700" cy="265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647292" y="467380"/>
            <a:ext cx="29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1.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1560" y="2636912"/>
            <a:ext cx="31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2.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631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3 at 上午8.33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90488"/>
            <a:ext cx="5359400" cy="193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3-03-03 at 上午8.33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2540000" cy="332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539552" y="116632"/>
            <a:ext cx="32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3.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2708920"/>
            <a:ext cx="32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4.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83859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3 at 上午8.34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88" y="-20737"/>
            <a:ext cx="9144000" cy="588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2051720" y="6165304"/>
            <a:ext cx="441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5. Create a new sub-folder and save the variant detection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5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2-26 at 上午9.5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3588879" cy="50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Import Single Reads File</a:t>
            </a:r>
            <a:endParaRPr kumimoji="1" lang="zh-TW" altLang="en-US" dirty="0"/>
          </a:p>
        </p:txBody>
      </p:sp>
      <p:pic>
        <p:nvPicPr>
          <p:cNvPr id="10" name="圖片 9" descr="Screen Shot 2013-02-26 at 上午9.58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49080"/>
            <a:ext cx="6408712" cy="2365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字方塊 10"/>
          <p:cNvSpPr txBox="1"/>
          <p:nvPr/>
        </p:nvSpPr>
        <p:spPr>
          <a:xfrm>
            <a:off x="3491880" y="2852936"/>
            <a:ext cx="5442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dirty="0" smtClean="0"/>
              <a:t>Select “</a:t>
            </a:r>
            <a:r>
              <a:rPr kumimoji="1" lang="en-US" altLang="zh-TW" dirty="0" err="1" smtClean="0"/>
              <a:t>Single_read.fastq</a:t>
            </a:r>
            <a:r>
              <a:rPr kumimoji="1" lang="en-US" altLang="zh-TW" dirty="0" smtClean="0"/>
              <a:t>” file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Uncheck all items in the “General options”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Confirm the quality score is “NCBI/Sanger or </a:t>
            </a:r>
            <a:r>
              <a:rPr kumimoji="1" lang="en-US" altLang="zh-TW" dirty="0" err="1" smtClean="0"/>
              <a:t>Illumina</a:t>
            </a:r>
            <a:r>
              <a:rPr kumimoji="1" lang="en-US" altLang="zh-TW" dirty="0" smtClean="0"/>
              <a:t> pipeline 1.8”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77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3-03 at 上午9.2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8" y="4869160"/>
            <a:ext cx="9144000" cy="185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3-03-03 at 上午9.24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68760"/>
            <a:ext cx="6618656" cy="346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圖片 1" descr="Screen Shot 2013-03-03 at 上午9.23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41910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19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Track Tools</a:t>
            </a:r>
            <a:endParaRPr kumimoji="1" lang="zh-TW" altLang="en-US" dirty="0"/>
          </a:p>
        </p:txBody>
      </p:sp>
      <p:pic>
        <p:nvPicPr>
          <p:cNvPr id="3" name="圖片 2" descr="Screen Shot 2013-03-03 at 上午9.29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5832648" cy="381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2236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07-24 at 下午1.58.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5" t="21064" r="5481" b="21504"/>
          <a:stretch/>
        </p:blipFill>
        <p:spPr>
          <a:xfrm>
            <a:off x="107504" y="1772816"/>
            <a:ext cx="4336144" cy="2812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2-07-24 at 下午1.58.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1" t="85854" r="4551" b="7692"/>
          <a:stretch/>
        </p:blipFill>
        <p:spPr>
          <a:xfrm>
            <a:off x="4813044" y="2665584"/>
            <a:ext cx="4240242" cy="316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圓角矩形 3"/>
          <p:cNvSpPr/>
          <p:nvPr/>
        </p:nvSpPr>
        <p:spPr>
          <a:xfrm>
            <a:off x="1403648" y="1052736"/>
            <a:ext cx="1800200" cy="648072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Tracks</a:t>
            </a:r>
            <a:endParaRPr kumimoji="1"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5868144" y="1052736"/>
            <a:ext cx="1800200" cy="648072"/>
          </a:xfrm>
          <a:prstGeom prst="round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List(s)</a:t>
            </a:r>
            <a:endParaRPr kumimoji="1"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576" y="5157192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Individual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Visualization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To be compared &amp; integrated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76056" y="515719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Integrated sequence + annotation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For mapping and further analyze usage</a:t>
            </a:r>
            <a:endParaRPr kumimoji="1" lang="zh-TW" altLang="en-US" dirty="0"/>
          </a:p>
        </p:txBody>
      </p:sp>
      <p:pic>
        <p:nvPicPr>
          <p:cNvPr id="8" name="圖片 7" descr="Screen Shot 2013-03-03 at 上午9.32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2" y="3429000"/>
            <a:ext cx="3884642" cy="36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821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Advantage for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Tracks</a:t>
            </a:r>
          </a:p>
          <a:p>
            <a:pPr lvl="1"/>
            <a:r>
              <a:rPr kumimoji="1" lang="en-US" altLang="zh-TW" dirty="0" smtClean="0"/>
              <a:t>Multi-samples visualization / comparison</a:t>
            </a:r>
          </a:p>
          <a:p>
            <a:pPr lvl="1"/>
            <a:r>
              <a:rPr kumimoji="1" lang="en-US" altLang="zh-TW" dirty="0" smtClean="0"/>
              <a:t>Annotation integration</a:t>
            </a:r>
          </a:p>
          <a:p>
            <a:pPr lvl="1"/>
            <a:r>
              <a:rPr kumimoji="1" lang="en-US" altLang="zh-TW" dirty="0" smtClean="0"/>
              <a:t>Workflow connection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List</a:t>
            </a:r>
          </a:p>
          <a:p>
            <a:pPr lvl="1"/>
            <a:r>
              <a:rPr kumimoji="1" lang="en-US" altLang="zh-TW" dirty="0" smtClean="0"/>
              <a:t>Single sample visualization</a:t>
            </a:r>
          </a:p>
          <a:p>
            <a:pPr lvl="1"/>
            <a:r>
              <a:rPr kumimoji="1" lang="en-US" altLang="zh-TW" dirty="0" err="1" smtClean="0"/>
              <a:t>ChIP-seq</a:t>
            </a:r>
            <a:r>
              <a:rPr kumimoji="1" lang="en-US" altLang="zh-TW" dirty="0" smtClean="0"/>
              <a:t> analysis and visualization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2537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Please try…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Transform mapping list to tracks</a:t>
            </a:r>
            <a:endParaRPr kumimoji="1" lang="zh-TW" altLang="en-US" dirty="0"/>
          </a:p>
        </p:txBody>
      </p:sp>
      <p:pic>
        <p:nvPicPr>
          <p:cNvPr id="4" name="圖片 3" descr="Screen Shot 2013-03-03 at 上午9.32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2"/>
            <a:ext cx="5438499" cy="504056"/>
          </a:xfrm>
          <a:prstGeom prst="rect">
            <a:avLst/>
          </a:prstGeom>
        </p:spPr>
      </p:pic>
      <p:pic>
        <p:nvPicPr>
          <p:cNvPr id="5" name="圖片 4" descr="Screen Shot 2013-03-03 at 上午9.41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71" y="3933056"/>
            <a:ext cx="2839173" cy="432048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4139952" y="3356992"/>
            <a:ext cx="576064" cy="50405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139952" y="4581128"/>
            <a:ext cx="576064" cy="50405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 descr="Screen Shot 2013-03-03 at 上午9.47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5229200"/>
            <a:ext cx="486969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664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3-03 at 上午9.49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0648"/>
            <a:ext cx="3334792" cy="2708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 descr="Track Lis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6"/>
          <a:stretch/>
        </p:blipFill>
        <p:spPr>
          <a:xfrm>
            <a:off x="0" y="3029769"/>
            <a:ext cx="9144000" cy="382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向下箭號 5"/>
          <p:cNvSpPr/>
          <p:nvPr/>
        </p:nvSpPr>
        <p:spPr>
          <a:xfrm rot="2974004">
            <a:off x="3805310" y="2317643"/>
            <a:ext cx="648072" cy="3582449"/>
          </a:xfrm>
          <a:prstGeom prst="downArrow">
            <a:avLst/>
          </a:prstGeom>
          <a:solidFill>
            <a:srgbClr val="0000F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41260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What’s next Step?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Are these SNPs interior of gene</a:t>
            </a:r>
          </a:p>
          <a:p>
            <a:r>
              <a:rPr kumimoji="1" lang="en-US" altLang="zh-TW" dirty="0" smtClean="0"/>
              <a:t>Are these SNPs know or unknown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9526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To detect interior of genes</a:t>
            </a:r>
            <a:endParaRPr kumimoji="1" lang="zh-TW" altLang="en-US" dirty="0"/>
          </a:p>
        </p:txBody>
      </p:sp>
      <p:pic>
        <p:nvPicPr>
          <p:cNvPr id="5" name="圖片 4" descr="Screen Shot 2013-03-03 at 上午9.57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1844824"/>
            <a:ext cx="5693715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187624" y="5703639"/>
            <a:ext cx="6316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Track Tools </a:t>
            </a:r>
            <a:r>
              <a:rPr kumimoji="1" lang="en-US" altLang="zh-TW" sz="2400" dirty="0" smtClean="0">
                <a:sym typeface="Wingdings"/>
              </a:rPr>
              <a:t> Annotate and Filter  Filter Based on Overlap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55707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Screen Shot 2013-03-03 at 上午9.59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046212"/>
            <a:ext cx="90170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3203848" y="5157192"/>
            <a:ext cx="2500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Select variant tracks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06787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3 at 上午9.5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349500"/>
            <a:ext cx="9067800" cy="21463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012160" y="1772816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Select gene track</a:t>
            </a:r>
            <a:endParaRPr kumimoji="1" lang="zh-TW" altLang="en-US" sz="2400" dirty="0"/>
          </a:p>
        </p:txBody>
      </p:sp>
      <p:sp>
        <p:nvSpPr>
          <p:cNvPr id="4" name="向右箭號 3"/>
          <p:cNvSpPr/>
          <p:nvPr/>
        </p:nvSpPr>
        <p:spPr>
          <a:xfrm rot="2330749">
            <a:off x="7898774" y="2280360"/>
            <a:ext cx="648072" cy="50405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4797152"/>
            <a:ext cx="7032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kumimoji="1" lang="en-US" altLang="zh-TW" sz="2400" dirty="0" smtClean="0"/>
              <a:t>Keep annotation that overlap </a:t>
            </a:r>
            <a:r>
              <a:rPr kumimoji="1" lang="en-US" altLang="zh-TW" sz="2400" dirty="0" smtClean="0">
                <a:sym typeface="Wingdings"/>
              </a:rPr>
              <a:t> SNPs are interior of gene</a:t>
            </a:r>
          </a:p>
          <a:p>
            <a:pPr marL="342900" indent="-342900">
              <a:buAutoNum type="alphaLcPeriod"/>
            </a:pPr>
            <a:r>
              <a:rPr kumimoji="1" lang="en-US" altLang="zh-TW" sz="2400" dirty="0" smtClean="0">
                <a:sym typeface="Wingdings"/>
              </a:rPr>
              <a:t>Keep annotation that do not overlap  SNPs are not on the gene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581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Import Mate-</a:t>
            </a:r>
            <a:r>
              <a:rPr kumimoji="1" lang="en-US" altLang="zh-TW" dirty="0" smtClean="0"/>
              <a:t>Paired 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Select Mate_pair_1.fastq and Mate_pair_2.fastq files</a:t>
            </a:r>
          </a:p>
          <a:p>
            <a:r>
              <a:rPr kumimoji="1" lang="en-US" altLang="zh-TW" dirty="0" smtClean="0"/>
              <a:t>Check-on “Paired reads” in general option</a:t>
            </a:r>
          </a:p>
          <a:p>
            <a:r>
              <a:rPr kumimoji="1" lang="en-US" altLang="zh-TW" dirty="0" smtClean="0"/>
              <a:t>Select “</a:t>
            </a:r>
            <a:r>
              <a:rPr kumimoji="1" lang="en-US" altLang="zh-TW" b="1" dirty="0" smtClean="0"/>
              <a:t>Mate-pair</a:t>
            </a:r>
            <a:r>
              <a:rPr kumimoji="1" lang="en-US" altLang="zh-TW" dirty="0" smtClean="0"/>
              <a:t>” in Paired reads information</a:t>
            </a:r>
          </a:p>
          <a:p>
            <a:r>
              <a:rPr kumimoji="1" lang="en-US" altLang="zh-TW" dirty="0" smtClean="0"/>
              <a:t>Set Max distance = 3800</a:t>
            </a:r>
          </a:p>
          <a:p>
            <a:r>
              <a:rPr kumimoji="1" lang="en-US" altLang="zh-TW" dirty="0" smtClean="0"/>
              <a:t>Set Min distance = 2000</a:t>
            </a:r>
          </a:p>
        </p:txBody>
      </p:sp>
    </p:spTree>
    <p:extLst>
      <p:ext uri="{BB962C8B-B14F-4D97-AF65-F5344CB8AC3E}">
        <p14:creationId xmlns:p14="http://schemas.microsoft.com/office/powerpoint/2010/main" val="312463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3 at 上午10.04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991100" cy="379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3-03-03 at 上午10.04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412776"/>
            <a:ext cx="7366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539552" y="836712"/>
            <a:ext cx="235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SNPs are not interior of gene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32240" y="836712"/>
            <a:ext cx="11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SNP on gene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1847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Workflow Engine</a:t>
            </a:r>
            <a:endParaRPr kumimoji="1" lang="zh-TW" altLang="en-US" dirty="0"/>
          </a:p>
        </p:txBody>
      </p:sp>
      <p:sp>
        <p:nvSpPr>
          <p:cNvPr id="4" name="子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0062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 of Workflow Engine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Connect analysis functionalities in CLC Genomics workbench &amp; Genomics server</a:t>
            </a:r>
          </a:p>
          <a:p>
            <a:r>
              <a:rPr lang="en-US" altLang="zh-TW" dirty="0" smtClean="0"/>
              <a:t>Flexible to design</a:t>
            </a:r>
          </a:p>
          <a:p>
            <a:r>
              <a:rPr lang="en-US" altLang="zh-TW" dirty="0" smtClean="0"/>
              <a:t>Easy to configure</a:t>
            </a:r>
          </a:p>
          <a:p>
            <a:r>
              <a:rPr lang="en-US" altLang="zh-TW" dirty="0" smtClean="0"/>
              <a:t>Convenient to share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0103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Procedure to design workflow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Add Element</a:t>
            </a:r>
          </a:p>
          <a:p>
            <a:r>
              <a:rPr kumimoji="1" lang="en-US" altLang="zh-TW" dirty="0" smtClean="0"/>
              <a:t>Select “Workflow Input”</a:t>
            </a:r>
          </a:p>
          <a:p>
            <a:r>
              <a:rPr kumimoji="1" lang="en-US" altLang="zh-TW" dirty="0" smtClean="0"/>
              <a:t>Select multiple functionalities  (press ctrl key + select multiple functionalities)</a:t>
            </a:r>
          </a:p>
          <a:p>
            <a:r>
              <a:rPr kumimoji="1" lang="en-US" altLang="zh-TW" dirty="0" smtClean="0"/>
              <a:t>Select “Workflow output”</a:t>
            </a:r>
          </a:p>
          <a:p>
            <a:pPr lvl="1"/>
            <a:r>
              <a:rPr kumimoji="1" lang="en-US" altLang="zh-TW" dirty="0" smtClean="0"/>
              <a:t>Workflow output can be multi-output</a:t>
            </a:r>
          </a:p>
          <a:p>
            <a:r>
              <a:rPr kumimoji="1" lang="en-US" altLang="zh-TW" dirty="0" smtClean="0"/>
              <a:t>Configure &amp; save workflow</a:t>
            </a:r>
          </a:p>
          <a:p>
            <a:r>
              <a:rPr kumimoji="1" lang="en-US" altLang="zh-TW" dirty="0" smtClean="0"/>
              <a:t>Run workflow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96201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Screen Shot 2013-01-14 at 下午7.32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9" b="49433"/>
          <a:stretch/>
        </p:blipFill>
        <p:spPr>
          <a:xfrm>
            <a:off x="2699792" y="1092200"/>
            <a:ext cx="3900264" cy="674629"/>
          </a:xfrm>
          <a:prstGeom prst="rect">
            <a:avLst/>
          </a:prstGeom>
        </p:spPr>
      </p:pic>
      <p:pic>
        <p:nvPicPr>
          <p:cNvPr id="6" name="圖片 5" descr="Screen Shot 2013-01-14 at 下午7.32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5"/>
          <a:stretch/>
        </p:blipFill>
        <p:spPr>
          <a:xfrm>
            <a:off x="3275856" y="6164214"/>
            <a:ext cx="2800973" cy="433138"/>
          </a:xfrm>
          <a:prstGeom prst="rect">
            <a:avLst/>
          </a:prstGeom>
        </p:spPr>
      </p:pic>
      <p:pic>
        <p:nvPicPr>
          <p:cNvPr id="7" name="圖片 6" descr="Screen Shot 2013-01-14 at 下午7.33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2952328" cy="651249"/>
          </a:xfrm>
          <a:prstGeom prst="rect">
            <a:avLst/>
          </a:prstGeom>
        </p:spPr>
      </p:pic>
      <p:sp>
        <p:nvSpPr>
          <p:cNvPr id="8" name="向下箭號圖說文字 7"/>
          <p:cNvSpPr/>
          <p:nvPr/>
        </p:nvSpPr>
        <p:spPr>
          <a:xfrm>
            <a:off x="3491880" y="2028304"/>
            <a:ext cx="2376264" cy="1296144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/>
              <a:t>Function 1</a:t>
            </a:r>
            <a:endParaRPr kumimoji="1" lang="zh-TW" altLang="en-US" sz="3200" dirty="0"/>
          </a:p>
        </p:txBody>
      </p:sp>
      <p:sp>
        <p:nvSpPr>
          <p:cNvPr id="9" name="向下箭號圖說文字 8"/>
          <p:cNvSpPr/>
          <p:nvPr/>
        </p:nvSpPr>
        <p:spPr>
          <a:xfrm>
            <a:off x="3491880" y="3396456"/>
            <a:ext cx="2376264" cy="1296144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/>
              <a:t>Function 2</a:t>
            </a:r>
            <a:endParaRPr kumimoji="1" lang="zh-TW" altLang="en-US" sz="3200" dirty="0"/>
          </a:p>
        </p:txBody>
      </p:sp>
      <p:sp>
        <p:nvSpPr>
          <p:cNvPr id="10" name="向下箭號圖說文字 9"/>
          <p:cNvSpPr/>
          <p:nvPr/>
        </p:nvSpPr>
        <p:spPr>
          <a:xfrm>
            <a:off x="3491880" y="4764608"/>
            <a:ext cx="2376264" cy="1296144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/>
              <a:t>Function 3</a:t>
            </a:r>
            <a:endParaRPr kumimoji="1" lang="zh-TW" altLang="en-US" sz="3200" dirty="0"/>
          </a:p>
        </p:txBody>
      </p:sp>
      <p:pic>
        <p:nvPicPr>
          <p:cNvPr id="11" name="圖片 10" descr="Screen Shot 2013-01-14 at 下午7.32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5"/>
          <a:stretch/>
        </p:blipFill>
        <p:spPr>
          <a:xfrm>
            <a:off x="6084168" y="4725144"/>
            <a:ext cx="2800973" cy="433138"/>
          </a:xfrm>
          <a:prstGeom prst="rect">
            <a:avLst/>
          </a:prstGeom>
        </p:spPr>
      </p:pic>
      <p:pic>
        <p:nvPicPr>
          <p:cNvPr id="12" name="圖片 11" descr="Screen Shot 2013-01-14 at 下午7.32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5"/>
          <a:stretch/>
        </p:blipFill>
        <p:spPr>
          <a:xfrm>
            <a:off x="179512" y="3356992"/>
            <a:ext cx="2800973" cy="433138"/>
          </a:xfrm>
          <a:prstGeom prst="rect">
            <a:avLst/>
          </a:prstGeom>
        </p:spPr>
      </p:pic>
      <p:sp>
        <p:nvSpPr>
          <p:cNvPr id="13" name="向下箭號 12"/>
          <p:cNvSpPr/>
          <p:nvPr/>
        </p:nvSpPr>
        <p:spPr>
          <a:xfrm rot="3053367">
            <a:off x="2771708" y="2908169"/>
            <a:ext cx="576064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向下箭號 14"/>
          <p:cNvSpPr/>
          <p:nvPr/>
        </p:nvSpPr>
        <p:spPr>
          <a:xfrm rot="18994622">
            <a:off x="5865791" y="4287940"/>
            <a:ext cx="576064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14459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14 at 下午7.32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9" b="49433"/>
          <a:stretch/>
        </p:blipFill>
        <p:spPr>
          <a:xfrm>
            <a:off x="3491880" y="3573016"/>
            <a:ext cx="3900264" cy="674629"/>
          </a:xfrm>
          <a:prstGeom prst="rect">
            <a:avLst/>
          </a:prstGeom>
        </p:spPr>
      </p:pic>
      <p:pic>
        <p:nvPicPr>
          <p:cNvPr id="3" name="圖片 2" descr="Screen Shot 2013-01-14 at 下午7.33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2952328" cy="65124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915816" y="5013176"/>
            <a:ext cx="3005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sz="2800" dirty="0" smtClean="0"/>
              <a:t>Press Element</a:t>
            </a:r>
          </a:p>
          <a:p>
            <a:pPr marL="342900" indent="-342900">
              <a:buAutoNum type="arabicPeriod"/>
            </a:pPr>
            <a:r>
              <a:rPr kumimoji="1" lang="en-US" altLang="zh-TW" sz="2800" dirty="0" smtClean="0"/>
              <a:t>Press Workflow Input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60838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14 at 下午7.49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5976664" cy="6858000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4644008" y="6165304"/>
            <a:ext cx="504056" cy="6926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516216" y="522920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Select functions </a:t>
            </a:r>
            <a:r>
              <a:rPr kumimoji="1" lang="en-US" altLang="zh-TW" dirty="0" smtClean="0">
                <a:sym typeface="Wingdings"/>
              </a:rPr>
              <a:t> Press OK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1574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14 at 下午7.55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664"/>
            <a:ext cx="5537200" cy="5969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228184" y="494116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Drag &amp; drop workflow elements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6579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14 at 下午7.58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805312"/>
            <a:ext cx="5076056" cy="3048000"/>
          </a:xfrm>
          <a:prstGeom prst="rect">
            <a:avLst/>
          </a:prstGeom>
        </p:spPr>
      </p:pic>
      <p:pic>
        <p:nvPicPr>
          <p:cNvPr id="3" name="圖片 2" descr="Screen Shot 2013-01-14 at 下午7.57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20688"/>
            <a:ext cx="3816424" cy="2869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4539966" y="2996952"/>
            <a:ext cx="399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Add an output element, name as “Reads QC report”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630932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Connect elements between Report and output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4673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14 at 下午7.59.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"/>
          <a:stretch/>
        </p:blipFill>
        <p:spPr>
          <a:xfrm>
            <a:off x="1835696" y="2060848"/>
            <a:ext cx="5702300" cy="1830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755576" y="5301208"/>
            <a:ext cx="767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Create more “output elements” and connect elements each other</a:t>
            </a:r>
          </a:p>
        </p:txBody>
      </p:sp>
    </p:spTree>
    <p:extLst>
      <p:ext uri="{BB962C8B-B14F-4D97-AF65-F5344CB8AC3E}">
        <p14:creationId xmlns:p14="http://schemas.microsoft.com/office/powerpoint/2010/main" val="173539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Screen Shot 2013-02-26 at 下午2.31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57856" cy="6858000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179512" y="422108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3563888" y="5733256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915816" y="4293096"/>
            <a:ext cx="5616624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823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14 at 下午8.0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936104" cy="1118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3-01-14 at 下午8.06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76672"/>
            <a:ext cx="6931620" cy="5193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2339752" y="6093296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Press “Save” key, assign the name &amp; location for the workflow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9063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14 at 下午8.11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5" y="2204864"/>
            <a:ext cx="8525747" cy="576064"/>
          </a:xfrm>
          <a:prstGeom prst="rect">
            <a:avLst/>
          </a:prstGeom>
        </p:spPr>
      </p:pic>
      <p:sp>
        <p:nvSpPr>
          <p:cNvPr id="3" name="向上箭號 2"/>
          <p:cNvSpPr/>
          <p:nvPr/>
        </p:nvSpPr>
        <p:spPr>
          <a:xfrm>
            <a:off x="7783558" y="2780928"/>
            <a:ext cx="576064" cy="504056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55576" y="3933056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Press “Run”, select reads, reference and related track/parameters</a:t>
            </a:r>
          </a:p>
          <a:p>
            <a:r>
              <a:rPr kumimoji="1" lang="en-US" altLang="zh-TW" sz="2800" dirty="0" smtClean="0"/>
              <a:t>Then process the workflow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63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For more information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Please welcome to </a:t>
            </a:r>
          </a:p>
          <a:p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 err="1" smtClean="0"/>
              <a:t>www.clcbio.com</a:t>
            </a:r>
            <a:r>
              <a:rPr kumimoji="1" lang="en-US" altLang="zh-TW" dirty="0" smtClean="0"/>
              <a:t>/tutorial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31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07-14 at 上午10.18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53616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1475656" y="2996952"/>
            <a:ext cx="690376" cy="628648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5292080" y="6249420"/>
            <a:ext cx="690376" cy="628648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256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Klavika Bold Condensed"/>
        <a:ea typeface=""/>
        <a:cs typeface=""/>
      </a:majorFont>
      <a:minorFont>
        <a:latin typeface="Klavika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9219</TotalTime>
  <Words>1255</Words>
  <Application>Microsoft Macintosh PowerPoint</Application>
  <PresentationFormat>如螢幕大小 (4:3)</PresentationFormat>
  <Paragraphs>233</Paragraphs>
  <Slides>82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83" baseType="lpstr">
      <vt:lpstr>Office Theme</vt:lpstr>
      <vt:lpstr>Resequencing Analysis  (Pseudomonas aeruginosa MAPO1 )</vt:lpstr>
      <vt:lpstr>The data formats we are supporting</vt:lpstr>
      <vt:lpstr>Workflow</vt:lpstr>
      <vt:lpstr>Case Study</vt:lpstr>
      <vt:lpstr>PowerPoint 簡報</vt:lpstr>
      <vt:lpstr>Import Single Reads File</vt:lpstr>
      <vt:lpstr>Import Mate-Paired Data</vt:lpstr>
      <vt:lpstr>PowerPoint 簡報</vt:lpstr>
      <vt:lpstr>PowerPoint 簡報</vt:lpstr>
      <vt:lpstr>PowerPoint 簡報</vt:lpstr>
      <vt:lpstr>Import Paired-end Data</vt:lpstr>
      <vt:lpstr>PowerPoint 簡報</vt:lpstr>
      <vt:lpstr>PowerPoint 簡報</vt:lpstr>
      <vt:lpstr>PowerPoint 簡報</vt:lpstr>
      <vt:lpstr>About QC on reads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Result</vt:lpstr>
      <vt:lpstr>PowerPoint 簡報</vt:lpstr>
      <vt:lpstr>PowerPoint 簡報</vt:lpstr>
      <vt:lpstr>PowerPoint 簡報</vt:lpstr>
      <vt:lpstr>PowerPoint 簡報</vt:lpstr>
      <vt:lpstr>Mapping in CLC Bio Genomics WB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Mapping result</vt:lpstr>
      <vt:lpstr>PowerPoint 簡報</vt:lpstr>
      <vt:lpstr>Adjust the view</vt:lpstr>
      <vt:lpstr>Other basic panel</vt:lpstr>
      <vt:lpstr>Export Graphic</vt:lpstr>
      <vt:lpstr>Export Extract</vt:lpstr>
      <vt:lpstr>PowerPoint 簡報</vt:lpstr>
      <vt:lpstr>PowerPoint 簡報</vt:lpstr>
      <vt:lpstr>About SNP detection</vt:lpstr>
      <vt:lpstr>Probabilistic Variant Detection in GWB</vt:lpstr>
      <vt:lpstr>PowerPoint 簡報</vt:lpstr>
      <vt:lpstr>PowerPoint 簡報</vt:lpstr>
      <vt:lpstr>PowerPoint 簡報</vt:lpstr>
      <vt:lpstr>Calculation of the likelihood</vt:lpstr>
      <vt:lpstr>Calculation of the posterior probability for each site type at each position in the genome</vt:lpstr>
      <vt:lpstr>Is it a SNV?</vt:lpstr>
      <vt:lpstr>PowerPoint 簡報</vt:lpstr>
      <vt:lpstr>PowerPoint 簡報</vt:lpstr>
      <vt:lpstr>PowerPoint 簡報</vt:lpstr>
      <vt:lpstr>PowerPoint 簡報</vt:lpstr>
      <vt:lpstr>PowerPoint 簡報</vt:lpstr>
      <vt:lpstr>Track Tools</vt:lpstr>
      <vt:lpstr>PowerPoint 簡報</vt:lpstr>
      <vt:lpstr>Advantage for</vt:lpstr>
      <vt:lpstr>Please try…</vt:lpstr>
      <vt:lpstr>PowerPoint 簡報</vt:lpstr>
      <vt:lpstr>What’s next Step?</vt:lpstr>
      <vt:lpstr>To detect interior of genes</vt:lpstr>
      <vt:lpstr>PowerPoint 簡報</vt:lpstr>
      <vt:lpstr>PowerPoint 簡報</vt:lpstr>
      <vt:lpstr>PowerPoint 簡報</vt:lpstr>
      <vt:lpstr>Workflow Engine</vt:lpstr>
      <vt:lpstr>Advantage of Workflow Engine</vt:lpstr>
      <vt:lpstr>Procedure to design workflow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For more information</vt:lpstr>
    </vt:vector>
  </TitlesOfParts>
  <Company>CLC Bio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Henry Wang</dc:creator>
  <cp:lastModifiedBy>Henry WANG</cp:lastModifiedBy>
  <cp:revision>121</cp:revision>
  <dcterms:created xsi:type="dcterms:W3CDTF">2009-04-28T02:38:21Z</dcterms:created>
  <dcterms:modified xsi:type="dcterms:W3CDTF">2013-03-25T04:04:19Z</dcterms:modified>
</cp:coreProperties>
</file>