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0" roundtripDataSignature="AMtx7mgOr1AkfNVBPSseHZN+5ZQhEeJv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FAYE/ANDREW</a:t>
            </a:r>
            <a:endParaRPr/>
          </a:p>
        </p:txBody>
      </p:sp>
      <p:sp>
        <p:nvSpPr>
          <p:cNvPr id="232" name="Google Shape;2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KALPANA / FAYE</a:t>
            </a:r>
            <a:endParaRPr/>
          </a:p>
        </p:txBody>
      </p:sp>
      <p:sp>
        <p:nvSpPr>
          <p:cNvPr id="295" name="Google Shape;29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KALPANA / FAYE</a:t>
            </a:r>
            <a:endParaRPr/>
          </a:p>
        </p:txBody>
      </p:sp>
      <p:sp>
        <p:nvSpPr>
          <p:cNvPr id="302" name="Google Shape;30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VLAD / KALPANA</a:t>
            </a:r>
            <a:endParaRPr/>
          </a:p>
        </p:txBody>
      </p:sp>
      <p:sp>
        <p:nvSpPr>
          <p:cNvPr id="311" name="Google Shape;31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VLAD / KALPANA</a:t>
            </a:r>
            <a:endParaRPr/>
          </a:p>
        </p:txBody>
      </p:sp>
      <p:sp>
        <p:nvSpPr>
          <p:cNvPr id="317" name="Google Shape;31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FAYE / ANDREW</a:t>
            </a:r>
            <a:endParaRPr/>
          </a:p>
        </p:txBody>
      </p:sp>
      <p:sp>
        <p:nvSpPr>
          <p:cNvPr id="323" name="Google Shape;32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FAYE / ANDREW</a:t>
            </a:r>
            <a:endParaRPr/>
          </a:p>
        </p:txBody>
      </p:sp>
      <p:sp>
        <p:nvSpPr>
          <p:cNvPr id="329" name="Google Shape;32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FAYE / KALPANA</a:t>
            </a:r>
            <a:endParaRPr/>
          </a:p>
        </p:txBody>
      </p:sp>
      <p:sp>
        <p:nvSpPr>
          <p:cNvPr id="335" name="Google Shape;33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FAYE / KALPANA</a:t>
            </a:r>
            <a:endParaRPr/>
          </a:p>
        </p:txBody>
      </p:sp>
      <p:sp>
        <p:nvSpPr>
          <p:cNvPr id="341" name="Google Shape;34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ANDREW / SAMI</a:t>
            </a:r>
            <a:endParaRPr/>
          </a:p>
        </p:txBody>
      </p:sp>
      <p:sp>
        <p:nvSpPr>
          <p:cNvPr id="347" name="Google Shape;34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ANDREW / SAMI</a:t>
            </a:r>
            <a:endParaRPr/>
          </a:p>
        </p:txBody>
      </p:sp>
      <p:sp>
        <p:nvSpPr>
          <p:cNvPr id="353" name="Google Shape;35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FAYE</a:t>
            </a:r>
            <a:endParaRPr/>
          </a:p>
        </p:txBody>
      </p:sp>
      <p:sp>
        <p:nvSpPr>
          <p:cNvPr id="238" name="Google Shape;23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JOSH / VLAD</a:t>
            </a:r>
            <a:endParaRPr/>
          </a:p>
        </p:txBody>
      </p:sp>
      <p:sp>
        <p:nvSpPr>
          <p:cNvPr id="359" name="Google Shape;35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JOSH /VLAD</a:t>
            </a:r>
            <a:endParaRPr/>
          </a:p>
        </p:txBody>
      </p:sp>
      <p:sp>
        <p:nvSpPr>
          <p:cNvPr id="365" name="Google Shape;36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ANDREW / KALPANA</a:t>
            </a:r>
            <a:endParaRPr/>
          </a:p>
        </p:txBody>
      </p:sp>
      <p:sp>
        <p:nvSpPr>
          <p:cNvPr id="371" name="Google Shape;37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SAMI / FAYE</a:t>
            </a:r>
            <a:endParaRPr/>
          </a:p>
        </p:txBody>
      </p:sp>
      <p:sp>
        <p:nvSpPr>
          <p:cNvPr id="377" name="Google Shape;37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ANDREW </a:t>
            </a:r>
            <a:endParaRPr/>
          </a:p>
        </p:txBody>
      </p:sp>
      <p:sp>
        <p:nvSpPr>
          <p:cNvPr id="383" name="Google Shape;38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ANDREW</a:t>
            </a:r>
            <a:endParaRPr/>
          </a:p>
        </p:txBody>
      </p:sp>
      <p:sp>
        <p:nvSpPr>
          <p:cNvPr id="389" name="Google Shape;38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CHRIS / THOM</a:t>
            </a:r>
            <a:endParaRPr/>
          </a:p>
        </p:txBody>
      </p:sp>
      <p:sp>
        <p:nvSpPr>
          <p:cNvPr id="395" name="Google Shape;39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JOSH / VLAD</a:t>
            </a:r>
            <a:endParaRPr/>
          </a:p>
        </p:txBody>
      </p:sp>
      <p:sp>
        <p:nvSpPr>
          <p:cNvPr id="401" name="Google Shape;40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ANDREW / CHRIS</a:t>
            </a:r>
            <a:endParaRPr/>
          </a:p>
        </p:txBody>
      </p:sp>
      <p:sp>
        <p:nvSpPr>
          <p:cNvPr id="407" name="Google Shape;40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KALPANA / SAMI</a:t>
            </a:r>
            <a:endParaRPr/>
          </a:p>
        </p:txBody>
      </p:sp>
      <p:sp>
        <p:nvSpPr>
          <p:cNvPr id="413" name="Google Shape;41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FAYE - EVERYONE HERE</a:t>
            </a:r>
            <a:endParaRPr/>
          </a:p>
        </p:txBody>
      </p:sp>
      <p:sp>
        <p:nvSpPr>
          <p:cNvPr id="244" name="Google Shape;24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ANDREW</a:t>
            </a:r>
            <a:endParaRPr/>
          </a:p>
        </p:txBody>
      </p:sp>
      <p:sp>
        <p:nvSpPr>
          <p:cNvPr id="419" name="Google Shape;419;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ANDREW</a:t>
            </a:r>
            <a:endParaRPr/>
          </a:p>
        </p:txBody>
      </p:sp>
      <p:sp>
        <p:nvSpPr>
          <p:cNvPr id="425" name="Google Shape;42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JOSH /VLAD</a:t>
            </a:r>
            <a:endParaRPr/>
          </a:p>
        </p:txBody>
      </p:sp>
      <p:sp>
        <p:nvSpPr>
          <p:cNvPr id="431" name="Google Shape;43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KALPANA /FAYE</a:t>
            </a:r>
            <a:endParaRPr/>
          </a:p>
        </p:txBody>
      </p:sp>
      <p:sp>
        <p:nvSpPr>
          <p:cNvPr id="437" name="Google Shape;43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FAYE / ANDREW</a:t>
            </a:r>
            <a:endParaRPr/>
          </a:p>
        </p:txBody>
      </p:sp>
      <p:sp>
        <p:nvSpPr>
          <p:cNvPr id="443" name="Google Shape;44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ANDREW / FAYE</a:t>
            </a:r>
            <a:endParaRPr/>
          </a:p>
        </p:txBody>
      </p:sp>
      <p:sp>
        <p:nvSpPr>
          <p:cNvPr id="449" name="Google Shape;44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FAYE / ANDREW</a:t>
            </a:r>
            <a:endParaRPr/>
          </a:p>
        </p:txBody>
      </p:sp>
      <p:sp>
        <p:nvSpPr>
          <p:cNvPr id="250" name="Google Shape;25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THOM / ANDREW</a:t>
            </a:r>
            <a:endParaRPr/>
          </a:p>
        </p:txBody>
      </p:sp>
      <p:sp>
        <p:nvSpPr>
          <p:cNvPr id="256" name="Google Shape;25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f1623cf2d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f1623cf2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ANDREW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ANDREW</a:t>
            </a:r>
            <a:endParaRPr/>
          </a:p>
        </p:txBody>
      </p:sp>
      <p:sp>
        <p:nvSpPr>
          <p:cNvPr id="268" name="Google Shape;2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5f1623cf2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f1623cf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ANDREW</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VLAD / KALPANA</a:t>
            </a:r>
            <a:endParaRPr/>
          </a:p>
        </p:txBody>
      </p:sp>
      <p:sp>
        <p:nvSpPr>
          <p:cNvPr id="286" name="Google Shape;2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35"/>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35"/>
          <p:cNvGrpSpPr/>
          <p:nvPr/>
        </p:nvGrpSpPr>
        <p:grpSpPr>
          <a:xfrm>
            <a:off x="0" y="0"/>
            <a:ext cx="2305051" cy="6858001"/>
            <a:chOff x="0" y="0"/>
            <a:chExt cx="2305051" cy="6858001"/>
          </a:xfrm>
        </p:grpSpPr>
        <p:sp>
          <p:nvSpPr>
            <p:cNvPr id="55" name="Google Shape;55;p35"/>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5"/>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5"/>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5"/>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5"/>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5"/>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35"/>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35"/>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5"/>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35"/>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35"/>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5"/>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5"/>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35"/>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5"/>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35"/>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5"/>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5"/>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35"/>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5"/>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5"/>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35"/>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5"/>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35"/>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5"/>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35"/>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5"/>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35"/>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5"/>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5"/>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5"/>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35"/>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35"/>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5"/>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35"/>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35"/>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5"/>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35"/>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5"/>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35"/>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5"/>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5"/>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35"/>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5"/>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35"/>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5"/>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5"/>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35"/>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35"/>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5"/>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5"/>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35"/>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5"/>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35"/>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35"/>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35"/>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35"/>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5"/>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5"/>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44"/>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44"/>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168" name="Google Shape;168;p44"/>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4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4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4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72" name="Shape 172"/>
        <p:cNvGrpSpPr/>
        <p:nvPr/>
      </p:nvGrpSpPr>
      <p:grpSpPr>
        <a:xfrm>
          <a:off x="0" y="0"/>
          <a:ext cx="0" cy="0"/>
          <a:chOff x="0" y="0"/>
          <a:chExt cx="0" cy="0"/>
        </a:xfrm>
      </p:grpSpPr>
      <p:sp>
        <p:nvSpPr>
          <p:cNvPr id="173" name="Google Shape;173;p45"/>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45"/>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4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4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4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78" name="Shape 178"/>
        <p:cNvGrpSpPr/>
        <p:nvPr/>
      </p:nvGrpSpPr>
      <p:grpSpPr>
        <a:xfrm>
          <a:off x="0" y="0"/>
          <a:ext cx="0" cy="0"/>
          <a:chOff x="0" y="0"/>
          <a:chExt cx="0" cy="0"/>
        </a:xfrm>
      </p:grpSpPr>
      <p:sp>
        <p:nvSpPr>
          <p:cNvPr id="179" name="Google Shape;179;p46"/>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46"/>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46"/>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4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4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4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46"/>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
        <p:nvSpPr>
          <p:cNvPr id="186" name="Google Shape;186;p46"/>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87" name="Shape 187"/>
        <p:cNvGrpSpPr/>
        <p:nvPr/>
      </p:nvGrpSpPr>
      <p:grpSpPr>
        <a:xfrm>
          <a:off x="0" y="0"/>
          <a:ext cx="0" cy="0"/>
          <a:chOff x="0" y="0"/>
          <a:chExt cx="0" cy="0"/>
        </a:xfrm>
      </p:grpSpPr>
      <p:sp>
        <p:nvSpPr>
          <p:cNvPr id="188" name="Google Shape;188;p47"/>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47"/>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4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4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4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p:cSld name="3 Column">
    <p:spTree>
      <p:nvGrpSpPr>
        <p:cNvPr id="193" name="Shape 193"/>
        <p:cNvGrpSpPr/>
        <p:nvPr/>
      </p:nvGrpSpPr>
      <p:grpSpPr>
        <a:xfrm>
          <a:off x="0" y="0"/>
          <a:ext cx="0" cy="0"/>
          <a:chOff x="0" y="0"/>
          <a:chExt cx="0" cy="0"/>
        </a:xfrm>
      </p:grpSpPr>
      <p:sp>
        <p:nvSpPr>
          <p:cNvPr id="194" name="Google Shape;194;p48"/>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48"/>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48"/>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48"/>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48"/>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48"/>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48"/>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4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4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4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Picture Column">
  <p:cSld name="3 Picture Column">
    <p:spTree>
      <p:nvGrpSpPr>
        <p:cNvPr id="204" name="Shape 204"/>
        <p:cNvGrpSpPr/>
        <p:nvPr/>
      </p:nvGrpSpPr>
      <p:grpSpPr>
        <a:xfrm>
          <a:off x="0" y="0"/>
          <a:ext cx="0" cy="0"/>
          <a:chOff x="0" y="0"/>
          <a:chExt cx="0" cy="0"/>
        </a:xfrm>
      </p:grpSpPr>
      <p:sp>
        <p:nvSpPr>
          <p:cNvPr id="205" name="Google Shape;205;p49"/>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49"/>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49"/>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08" name="Google Shape;208;p49"/>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49"/>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49"/>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1" name="Google Shape;211;p49"/>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49"/>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49"/>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214" name="Google Shape;214;p49"/>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4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4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4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218" name="Shape 218"/>
        <p:cNvGrpSpPr/>
        <p:nvPr/>
      </p:nvGrpSpPr>
      <p:grpSpPr>
        <a:xfrm>
          <a:off x="0" y="0"/>
          <a:ext cx="0" cy="0"/>
          <a:chOff x="0" y="0"/>
          <a:chExt cx="0" cy="0"/>
        </a:xfrm>
      </p:grpSpPr>
      <p:sp>
        <p:nvSpPr>
          <p:cNvPr id="219" name="Google Shape;219;p5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50"/>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5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5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3" name="Google Shape;223;p5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51"/>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51"/>
          <p:cNvSpPr txBox="1"/>
          <p:nvPr>
            <p:ph idx="1" type="body"/>
          </p:nvPr>
        </p:nvSpPr>
        <p:spPr>
          <a:xfrm rot="5400000">
            <a:off x="2424904"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5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5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5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4" name="Shape 114"/>
        <p:cNvGrpSpPr/>
        <p:nvPr/>
      </p:nvGrpSpPr>
      <p:grpSpPr>
        <a:xfrm>
          <a:off x="0" y="0"/>
          <a:ext cx="0" cy="0"/>
          <a:chOff x="0" y="0"/>
          <a:chExt cx="0" cy="0"/>
        </a:xfrm>
      </p:grpSpPr>
      <p:sp>
        <p:nvSpPr>
          <p:cNvPr id="115" name="Google Shape;115;p3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3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3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20" name="Shape 120"/>
        <p:cNvGrpSpPr/>
        <p:nvPr/>
      </p:nvGrpSpPr>
      <p:grpSpPr>
        <a:xfrm>
          <a:off x="0" y="0"/>
          <a:ext cx="0" cy="0"/>
          <a:chOff x="0" y="0"/>
          <a:chExt cx="0" cy="0"/>
        </a:xfrm>
      </p:grpSpPr>
      <p:sp>
        <p:nvSpPr>
          <p:cNvPr id="121" name="Google Shape;121;p37"/>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37"/>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3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26" name="Shape 126"/>
        <p:cNvGrpSpPr/>
        <p:nvPr/>
      </p:nvGrpSpPr>
      <p:grpSpPr>
        <a:xfrm>
          <a:off x="0" y="0"/>
          <a:ext cx="0" cy="0"/>
          <a:chOff x="0" y="0"/>
          <a:chExt cx="0" cy="0"/>
        </a:xfrm>
      </p:grpSpPr>
      <p:sp>
        <p:nvSpPr>
          <p:cNvPr id="127" name="Google Shape;127;p3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38"/>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9" name="Google Shape;129;p38"/>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3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33" name="Shape 133"/>
        <p:cNvGrpSpPr/>
        <p:nvPr/>
      </p:nvGrpSpPr>
      <p:grpSpPr>
        <a:xfrm>
          <a:off x="0" y="0"/>
          <a:ext cx="0" cy="0"/>
          <a:chOff x="0" y="0"/>
          <a:chExt cx="0" cy="0"/>
        </a:xfrm>
      </p:grpSpPr>
      <p:sp>
        <p:nvSpPr>
          <p:cNvPr id="134" name="Google Shape;134;p39"/>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39"/>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6" name="Google Shape;136;p39"/>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39"/>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8" name="Google Shape;138;p39"/>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9" name="Google Shape;139;p3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42" name="Shape 142"/>
        <p:cNvGrpSpPr/>
        <p:nvPr/>
      </p:nvGrpSpPr>
      <p:grpSpPr>
        <a:xfrm>
          <a:off x="0" y="0"/>
          <a:ext cx="0" cy="0"/>
          <a:chOff x="0" y="0"/>
          <a:chExt cx="0" cy="0"/>
        </a:xfrm>
      </p:grpSpPr>
      <p:sp>
        <p:nvSpPr>
          <p:cNvPr id="143" name="Google Shape;143;p4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4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4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4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7" name="Shape 147"/>
        <p:cNvGrpSpPr/>
        <p:nvPr/>
      </p:nvGrpSpPr>
      <p:grpSpPr>
        <a:xfrm>
          <a:off x="0" y="0"/>
          <a:ext cx="0" cy="0"/>
          <a:chOff x="0" y="0"/>
          <a:chExt cx="0" cy="0"/>
        </a:xfrm>
      </p:grpSpPr>
      <p:sp>
        <p:nvSpPr>
          <p:cNvPr id="148" name="Google Shape;148;p4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4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4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42"/>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42"/>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42"/>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4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4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4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43"/>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43"/>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lt1"/>
              </a:buClr>
              <a:buSzPts val="4000"/>
              <a:buFont typeface="Arial"/>
              <a:buNone/>
              <a:defRPr b="0" i="0" sz="3200" u="none" cap="none" strike="noStrike">
                <a:solidFill>
                  <a:schemeClr val="lt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lt1"/>
              </a:buClr>
              <a:buSzPts val="3500"/>
              <a:buFont typeface="Arial"/>
              <a:buNone/>
              <a:defRPr b="0" i="0" sz="2800" u="none" cap="none" strike="noStrike">
                <a:solidFill>
                  <a:schemeClr val="lt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lt1"/>
              </a:buClr>
              <a:buSzPts val="3000"/>
              <a:buFont typeface="Arial"/>
              <a:buNone/>
              <a:defRPr b="0" i="0" sz="2400" u="none" cap="none" strike="noStrike">
                <a:solidFill>
                  <a:schemeClr val="lt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lt1"/>
              </a:buClr>
              <a:buSzPts val="2500"/>
              <a:buFont typeface="Arial"/>
              <a:buNone/>
              <a:defRPr b="0" i="0" sz="2000" u="none" cap="none" strike="noStrike">
                <a:solidFill>
                  <a:schemeClr val="lt1"/>
                </a:solidFill>
                <a:latin typeface="Twentieth Century"/>
                <a:ea typeface="Twentieth Century"/>
                <a:cs typeface="Twentieth Century"/>
                <a:sym typeface="Twentieth Century"/>
              </a:defRPr>
            </a:lvl9pPr>
          </a:lstStyle>
          <a:p/>
        </p:txBody>
      </p:sp>
      <p:sp>
        <p:nvSpPr>
          <p:cNvPr id="161" name="Google Shape;161;p43"/>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4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4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4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34"/>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34"/>
          <p:cNvGrpSpPr/>
          <p:nvPr/>
        </p:nvGrpSpPr>
        <p:grpSpPr>
          <a:xfrm>
            <a:off x="-14288" y="0"/>
            <a:ext cx="12053888" cy="6858001"/>
            <a:chOff x="-14288" y="0"/>
            <a:chExt cx="12053888" cy="6858001"/>
          </a:xfrm>
        </p:grpSpPr>
        <p:grpSp>
          <p:nvGrpSpPr>
            <p:cNvPr id="8" name="Google Shape;8;p34"/>
            <p:cNvGrpSpPr/>
            <p:nvPr/>
          </p:nvGrpSpPr>
          <p:grpSpPr>
            <a:xfrm>
              <a:off x="-14288" y="0"/>
              <a:ext cx="1220788" cy="6858001"/>
              <a:chOff x="-14288" y="0"/>
              <a:chExt cx="1220788" cy="6858001"/>
            </a:xfrm>
          </p:grpSpPr>
          <p:sp>
            <p:nvSpPr>
              <p:cNvPr id="9" name="Google Shape;9;p34"/>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34"/>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34"/>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4"/>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34"/>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4"/>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34"/>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34"/>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4"/>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4"/>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34"/>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34"/>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med" w="med" type="none"/>
                <a:tailEnd len="med" w="med" type="none"/>
              </a:ln>
            </p:spPr>
          </p:cxnSp>
          <p:sp>
            <p:nvSpPr>
              <p:cNvPr id="21" name="Google Shape;21;p34"/>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34"/>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34"/>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34"/>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4"/>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4"/>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34"/>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4"/>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34"/>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4"/>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34"/>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34"/>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4"/>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4"/>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34"/>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4"/>
            <p:cNvGrpSpPr/>
            <p:nvPr/>
          </p:nvGrpSpPr>
          <p:grpSpPr>
            <a:xfrm>
              <a:off x="11364912" y="0"/>
              <a:ext cx="674688" cy="6848476"/>
              <a:chOff x="11364912" y="0"/>
              <a:chExt cx="674688" cy="6848476"/>
            </a:xfrm>
          </p:grpSpPr>
          <p:sp>
            <p:nvSpPr>
              <p:cNvPr id="37" name="Google Shape;37;p34"/>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34"/>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4"/>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4"/>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34"/>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4"/>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34"/>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4"/>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34"/>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4"/>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 name="Google Shape;47;p3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8" name="Google Shape;48;p3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3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3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3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spcBef>
                <a:spcPts val="0"/>
              </a:spcBef>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mailto:Thom.Christensen@Schroders.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1"/>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Twentieth Century"/>
              <a:buNone/>
            </a:pPr>
            <a:r>
              <a:rPr lang="en-US"/>
              <a:t>SCHRODERS X READ ALLIANCE</a:t>
            </a:r>
            <a:endParaRPr/>
          </a:p>
        </p:txBody>
      </p:sp>
      <p:sp>
        <p:nvSpPr>
          <p:cNvPr id="235" name="Google Shape;235;p1"/>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2"/>
              </a:buClr>
              <a:buSzPts val="2500"/>
              <a:buNone/>
            </a:pPr>
            <a:r>
              <a:rPr lang="en-US"/>
              <a:t>SERVICE MANAGEMENT ALERTING PLATFORM</a:t>
            </a:r>
            <a:endParaRPr/>
          </a:p>
          <a:p>
            <a:pPr indent="0" lvl="0" marL="0" rtl="0" algn="l">
              <a:lnSpc>
                <a:spcPct val="120000"/>
              </a:lnSpc>
              <a:spcBef>
                <a:spcPts val="1000"/>
              </a:spcBef>
              <a:spcAft>
                <a:spcPts val="0"/>
              </a:spcAft>
              <a:buClr>
                <a:schemeClr val="lt1"/>
              </a:buClr>
              <a:buSzPts val="2500"/>
              <a:buNone/>
            </a:pPr>
            <a:r>
              <a:rPr lang="en-US">
                <a:solidFill>
                  <a:schemeClr val="lt1"/>
                </a:solidFill>
              </a:rPr>
              <a:t>AUGUST 2019</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CIRCUIT SYMBOLS</a:t>
            </a:r>
            <a:endParaRPr/>
          </a:p>
        </p:txBody>
      </p:sp>
      <p:sp>
        <p:nvSpPr>
          <p:cNvPr id="298" name="Google Shape;298;p8"/>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t/>
            </a:r>
            <a:endParaRPr/>
          </a:p>
          <a:p>
            <a:pPr indent="-38100" lvl="0" marL="228600" rtl="0" algn="l">
              <a:lnSpc>
                <a:spcPct val="120000"/>
              </a:lnSpc>
              <a:spcBef>
                <a:spcPts val="1000"/>
              </a:spcBef>
              <a:spcAft>
                <a:spcPts val="0"/>
              </a:spcAft>
              <a:buClr>
                <a:schemeClr val="lt1"/>
              </a:buClr>
              <a:buSzPts val="3000"/>
              <a:buNone/>
            </a:pPr>
            <a:r>
              <a:t/>
            </a:r>
            <a:endParaRPr/>
          </a:p>
        </p:txBody>
      </p:sp>
      <p:pic>
        <p:nvPicPr>
          <p:cNvPr id="299" name="Google Shape;299;p8"/>
          <p:cNvPicPr preferRelativeResize="0"/>
          <p:nvPr/>
        </p:nvPicPr>
        <p:blipFill rotWithShape="1">
          <a:blip r:embed="rId3">
            <a:alphaModFix/>
          </a:blip>
          <a:srcRect b="0" l="0" r="0" t="0"/>
          <a:stretch/>
        </p:blipFill>
        <p:spPr>
          <a:xfrm>
            <a:off x="2758860" y="1698652"/>
            <a:ext cx="6671101" cy="464338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CIRCUIT DIAGRAMS</a:t>
            </a:r>
            <a:endParaRPr/>
          </a:p>
        </p:txBody>
      </p:sp>
      <p:sp>
        <p:nvSpPr>
          <p:cNvPr id="305" name="Google Shape;305;p9"/>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t/>
            </a:r>
            <a:endParaRPr/>
          </a:p>
          <a:p>
            <a:pPr indent="-38100" lvl="0" marL="228600" rtl="0" algn="l">
              <a:lnSpc>
                <a:spcPct val="120000"/>
              </a:lnSpc>
              <a:spcBef>
                <a:spcPts val="1000"/>
              </a:spcBef>
              <a:spcAft>
                <a:spcPts val="0"/>
              </a:spcAft>
              <a:buClr>
                <a:schemeClr val="lt1"/>
              </a:buClr>
              <a:buSzPts val="3000"/>
              <a:buNone/>
            </a:pPr>
            <a:r>
              <a:t/>
            </a:r>
            <a:endParaRPr/>
          </a:p>
        </p:txBody>
      </p:sp>
      <p:pic>
        <p:nvPicPr>
          <p:cNvPr id="306" name="Google Shape;306;p9"/>
          <p:cNvPicPr preferRelativeResize="0"/>
          <p:nvPr/>
        </p:nvPicPr>
        <p:blipFill rotWithShape="1">
          <a:blip r:embed="rId3">
            <a:alphaModFix/>
          </a:blip>
          <a:srcRect b="0" l="0" r="0" t="0"/>
          <a:stretch/>
        </p:blipFill>
        <p:spPr>
          <a:xfrm>
            <a:off x="1141412" y="1861839"/>
            <a:ext cx="3907200" cy="1977326"/>
          </a:xfrm>
          <a:prstGeom prst="rect">
            <a:avLst/>
          </a:prstGeom>
          <a:noFill/>
          <a:ln>
            <a:noFill/>
          </a:ln>
        </p:spPr>
      </p:pic>
      <p:pic>
        <p:nvPicPr>
          <p:cNvPr id="307" name="Google Shape;307;p9"/>
          <p:cNvPicPr preferRelativeResize="0"/>
          <p:nvPr/>
        </p:nvPicPr>
        <p:blipFill rotWithShape="1">
          <a:blip r:embed="rId4">
            <a:alphaModFix/>
          </a:blip>
          <a:srcRect b="0" l="0" r="0" t="0"/>
          <a:stretch/>
        </p:blipFill>
        <p:spPr>
          <a:xfrm>
            <a:off x="5691282" y="1861839"/>
            <a:ext cx="3907200" cy="1977326"/>
          </a:xfrm>
          <a:prstGeom prst="rect">
            <a:avLst/>
          </a:prstGeom>
          <a:noFill/>
          <a:ln>
            <a:noFill/>
          </a:ln>
        </p:spPr>
      </p:pic>
      <p:pic>
        <p:nvPicPr>
          <p:cNvPr id="308" name="Google Shape;308;p9"/>
          <p:cNvPicPr preferRelativeResize="0"/>
          <p:nvPr/>
        </p:nvPicPr>
        <p:blipFill rotWithShape="1">
          <a:blip r:embed="rId5">
            <a:alphaModFix/>
          </a:blip>
          <a:srcRect b="0" l="0" r="0" t="0"/>
          <a:stretch/>
        </p:blipFill>
        <p:spPr>
          <a:xfrm>
            <a:off x="3554571" y="4328000"/>
            <a:ext cx="3907200" cy="22328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INTRO TO RASPBERRY PI</a:t>
            </a:r>
            <a:endParaRPr/>
          </a:p>
        </p:txBody>
      </p:sp>
      <p:sp>
        <p:nvSpPr>
          <p:cNvPr id="314" name="Google Shape;314;p1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n-US"/>
              <a:t>1) Plug in</a:t>
            </a:r>
            <a:endParaRPr/>
          </a:p>
          <a:p>
            <a:pPr indent="0" lvl="0" marL="0" rtl="0" algn="l">
              <a:lnSpc>
                <a:spcPct val="120000"/>
              </a:lnSpc>
              <a:spcBef>
                <a:spcPts val="1000"/>
              </a:spcBef>
              <a:spcAft>
                <a:spcPts val="0"/>
              </a:spcAft>
              <a:buClr>
                <a:schemeClr val="lt1"/>
              </a:buClr>
              <a:buSzPts val="3000"/>
              <a:buNone/>
            </a:pPr>
            <a:r>
              <a:rPr lang="en-US"/>
              <a:t>2) Console</a:t>
            </a:r>
            <a:endParaRPr/>
          </a:p>
          <a:p>
            <a:pPr indent="0" lvl="0" marL="0" rtl="0" algn="l">
              <a:lnSpc>
                <a:spcPct val="120000"/>
              </a:lnSpc>
              <a:spcBef>
                <a:spcPts val="1000"/>
              </a:spcBef>
              <a:spcAft>
                <a:spcPts val="0"/>
              </a:spcAft>
              <a:buClr>
                <a:schemeClr val="lt1"/>
              </a:buClr>
              <a:buSzPts val="3000"/>
              <a:buNone/>
            </a:pPr>
            <a:r>
              <a:rPr lang="en-US"/>
              <a:t>3) Blah blah blah</a:t>
            </a:r>
            <a:endParaRPr/>
          </a:p>
          <a:p>
            <a:pPr indent="0" lvl="0" marL="0" rtl="0" algn="l">
              <a:lnSpc>
                <a:spcPct val="120000"/>
              </a:lnSpc>
              <a:spcBef>
                <a:spcPts val="1000"/>
              </a:spcBef>
              <a:spcAft>
                <a:spcPts val="0"/>
              </a:spcAft>
              <a:buClr>
                <a:schemeClr val="lt1"/>
              </a:buClr>
              <a:buSzPts val="3000"/>
              <a:buNone/>
            </a:pPr>
            <a:r>
              <a:rPr lang="en-US"/>
              <a:t>4) Clone the repo</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1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RASPBERRY PI CIRCUIT</a:t>
            </a:r>
            <a:endParaRPr/>
          </a:p>
        </p:txBody>
      </p:sp>
      <p:sp>
        <p:nvSpPr>
          <p:cNvPr id="320" name="Google Shape;320;p1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What will this look like? Draw the circuit diagram</a:t>
            </a:r>
            <a:endParaRPr/>
          </a:p>
          <a:p>
            <a:pPr indent="-228600" lvl="0" marL="228600" rtl="0" algn="l">
              <a:lnSpc>
                <a:spcPct val="120000"/>
              </a:lnSpc>
              <a:spcBef>
                <a:spcPts val="1000"/>
              </a:spcBef>
              <a:spcAft>
                <a:spcPts val="0"/>
              </a:spcAft>
              <a:buClr>
                <a:schemeClr val="lt1"/>
              </a:buClr>
              <a:buSzPts val="3000"/>
              <a:buChar char="•"/>
            </a:pPr>
            <a:r>
              <a:rPr lang="en-US"/>
              <a:t>Now build it!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1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DAY 2: LET’S CODE!</a:t>
            </a:r>
            <a:endParaRPr/>
          </a:p>
        </p:txBody>
      </p:sp>
      <p:sp>
        <p:nvSpPr>
          <p:cNvPr id="326" name="Google Shape;326;p1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lt1"/>
              </a:buClr>
              <a:buSzPts val="2775"/>
              <a:buChar char="•"/>
            </a:pPr>
            <a:r>
              <a:rPr lang="en-US" sz="2220"/>
              <a:t>Recap</a:t>
            </a:r>
            <a:endParaRPr/>
          </a:p>
          <a:p>
            <a:pPr indent="-228600" lvl="0" marL="228600" rtl="0" algn="l">
              <a:lnSpc>
                <a:spcPct val="110000"/>
              </a:lnSpc>
              <a:spcBef>
                <a:spcPts val="1000"/>
              </a:spcBef>
              <a:spcAft>
                <a:spcPts val="0"/>
              </a:spcAft>
              <a:buClr>
                <a:schemeClr val="lt1"/>
              </a:buClr>
              <a:buSzPts val="2775"/>
              <a:buChar char="•"/>
            </a:pPr>
            <a:r>
              <a:rPr lang="en-US" sz="2220"/>
              <a:t>Programming concepts</a:t>
            </a:r>
            <a:endParaRPr sz="2220"/>
          </a:p>
          <a:p>
            <a:pPr indent="-228600" lvl="1" marL="685800" rtl="0" algn="l">
              <a:lnSpc>
                <a:spcPct val="110000"/>
              </a:lnSpc>
              <a:spcBef>
                <a:spcPts val="500"/>
              </a:spcBef>
              <a:spcAft>
                <a:spcPts val="0"/>
              </a:spcAft>
              <a:buClr>
                <a:schemeClr val="lt1"/>
              </a:buClr>
              <a:buSzPts val="2313"/>
              <a:buChar char="•"/>
            </a:pPr>
            <a:r>
              <a:rPr lang="en-US" sz="1850"/>
              <a:t>Functions</a:t>
            </a:r>
            <a:endParaRPr/>
          </a:p>
          <a:p>
            <a:pPr indent="-228600" lvl="1" marL="685800" rtl="0" algn="l">
              <a:lnSpc>
                <a:spcPct val="110000"/>
              </a:lnSpc>
              <a:spcBef>
                <a:spcPts val="500"/>
              </a:spcBef>
              <a:spcAft>
                <a:spcPts val="0"/>
              </a:spcAft>
              <a:buClr>
                <a:schemeClr val="lt1"/>
              </a:buClr>
              <a:buSzPts val="2313"/>
              <a:buChar char="•"/>
            </a:pPr>
            <a:r>
              <a:rPr lang="en-US" sz="1850"/>
              <a:t>Comments</a:t>
            </a:r>
            <a:endParaRPr/>
          </a:p>
          <a:p>
            <a:pPr indent="-228600" lvl="1" marL="685800" rtl="0" algn="l">
              <a:lnSpc>
                <a:spcPct val="110000"/>
              </a:lnSpc>
              <a:spcBef>
                <a:spcPts val="500"/>
              </a:spcBef>
              <a:spcAft>
                <a:spcPts val="0"/>
              </a:spcAft>
              <a:buClr>
                <a:schemeClr val="lt1"/>
              </a:buClr>
              <a:buSzPts val="2313"/>
              <a:buChar char="•"/>
            </a:pPr>
            <a:r>
              <a:rPr lang="en-US" sz="1850"/>
              <a:t>Variables</a:t>
            </a:r>
            <a:endParaRPr/>
          </a:p>
          <a:p>
            <a:pPr indent="-228600" lvl="1" marL="685800" rtl="0" algn="l">
              <a:lnSpc>
                <a:spcPct val="110000"/>
              </a:lnSpc>
              <a:spcBef>
                <a:spcPts val="500"/>
              </a:spcBef>
              <a:spcAft>
                <a:spcPts val="0"/>
              </a:spcAft>
              <a:buClr>
                <a:schemeClr val="lt1"/>
              </a:buClr>
              <a:buSzPts val="2313"/>
              <a:buChar char="•"/>
            </a:pPr>
            <a:r>
              <a:rPr lang="en-US" sz="1850"/>
              <a:t>Error Handling </a:t>
            </a:r>
            <a:endParaRPr sz="1850"/>
          </a:p>
          <a:p>
            <a:pPr indent="-228600" lvl="0" marL="228600" rtl="0" algn="l">
              <a:lnSpc>
                <a:spcPct val="110000"/>
              </a:lnSpc>
              <a:spcBef>
                <a:spcPts val="1000"/>
              </a:spcBef>
              <a:spcAft>
                <a:spcPts val="0"/>
              </a:spcAft>
              <a:buClr>
                <a:schemeClr val="lt1"/>
              </a:buClr>
              <a:buSzPts val="2775"/>
              <a:buChar char="•"/>
            </a:pPr>
            <a:r>
              <a:rPr lang="en-US" sz="2220"/>
              <a:t>Create Email To Thom functionality</a:t>
            </a:r>
            <a:endParaRPr/>
          </a:p>
          <a:p>
            <a:pPr indent="-228600" lvl="0" marL="228600" rtl="0" algn="l">
              <a:lnSpc>
                <a:spcPct val="110000"/>
              </a:lnSpc>
              <a:spcBef>
                <a:spcPts val="1000"/>
              </a:spcBef>
              <a:spcAft>
                <a:spcPts val="0"/>
              </a:spcAft>
              <a:buClr>
                <a:schemeClr val="lt1"/>
              </a:buClr>
              <a:buSzPts val="2775"/>
              <a:buChar char="•"/>
            </a:pPr>
            <a:r>
              <a:rPr lang="en-US" sz="2220"/>
              <a:t>Send Email by Raspberry Pi</a:t>
            </a:r>
            <a:endParaRPr/>
          </a:p>
          <a:p>
            <a:pPr indent="-52387" lvl="0" marL="228600" rtl="0" algn="l">
              <a:lnSpc>
                <a:spcPct val="110000"/>
              </a:lnSpc>
              <a:spcBef>
                <a:spcPts val="1000"/>
              </a:spcBef>
              <a:spcAft>
                <a:spcPts val="0"/>
              </a:spcAft>
              <a:buClr>
                <a:schemeClr val="lt1"/>
              </a:buClr>
              <a:buSzPts val="2775"/>
              <a:buNone/>
            </a:pPr>
            <a:r>
              <a:t/>
            </a:r>
            <a:endParaRPr sz="222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1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RECAP</a:t>
            </a:r>
            <a:endParaRPr/>
          </a:p>
        </p:txBody>
      </p:sp>
      <p:sp>
        <p:nvSpPr>
          <p:cNvPr id="332" name="Google Shape;332;p1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n-US"/>
              <a:t>What did we cover yesterday?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1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PYTHON</a:t>
            </a:r>
            <a:endParaRPr/>
          </a:p>
        </p:txBody>
      </p:sp>
      <p:sp>
        <p:nvSpPr>
          <p:cNvPr id="338" name="Google Shape;338;p1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What is Python?</a:t>
            </a:r>
            <a:endParaRPr/>
          </a:p>
          <a:p>
            <a:pPr indent="-228600" lvl="0" marL="228600" rtl="0" algn="l">
              <a:lnSpc>
                <a:spcPct val="120000"/>
              </a:lnSpc>
              <a:spcBef>
                <a:spcPts val="1000"/>
              </a:spcBef>
              <a:spcAft>
                <a:spcPts val="0"/>
              </a:spcAft>
              <a:buClr>
                <a:schemeClr val="lt1"/>
              </a:buClr>
              <a:buSzPts val="3000"/>
              <a:buChar char="•"/>
            </a:pPr>
            <a:r>
              <a:rPr lang="en-US"/>
              <a:t>Opening the text editor</a:t>
            </a:r>
            <a:endParaRPr/>
          </a:p>
          <a:p>
            <a:pPr indent="-228600" lvl="0" marL="228600" rtl="0" algn="l">
              <a:lnSpc>
                <a:spcPct val="120000"/>
              </a:lnSpc>
              <a:spcBef>
                <a:spcPts val="1000"/>
              </a:spcBef>
              <a:spcAft>
                <a:spcPts val="0"/>
              </a:spcAft>
              <a:buClr>
                <a:schemeClr val="lt1"/>
              </a:buClr>
              <a:buSzPts val="3000"/>
              <a:buChar char="•"/>
            </a:pPr>
            <a:r>
              <a:rPr lang="en-US"/>
              <a:t>The first program: Hello World!</a:t>
            </a:r>
            <a:endParaRPr/>
          </a:p>
          <a:p>
            <a:pPr indent="-228600" lvl="1" marL="685800" rtl="0" algn="l">
              <a:lnSpc>
                <a:spcPct val="120000"/>
              </a:lnSpc>
              <a:spcBef>
                <a:spcPts val="500"/>
              </a:spcBef>
              <a:spcAft>
                <a:spcPts val="0"/>
              </a:spcAft>
              <a:buClr>
                <a:schemeClr val="lt1"/>
              </a:buClr>
              <a:buSzPts val="2500"/>
              <a:buChar char="•"/>
            </a:pPr>
            <a:r>
              <a:rPr lang="en-US"/>
              <a:t>Notice the different colors of the words. Why is that?</a:t>
            </a:r>
            <a:endParaRPr/>
          </a:p>
          <a:p>
            <a:pPr indent="-228600" lvl="0" marL="228600" rtl="0" algn="l">
              <a:lnSpc>
                <a:spcPct val="120000"/>
              </a:lnSpc>
              <a:spcBef>
                <a:spcPts val="1000"/>
              </a:spcBef>
              <a:spcAft>
                <a:spcPts val="0"/>
              </a:spcAft>
              <a:buClr>
                <a:schemeClr val="lt1"/>
              </a:buClr>
              <a:buSzPts val="3000"/>
              <a:buChar char="•"/>
            </a:pPr>
            <a:r>
              <a:rPr lang="en-US"/>
              <a:t>Running programs</a:t>
            </a:r>
            <a:endParaRPr/>
          </a:p>
          <a:p>
            <a:pPr indent="0" lvl="0" marL="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1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PROGRAMMING BASICS</a:t>
            </a:r>
            <a:endParaRPr/>
          </a:p>
        </p:txBody>
      </p:sp>
      <p:sp>
        <p:nvSpPr>
          <p:cNvPr id="344" name="Google Shape;344;p1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Keywords – which keyword have we already come across?</a:t>
            </a:r>
            <a:endParaRPr/>
          </a:p>
          <a:p>
            <a:pPr indent="-228600" lvl="0" marL="228600" rtl="0" algn="l">
              <a:lnSpc>
                <a:spcPct val="120000"/>
              </a:lnSpc>
              <a:spcBef>
                <a:spcPts val="1000"/>
              </a:spcBef>
              <a:spcAft>
                <a:spcPts val="0"/>
              </a:spcAft>
              <a:buClr>
                <a:schemeClr val="lt1"/>
              </a:buClr>
              <a:buSzPts val="3000"/>
              <a:buChar char="•"/>
            </a:pPr>
            <a:r>
              <a:rPr lang="en-US"/>
              <a:t>Strings / Numbers – how can you tell the difference?</a:t>
            </a:r>
            <a:endParaRPr/>
          </a:p>
          <a:p>
            <a:pPr indent="-228600" lvl="0" marL="228600" rtl="0" algn="l">
              <a:lnSpc>
                <a:spcPct val="120000"/>
              </a:lnSpc>
              <a:spcBef>
                <a:spcPts val="1000"/>
              </a:spcBef>
              <a:spcAft>
                <a:spcPts val="0"/>
              </a:spcAft>
              <a:buClr>
                <a:schemeClr val="lt1"/>
              </a:buClr>
              <a:buSzPts val="3000"/>
              <a:buChar char="•"/>
            </a:pPr>
            <a:r>
              <a:rPr lang="en-US"/>
              <a:t>Variables – why would you need these?</a:t>
            </a:r>
            <a:endParaRPr/>
          </a:p>
          <a:p>
            <a:pPr indent="-228600" lvl="0" marL="228600" rtl="0" algn="l">
              <a:lnSpc>
                <a:spcPct val="120000"/>
              </a:lnSpc>
              <a:spcBef>
                <a:spcPts val="1000"/>
              </a:spcBef>
              <a:spcAft>
                <a:spcPts val="0"/>
              </a:spcAft>
              <a:buClr>
                <a:schemeClr val="lt1"/>
              </a:buClr>
              <a:buSzPts val="3000"/>
              <a:buChar char="•"/>
            </a:pPr>
            <a:r>
              <a:rPr lang="en-US"/>
              <a:t>Comments – why would you need these?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1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PROGRAMMING FUNCTIONS</a:t>
            </a:r>
            <a:endParaRPr/>
          </a:p>
        </p:txBody>
      </p:sp>
      <p:sp>
        <p:nvSpPr>
          <p:cNvPr id="350" name="Google Shape;350;p1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How do you write a function?</a:t>
            </a:r>
            <a:endParaRPr/>
          </a:p>
          <a:p>
            <a:pPr indent="-228600" lvl="0" marL="228600" rtl="0" algn="l">
              <a:lnSpc>
                <a:spcPct val="120000"/>
              </a:lnSpc>
              <a:spcBef>
                <a:spcPts val="1000"/>
              </a:spcBef>
              <a:spcAft>
                <a:spcPts val="0"/>
              </a:spcAft>
              <a:buClr>
                <a:schemeClr val="lt1"/>
              </a:buClr>
              <a:buSzPts val="3000"/>
              <a:buChar char="•"/>
            </a:pPr>
            <a:r>
              <a:rPr lang="en-US"/>
              <a:t>How do you call a function?</a:t>
            </a:r>
            <a:endParaRPr/>
          </a:p>
          <a:p>
            <a:pPr indent="-228600" lvl="0" marL="228600" rtl="0" algn="l">
              <a:lnSpc>
                <a:spcPct val="120000"/>
              </a:lnSpc>
              <a:spcBef>
                <a:spcPts val="1000"/>
              </a:spcBef>
              <a:spcAft>
                <a:spcPts val="0"/>
              </a:spcAft>
              <a:buClr>
                <a:schemeClr val="lt1"/>
              </a:buClr>
              <a:buSzPts val="3000"/>
              <a:buChar char="•"/>
            </a:pPr>
            <a:r>
              <a:rPr lang="en-US"/>
              <a:t>How do you use parameters within functions? And why would you want to?</a:t>
            </a:r>
            <a:endParaRPr/>
          </a:p>
          <a:p>
            <a:pPr indent="-228600" lvl="0" marL="228600" rtl="0" algn="l">
              <a:lnSpc>
                <a:spcPct val="120000"/>
              </a:lnSpc>
              <a:spcBef>
                <a:spcPts val="1000"/>
              </a:spcBef>
              <a:spcAft>
                <a:spcPts val="0"/>
              </a:spcAft>
              <a:buClr>
                <a:schemeClr val="lt1"/>
              </a:buClr>
              <a:buSzPts val="3000"/>
              <a:buChar char="•"/>
            </a:pPr>
            <a:r>
              <a:rPr lang="en-US"/>
              <a:t>How do you return values from functions? And why would you want to?</a:t>
            </a:r>
            <a:endParaRPr/>
          </a:p>
          <a:p>
            <a:pPr indent="0" lvl="0" marL="0" rtl="0" algn="l">
              <a:lnSpc>
                <a:spcPct val="120000"/>
              </a:lnSpc>
              <a:spcBef>
                <a:spcPts val="1000"/>
              </a:spcBef>
              <a:spcAft>
                <a:spcPts val="0"/>
              </a:spcAft>
              <a:buClr>
                <a:schemeClr val="lt1"/>
              </a:buClr>
              <a:buSzPts val="3000"/>
              <a:buNone/>
            </a:pPr>
            <a:r>
              <a:rPr lang="en-US"/>
              <a:t>Q: What is the difference between a variable, a parameter and a value?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IMPORTING LIBRARIES</a:t>
            </a:r>
            <a:endParaRPr/>
          </a:p>
        </p:txBody>
      </p:sp>
      <p:sp>
        <p:nvSpPr>
          <p:cNvPr id="356" name="Google Shape;356;p1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What is a library?</a:t>
            </a:r>
            <a:endParaRPr/>
          </a:p>
          <a:p>
            <a:pPr indent="-228600" lvl="0" marL="228600" rtl="0" algn="l">
              <a:lnSpc>
                <a:spcPct val="120000"/>
              </a:lnSpc>
              <a:spcBef>
                <a:spcPts val="1000"/>
              </a:spcBef>
              <a:spcAft>
                <a:spcPts val="0"/>
              </a:spcAft>
              <a:buClr>
                <a:schemeClr val="lt1"/>
              </a:buClr>
              <a:buSzPts val="3000"/>
              <a:buChar char="•"/>
            </a:pPr>
            <a:r>
              <a:rPr lang="en-US"/>
              <a:t>Why would you want to use one?</a:t>
            </a:r>
            <a:endParaRPr/>
          </a:p>
          <a:p>
            <a:pPr indent="-228600" lvl="0" marL="228600" rtl="0" algn="l">
              <a:lnSpc>
                <a:spcPct val="120000"/>
              </a:lnSpc>
              <a:spcBef>
                <a:spcPts val="1000"/>
              </a:spcBef>
              <a:spcAft>
                <a:spcPts val="0"/>
              </a:spcAft>
              <a:buClr>
                <a:schemeClr val="lt1"/>
              </a:buClr>
              <a:buSzPts val="3000"/>
              <a:buChar char="•"/>
            </a:pPr>
            <a:r>
              <a:rPr lang="en-US"/>
              <a:t>Where is this code stored?</a:t>
            </a:r>
            <a:endParaRPr/>
          </a:p>
          <a:p>
            <a:pPr indent="-228600" lvl="0" marL="228600" rtl="0" algn="l">
              <a:lnSpc>
                <a:spcPct val="120000"/>
              </a:lnSpc>
              <a:spcBef>
                <a:spcPts val="1000"/>
              </a:spcBef>
              <a:spcAft>
                <a:spcPts val="0"/>
              </a:spcAft>
              <a:buClr>
                <a:schemeClr val="lt1"/>
              </a:buClr>
              <a:buSzPts val="3000"/>
              <a:buChar char="•"/>
            </a:pPr>
            <a:r>
              <a:rPr lang="en-US"/>
              <a:t>Can you build your own?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DAY 1: GETTING STARTED</a:t>
            </a:r>
            <a:endParaRPr/>
          </a:p>
        </p:txBody>
      </p:sp>
      <p:sp>
        <p:nvSpPr>
          <p:cNvPr id="241" name="Google Shape;241;p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lt1"/>
              </a:buClr>
              <a:buSzPts val="2550"/>
              <a:buChar char="•"/>
            </a:pPr>
            <a:r>
              <a:rPr lang="en-US" sz="2040"/>
              <a:t>Introductions</a:t>
            </a:r>
            <a:endParaRPr sz="2040"/>
          </a:p>
          <a:p>
            <a:pPr indent="-228600" lvl="0" marL="228600" rtl="0" algn="l">
              <a:lnSpc>
                <a:spcPct val="100000"/>
              </a:lnSpc>
              <a:spcBef>
                <a:spcPts val="1000"/>
              </a:spcBef>
              <a:spcAft>
                <a:spcPts val="0"/>
              </a:spcAft>
              <a:buClr>
                <a:schemeClr val="lt1"/>
              </a:buClr>
              <a:buSzPts val="2550"/>
              <a:buChar char="•"/>
            </a:pPr>
            <a:r>
              <a:rPr lang="en-US" sz="2040"/>
              <a:t>Project outline</a:t>
            </a:r>
            <a:endParaRPr sz="2040"/>
          </a:p>
          <a:p>
            <a:pPr indent="-228600" lvl="0" marL="228600" rtl="0" algn="l">
              <a:lnSpc>
                <a:spcPct val="100000"/>
              </a:lnSpc>
              <a:spcBef>
                <a:spcPts val="1000"/>
              </a:spcBef>
              <a:spcAft>
                <a:spcPts val="0"/>
              </a:spcAft>
              <a:buClr>
                <a:schemeClr val="lt1"/>
              </a:buClr>
              <a:buSzPts val="2550"/>
              <a:buChar char="•"/>
            </a:pPr>
            <a:r>
              <a:rPr lang="en-US" sz="2040"/>
              <a:t>Business background</a:t>
            </a:r>
            <a:endParaRPr sz="2040"/>
          </a:p>
          <a:p>
            <a:pPr indent="-228600" lvl="0" marL="228600" rtl="0" algn="l">
              <a:lnSpc>
                <a:spcPct val="100000"/>
              </a:lnSpc>
              <a:spcBef>
                <a:spcPts val="1000"/>
              </a:spcBef>
              <a:spcAft>
                <a:spcPts val="0"/>
              </a:spcAft>
              <a:buClr>
                <a:schemeClr val="lt1"/>
              </a:buClr>
              <a:buSzPts val="2550"/>
              <a:buChar char="•"/>
            </a:pPr>
            <a:r>
              <a:rPr lang="en-US" sz="2040"/>
              <a:t>Technology overview</a:t>
            </a:r>
            <a:endParaRPr sz="2040"/>
          </a:p>
          <a:p>
            <a:pPr indent="-228600" lvl="0" marL="228600" rtl="0" algn="l">
              <a:lnSpc>
                <a:spcPct val="100000"/>
              </a:lnSpc>
              <a:spcBef>
                <a:spcPts val="1000"/>
              </a:spcBef>
              <a:spcAft>
                <a:spcPts val="0"/>
              </a:spcAft>
              <a:buClr>
                <a:schemeClr val="lt1"/>
              </a:buClr>
              <a:buSzPts val="2550"/>
              <a:buChar char="•"/>
            </a:pPr>
            <a:r>
              <a:rPr lang="en-US" sz="2040"/>
              <a:t>Intro to Raspberry Pi</a:t>
            </a:r>
            <a:endParaRPr sz="2040"/>
          </a:p>
          <a:p>
            <a:pPr indent="-228600" lvl="0" marL="228600" rtl="0" algn="l">
              <a:lnSpc>
                <a:spcPct val="100000"/>
              </a:lnSpc>
              <a:spcBef>
                <a:spcPts val="1000"/>
              </a:spcBef>
              <a:spcAft>
                <a:spcPts val="0"/>
              </a:spcAft>
              <a:buClr>
                <a:schemeClr val="lt1"/>
              </a:buClr>
              <a:buSzPts val="2550"/>
              <a:buChar char="•"/>
            </a:pPr>
            <a:r>
              <a:rPr lang="en-US" sz="2040"/>
              <a:t>Python</a:t>
            </a:r>
            <a:endParaRPr/>
          </a:p>
          <a:p>
            <a:pPr indent="-228600" lvl="0" marL="228600" rtl="0" algn="l">
              <a:lnSpc>
                <a:spcPct val="100000"/>
              </a:lnSpc>
              <a:spcBef>
                <a:spcPts val="1000"/>
              </a:spcBef>
              <a:spcAft>
                <a:spcPts val="0"/>
              </a:spcAft>
              <a:buClr>
                <a:schemeClr val="lt1"/>
              </a:buClr>
              <a:buSzPts val="2550"/>
              <a:buChar char="•"/>
            </a:pPr>
            <a:r>
              <a:rPr lang="en-US" sz="2040"/>
              <a:t>Circuits</a:t>
            </a:r>
            <a:endParaRPr/>
          </a:p>
          <a:p>
            <a:pPr indent="-228600" lvl="0" marL="228600" rtl="0" algn="l">
              <a:lnSpc>
                <a:spcPct val="100000"/>
              </a:lnSpc>
              <a:spcBef>
                <a:spcPts val="1000"/>
              </a:spcBef>
              <a:spcAft>
                <a:spcPts val="0"/>
              </a:spcAft>
              <a:buClr>
                <a:schemeClr val="lt1"/>
              </a:buClr>
              <a:buSzPts val="2550"/>
              <a:buChar char="•"/>
            </a:pPr>
            <a:r>
              <a:rPr lang="en-US" sz="2040"/>
              <a:t>Raspberry Pi circuit</a:t>
            </a:r>
            <a:endParaRPr/>
          </a:p>
          <a:p>
            <a:pPr indent="0" lvl="0" marL="0" rtl="0" algn="l">
              <a:lnSpc>
                <a:spcPct val="100000"/>
              </a:lnSpc>
              <a:spcBef>
                <a:spcPts val="1000"/>
              </a:spcBef>
              <a:spcAft>
                <a:spcPts val="0"/>
              </a:spcAft>
              <a:buClr>
                <a:schemeClr val="lt1"/>
              </a:buClr>
              <a:buSzPts val="2550"/>
              <a:buNone/>
            </a:pPr>
            <a:r>
              <a:t/>
            </a:r>
            <a:endParaRPr sz="204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1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RASPBERRY PI SOFTWARE</a:t>
            </a:r>
            <a:endParaRPr/>
          </a:p>
        </p:txBody>
      </p:sp>
      <p:sp>
        <p:nvSpPr>
          <p:cNvPr id="362" name="Google Shape;362;p18"/>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n-US"/>
              <a:t>1) Copy source code</a:t>
            </a:r>
            <a:endParaRPr/>
          </a:p>
          <a:p>
            <a:pPr indent="0" lvl="0" marL="0" rtl="0" algn="l">
              <a:lnSpc>
                <a:spcPct val="120000"/>
              </a:lnSpc>
              <a:spcBef>
                <a:spcPts val="1000"/>
              </a:spcBef>
              <a:spcAft>
                <a:spcPts val="0"/>
              </a:spcAft>
              <a:buClr>
                <a:schemeClr val="lt1"/>
              </a:buClr>
              <a:buSzPts val="3000"/>
              <a:buNone/>
            </a:pPr>
            <a:r>
              <a:rPr lang="en-US"/>
              <a:t>2) Run the code</a:t>
            </a:r>
            <a:endParaRPr/>
          </a:p>
          <a:p>
            <a:pPr indent="0" lvl="0" marL="0" rtl="0" algn="l">
              <a:lnSpc>
                <a:spcPct val="120000"/>
              </a:lnSpc>
              <a:spcBef>
                <a:spcPts val="1000"/>
              </a:spcBef>
              <a:spcAft>
                <a:spcPts val="0"/>
              </a:spcAft>
              <a:buClr>
                <a:schemeClr val="lt1"/>
              </a:buClr>
              <a:buSzPts val="3000"/>
              <a:buNone/>
            </a:pPr>
            <a:r>
              <a:rPr lang="en-US"/>
              <a:t>3) Explain it</a:t>
            </a:r>
            <a:endParaRPr/>
          </a:p>
          <a:p>
            <a:pPr indent="0" lvl="0" marL="0" rtl="0" algn="l">
              <a:lnSpc>
                <a:spcPct val="120000"/>
              </a:lnSpc>
              <a:spcBef>
                <a:spcPts val="1000"/>
              </a:spcBef>
              <a:spcAft>
                <a:spcPts val="0"/>
              </a:spcAft>
              <a:buClr>
                <a:schemeClr val="lt1"/>
              </a:buClr>
              <a:buSzPts val="3000"/>
              <a:buNone/>
            </a:pPr>
            <a:r>
              <a:rPr lang="en-US"/>
              <a:t>4) Change the code so the light remains on for 5 seconds after pushing button</a:t>
            </a:r>
            <a:endParaRPr/>
          </a:p>
          <a:p>
            <a:pPr indent="0" lvl="0" marL="0" rtl="0" algn="l">
              <a:lnSpc>
                <a:spcPct val="120000"/>
              </a:lnSpc>
              <a:spcBef>
                <a:spcPts val="1000"/>
              </a:spcBef>
              <a:spcAft>
                <a:spcPts val="0"/>
              </a:spcAft>
              <a:buClr>
                <a:schemeClr val="lt1"/>
              </a:buClr>
              <a:buSzPts val="3000"/>
              <a:buNone/>
            </a:pPr>
            <a:r>
              <a:rPr lang="en-US"/>
              <a:t>5) Test it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1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SEND AN EMAIL</a:t>
            </a:r>
            <a:endParaRPr/>
          </a:p>
        </p:txBody>
      </p:sp>
      <p:sp>
        <p:nvSpPr>
          <p:cNvPr id="368" name="Google Shape;368;p19"/>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Review and edit the code</a:t>
            </a:r>
            <a:endParaRPr/>
          </a:p>
          <a:p>
            <a:pPr indent="-228600" lvl="1" marL="685800" rtl="0" algn="l">
              <a:lnSpc>
                <a:spcPct val="120000"/>
              </a:lnSpc>
              <a:spcBef>
                <a:spcPts val="500"/>
              </a:spcBef>
              <a:spcAft>
                <a:spcPts val="0"/>
              </a:spcAft>
              <a:buClr>
                <a:schemeClr val="lt1"/>
              </a:buClr>
              <a:buSzPts val="2500"/>
              <a:buChar char="•"/>
            </a:pPr>
            <a:r>
              <a:rPr lang="en-US"/>
              <a:t>To: </a:t>
            </a:r>
            <a:r>
              <a:rPr lang="en-US" u="sng">
                <a:solidFill>
                  <a:schemeClr val="hlink"/>
                </a:solidFill>
                <a:hlinkClick r:id="rId3"/>
              </a:rPr>
              <a:t>Thom.Christensen@Schroders.com</a:t>
            </a:r>
            <a:endParaRPr/>
          </a:p>
          <a:p>
            <a:pPr indent="-228600" lvl="1" marL="685800" rtl="0" algn="l">
              <a:lnSpc>
                <a:spcPct val="120000"/>
              </a:lnSpc>
              <a:spcBef>
                <a:spcPts val="500"/>
              </a:spcBef>
              <a:spcAft>
                <a:spcPts val="0"/>
              </a:spcAft>
              <a:buClr>
                <a:schemeClr val="lt1"/>
              </a:buClr>
              <a:buSzPts val="2500"/>
              <a:buChar char="•"/>
            </a:pPr>
            <a:r>
              <a:rPr lang="en-US"/>
              <a:t>Subject: Sending a test email from my raspberry pi</a:t>
            </a:r>
            <a:endParaRPr/>
          </a:p>
          <a:p>
            <a:pPr indent="-228600" lvl="1" marL="685800" rtl="0" algn="l">
              <a:lnSpc>
                <a:spcPct val="120000"/>
              </a:lnSpc>
              <a:spcBef>
                <a:spcPts val="500"/>
              </a:spcBef>
              <a:spcAft>
                <a:spcPts val="0"/>
              </a:spcAft>
              <a:buClr>
                <a:schemeClr val="lt1"/>
              </a:buClr>
              <a:buSzPts val="2500"/>
              <a:buChar char="•"/>
            </a:pPr>
            <a:r>
              <a:rPr lang="en-US"/>
              <a:t>Body: Make something up!</a:t>
            </a:r>
            <a:endParaRPr/>
          </a:p>
          <a:p>
            <a:pPr indent="-228600" lvl="0" marL="228600" rtl="0" algn="l">
              <a:lnSpc>
                <a:spcPct val="120000"/>
              </a:lnSpc>
              <a:spcBef>
                <a:spcPts val="1000"/>
              </a:spcBef>
              <a:spcAft>
                <a:spcPts val="0"/>
              </a:spcAft>
              <a:buClr>
                <a:schemeClr val="lt1"/>
              </a:buClr>
              <a:buSzPts val="3000"/>
              <a:buChar char="•"/>
            </a:pPr>
            <a:r>
              <a:rPr lang="en-US"/>
              <a:t>Test it</a:t>
            </a:r>
            <a:endParaRPr/>
          </a:p>
          <a:p>
            <a:pPr indent="-228600" lvl="0" marL="228600" rtl="0" algn="l">
              <a:lnSpc>
                <a:spcPct val="120000"/>
              </a:lnSpc>
              <a:spcBef>
                <a:spcPts val="1000"/>
              </a:spcBef>
              <a:spcAft>
                <a:spcPts val="0"/>
              </a:spcAft>
              <a:buClr>
                <a:schemeClr val="lt1"/>
              </a:buClr>
              <a:buSzPts val="3000"/>
              <a:buChar char="•"/>
            </a:pPr>
            <a:r>
              <a:rPr lang="en-US"/>
              <a:t>Embed the code into a function</a:t>
            </a:r>
            <a:endParaRPr/>
          </a:p>
          <a:p>
            <a:pPr indent="-228600" lvl="0" marL="228600" rtl="0" algn="l">
              <a:lnSpc>
                <a:spcPct val="120000"/>
              </a:lnSpc>
              <a:spcBef>
                <a:spcPts val="1000"/>
              </a:spcBef>
              <a:spcAft>
                <a:spcPts val="0"/>
              </a:spcAft>
              <a:buClr>
                <a:schemeClr val="lt1"/>
              </a:buClr>
              <a:buSzPts val="3000"/>
              <a:buChar char="•"/>
            </a:pPr>
            <a:r>
              <a:rPr lang="en-US"/>
              <a:t>Test it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2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BUILD A CLASS</a:t>
            </a:r>
            <a:endParaRPr/>
          </a:p>
        </p:txBody>
      </p:sp>
      <p:sp>
        <p:nvSpPr>
          <p:cNvPr id="374" name="Google Shape;374;p2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What is a class?</a:t>
            </a:r>
            <a:endParaRPr/>
          </a:p>
          <a:p>
            <a:pPr indent="-228600" lvl="0" marL="228600" rtl="0" algn="l">
              <a:lnSpc>
                <a:spcPct val="120000"/>
              </a:lnSpc>
              <a:spcBef>
                <a:spcPts val="1000"/>
              </a:spcBef>
              <a:spcAft>
                <a:spcPts val="0"/>
              </a:spcAft>
              <a:buClr>
                <a:schemeClr val="lt1"/>
              </a:buClr>
              <a:buSzPts val="3000"/>
              <a:buChar char="•"/>
            </a:pPr>
            <a:r>
              <a:rPr lang="en-US"/>
              <a:t>Why would we use classes?</a:t>
            </a:r>
            <a:endParaRPr/>
          </a:p>
          <a:p>
            <a:pPr indent="-228600" lvl="0" marL="228600" rtl="0" algn="l">
              <a:lnSpc>
                <a:spcPct val="120000"/>
              </a:lnSpc>
              <a:spcBef>
                <a:spcPts val="1000"/>
              </a:spcBef>
              <a:spcAft>
                <a:spcPts val="0"/>
              </a:spcAft>
              <a:buClr>
                <a:schemeClr val="lt1"/>
              </a:buClr>
              <a:buSzPts val="3000"/>
              <a:buChar char="•"/>
            </a:pPr>
            <a:r>
              <a:rPr lang="en-US"/>
              <a:t>How would you use classes?</a:t>
            </a:r>
            <a:endParaRPr/>
          </a:p>
          <a:p>
            <a:pPr indent="-228600" lvl="0" marL="228600" rtl="0" algn="l">
              <a:lnSpc>
                <a:spcPct val="120000"/>
              </a:lnSpc>
              <a:spcBef>
                <a:spcPts val="1000"/>
              </a:spcBef>
              <a:spcAft>
                <a:spcPts val="0"/>
              </a:spcAft>
              <a:buClr>
                <a:schemeClr val="lt1"/>
              </a:buClr>
              <a:buSzPts val="3000"/>
              <a:buChar char="•"/>
            </a:pPr>
            <a:r>
              <a:rPr lang="en-US"/>
              <a:t>What is Object Oriented Programming (OOP)?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2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ENHANCED SEND AN EMAIL</a:t>
            </a:r>
            <a:endParaRPr/>
          </a:p>
        </p:txBody>
      </p:sp>
      <p:sp>
        <p:nvSpPr>
          <p:cNvPr id="380" name="Google Shape;380;p2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Take your email function and put it in a class</a:t>
            </a:r>
            <a:endParaRPr/>
          </a:p>
          <a:p>
            <a:pPr indent="-228600" lvl="0" marL="228600" rtl="0" algn="l">
              <a:lnSpc>
                <a:spcPct val="120000"/>
              </a:lnSpc>
              <a:spcBef>
                <a:spcPts val="1000"/>
              </a:spcBef>
              <a:spcAft>
                <a:spcPts val="0"/>
              </a:spcAft>
              <a:buClr>
                <a:schemeClr val="lt1"/>
              </a:buClr>
              <a:buSzPts val="3000"/>
              <a:buChar char="•"/>
            </a:pPr>
            <a:r>
              <a:rPr lang="en-US"/>
              <a:t>Add functionality to push button to turn on light and send the email when button is pressed</a:t>
            </a:r>
            <a:endParaRPr/>
          </a:p>
          <a:p>
            <a:pPr indent="-228600" lvl="0" marL="228600" rtl="0" algn="l">
              <a:lnSpc>
                <a:spcPct val="120000"/>
              </a:lnSpc>
              <a:spcBef>
                <a:spcPts val="1000"/>
              </a:spcBef>
              <a:spcAft>
                <a:spcPts val="0"/>
              </a:spcAft>
              <a:buClr>
                <a:schemeClr val="lt1"/>
              </a:buClr>
              <a:buSzPts val="3000"/>
              <a:buChar char="•"/>
            </a:pPr>
            <a:r>
              <a:rPr lang="en-US"/>
              <a:t>Count the number of times the button is pressed</a:t>
            </a:r>
            <a:endParaRPr/>
          </a:p>
          <a:p>
            <a:pPr indent="-228600" lvl="0" marL="228600" rtl="0" algn="l">
              <a:lnSpc>
                <a:spcPct val="120000"/>
              </a:lnSpc>
              <a:spcBef>
                <a:spcPts val="1000"/>
              </a:spcBef>
              <a:spcAft>
                <a:spcPts val="0"/>
              </a:spcAft>
              <a:buClr>
                <a:schemeClr val="lt1"/>
              </a:buClr>
              <a:buSzPts val="3000"/>
              <a:buChar char="•"/>
            </a:pPr>
            <a:r>
              <a:rPr lang="en-US"/>
              <a:t>Save the number of times the button is pressed between reboots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2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DAY 3: WORKING WITH THE BUSINESS</a:t>
            </a:r>
            <a:endParaRPr/>
          </a:p>
        </p:txBody>
      </p:sp>
      <p:sp>
        <p:nvSpPr>
          <p:cNvPr id="386" name="Google Shape;386;p2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The basics of Service Management</a:t>
            </a:r>
            <a:endParaRPr/>
          </a:p>
          <a:p>
            <a:pPr indent="-228600" lvl="0" marL="228600" rtl="0" algn="l">
              <a:lnSpc>
                <a:spcPct val="120000"/>
              </a:lnSpc>
              <a:spcBef>
                <a:spcPts val="1000"/>
              </a:spcBef>
              <a:spcAft>
                <a:spcPts val="0"/>
              </a:spcAft>
              <a:buClr>
                <a:schemeClr val="lt1"/>
              </a:buClr>
              <a:buSzPts val="3000"/>
              <a:buChar char="•"/>
            </a:pPr>
            <a:r>
              <a:rPr lang="en-US"/>
              <a:t>Introduction to ServiceNow</a:t>
            </a:r>
            <a:endParaRPr/>
          </a:p>
          <a:p>
            <a:pPr indent="-228600" lvl="0" marL="228600" rtl="0" algn="l">
              <a:lnSpc>
                <a:spcPct val="120000"/>
              </a:lnSpc>
              <a:spcBef>
                <a:spcPts val="1000"/>
              </a:spcBef>
              <a:spcAft>
                <a:spcPts val="0"/>
              </a:spcAft>
              <a:buClr>
                <a:schemeClr val="lt1"/>
              </a:buClr>
              <a:buSzPts val="3000"/>
              <a:buChar char="•"/>
            </a:pPr>
            <a:r>
              <a:rPr lang="en-US"/>
              <a:t>Send an alert to ServiceNow</a:t>
            </a:r>
            <a:endParaRPr/>
          </a:p>
          <a:p>
            <a:pPr indent="-228600" lvl="0" marL="228600" rtl="0" algn="l">
              <a:lnSpc>
                <a:spcPct val="120000"/>
              </a:lnSpc>
              <a:spcBef>
                <a:spcPts val="1000"/>
              </a:spcBef>
              <a:spcAft>
                <a:spcPts val="0"/>
              </a:spcAft>
              <a:buClr>
                <a:schemeClr val="lt1"/>
              </a:buClr>
              <a:buSzPts val="3000"/>
              <a:buChar char="•"/>
            </a:pPr>
            <a:r>
              <a:rPr lang="en-US"/>
              <a:t>Reporting on issues</a:t>
            </a:r>
            <a:endParaRPr/>
          </a:p>
          <a:p>
            <a:pPr indent="-228600" lvl="0" marL="228600" rtl="0" algn="l">
              <a:lnSpc>
                <a:spcPct val="120000"/>
              </a:lnSpc>
              <a:spcBef>
                <a:spcPts val="1000"/>
              </a:spcBef>
              <a:spcAft>
                <a:spcPts val="0"/>
              </a:spcAft>
              <a:buClr>
                <a:schemeClr val="lt1"/>
              </a:buClr>
              <a:buSzPts val="3000"/>
              <a:buChar char="•"/>
            </a:pPr>
            <a:r>
              <a:rPr lang="en-US"/>
              <a:t>Device Registration</a:t>
            </a:r>
            <a:endParaRPr/>
          </a:p>
          <a:p>
            <a:pPr indent="-228600" lvl="0" marL="228600" rtl="0" algn="l">
              <a:lnSpc>
                <a:spcPct val="120000"/>
              </a:lnSpc>
              <a:spcBef>
                <a:spcPts val="1000"/>
              </a:spcBef>
              <a:spcAft>
                <a:spcPts val="0"/>
              </a:spcAft>
              <a:buClr>
                <a:schemeClr val="lt1"/>
              </a:buClr>
              <a:buSzPts val="3000"/>
              <a:buChar char="•"/>
            </a:pPr>
            <a:r>
              <a:rPr lang="en-US"/>
              <a:t>Ticket validation / Preventing Spam</a:t>
            </a:r>
            <a:endParaRPr/>
          </a:p>
          <a:p>
            <a:pPr indent="-38100" lvl="0" marL="228600" rtl="0" algn="l">
              <a:lnSpc>
                <a:spcPct val="120000"/>
              </a:lnSpc>
              <a:spcBef>
                <a:spcPts val="1000"/>
              </a:spcBef>
              <a:spcAft>
                <a:spcPts val="0"/>
              </a:spcAft>
              <a:buClr>
                <a:schemeClr val="lt1"/>
              </a:buClr>
              <a:buSzPts val="3000"/>
              <a:buNone/>
            </a:pPr>
            <a:r>
              <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2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RECAP</a:t>
            </a:r>
            <a:endParaRPr/>
          </a:p>
        </p:txBody>
      </p:sp>
      <p:sp>
        <p:nvSpPr>
          <p:cNvPr id="392" name="Google Shape;392;p2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38100" lvl="0" marL="228600" rtl="0" algn="l">
              <a:lnSpc>
                <a:spcPct val="120000"/>
              </a:lnSpc>
              <a:spcBef>
                <a:spcPts val="0"/>
              </a:spcBef>
              <a:spcAft>
                <a:spcPts val="0"/>
              </a:spcAft>
              <a:buClr>
                <a:schemeClr val="lt1"/>
              </a:buClr>
              <a:buSzPts val="30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2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SERVICE MANAGEMENT</a:t>
            </a:r>
            <a:endParaRPr/>
          </a:p>
        </p:txBody>
      </p:sp>
      <p:sp>
        <p:nvSpPr>
          <p:cNvPr id="398" name="Google Shape;398;p2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Why is this needed?</a:t>
            </a:r>
            <a:endParaRPr/>
          </a:p>
          <a:p>
            <a:pPr indent="-228600" lvl="0" marL="228600" rtl="0" algn="l">
              <a:lnSpc>
                <a:spcPct val="120000"/>
              </a:lnSpc>
              <a:spcBef>
                <a:spcPts val="1000"/>
              </a:spcBef>
              <a:spcAft>
                <a:spcPts val="0"/>
              </a:spcAft>
              <a:buClr>
                <a:schemeClr val="lt1"/>
              </a:buClr>
              <a:buSzPts val="3000"/>
              <a:buChar char="•"/>
            </a:pPr>
            <a:r>
              <a:rPr lang="en-US"/>
              <a:t>What does ServiceNow do?</a:t>
            </a:r>
            <a:endParaRPr/>
          </a:p>
          <a:p>
            <a:pPr indent="-228600" lvl="0" marL="228600" rtl="0" algn="l">
              <a:lnSpc>
                <a:spcPct val="120000"/>
              </a:lnSpc>
              <a:spcBef>
                <a:spcPts val="1000"/>
              </a:spcBef>
              <a:spcAft>
                <a:spcPts val="0"/>
              </a:spcAft>
              <a:buClr>
                <a:schemeClr val="lt1"/>
              </a:buClr>
              <a:buSzPts val="3000"/>
              <a:buChar char="•"/>
            </a:pPr>
            <a:r>
              <a:rPr lang="en-US"/>
              <a:t>What is the issue lifecycle?</a:t>
            </a:r>
            <a:endParaRPr/>
          </a:p>
          <a:p>
            <a:pPr indent="-228600" lvl="0" marL="228600" rtl="0" algn="l">
              <a:lnSpc>
                <a:spcPct val="120000"/>
              </a:lnSpc>
              <a:spcBef>
                <a:spcPts val="1000"/>
              </a:spcBef>
              <a:spcAft>
                <a:spcPts val="0"/>
              </a:spcAft>
              <a:buClr>
                <a:schemeClr val="lt1"/>
              </a:buClr>
              <a:buSzPts val="3000"/>
              <a:buChar char="•"/>
            </a:pPr>
            <a:r>
              <a:rPr lang="en-US"/>
              <a:t>How do we send an alert to ServiceNow?</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2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IDENTIFYING UNIQUE DEVICES </a:t>
            </a:r>
            <a:endParaRPr/>
          </a:p>
        </p:txBody>
      </p:sp>
      <p:sp>
        <p:nvSpPr>
          <p:cNvPr id="404" name="Google Shape;404;p2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n-US"/>
              <a:t>If we placed each device in a different location, how could we tell which button was pressed to trigger an alert?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2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SEND EMAILS TO SERVICENOW</a:t>
            </a:r>
            <a:endParaRPr/>
          </a:p>
        </p:txBody>
      </p:sp>
      <p:sp>
        <p:nvSpPr>
          <p:cNvPr id="410" name="Google Shape;410;p2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38100" lvl="0" marL="228600" rtl="0" algn="l">
              <a:lnSpc>
                <a:spcPct val="120000"/>
              </a:lnSpc>
              <a:spcBef>
                <a:spcPts val="0"/>
              </a:spcBef>
              <a:spcAft>
                <a:spcPts val="0"/>
              </a:spcAft>
              <a:buClr>
                <a:schemeClr val="lt1"/>
              </a:buClr>
              <a:buSzPts val="3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2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REPEATED TICKETS</a:t>
            </a:r>
            <a:endParaRPr/>
          </a:p>
        </p:txBody>
      </p:sp>
      <p:sp>
        <p:nvSpPr>
          <p:cNvPr id="416" name="Google Shape;416;p2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n-US"/>
              <a:t>Scenario 1: One person notices the coffee machine is broken and presses the button. A second person does the same, and a third person. All within five minutes. Three tickets are raised for one incident. </a:t>
            </a:r>
            <a:endParaRPr/>
          </a:p>
          <a:p>
            <a:pPr indent="0" lvl="0" marL="0" rtl="0" algn="l">
              <a:lnSpc>
                <a:spcPct val="120000"/>
              </a:lnSpc>
              <a:spcBef>
                <a:spcPts val="1000"/>
              </a:spcBef>
              <a:spcAft>
                <a:spcPts val="0"/>
              </a:spcAft>
              <a:buClr>
                <a:schemeClr val="lt1"/>
              </a:buClr>
              <a:buSzPts val="3000"/>
              <a:buNone/>
            </a:pPr>
            <a:r>
              <a:rPr lang="en-US"/>
              <a:t>Scenario 2: One person notices the coffee machine is broken. They really want coffee. They press the button repeatedly twenty times. Twenty tickets are raised for one incident.</a:t>
            </a:r>
            <a:endParaRPr/>
          </a:p>
          <a:p>
            <a:pPr indent="0" lvl="0" marL="0" rtl="0" algn="l">
              <a:lnSpc>
                <a:spcPct val="120000"/>
              </a:lnSpc>
              <a:spcBef>
                <a:spcPts val="1000"/>
              </a:spcBef>
              <a:spcAft>
                <a:spcPts val="0"/>
              </a:spcAft>
              <a:buClr>
                <a:schemeClr val="lt1"/>
              </a:buClr>
              <a:buSzPts val="3000"/>
              <a:buNone/>
            </a:pPr>
            <a:r>
              <a:rPr lang="en-US"/>
              <a:t>Q: How would we avoid these scenarios?</a:t>
            </a:r>
            <a:endParaRPr/>
          </a:p>
          <a:p>
            <a:pPr indent="0" lvl="0" marL="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INTRODUCTIONS</a:t>
            </a:r>
            <a:endParaRPr/>
          </a:p>
        </p:txBody>
      </p:sp>
      <p:sp>
        <p:nvSpPr>
          <p:cNvPr id="247" name="Google Shape;247;p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Name tags</a:t>
            </a:r>
            <a:endParaRPr/>
          </a:p>
          <a:p>
            <a:pPr indent="-228600" lvl="0" marL="228600" rtl="0" algn="l">
              <a:lnSpc>
                <a:spcPct val="120000"/>
              </a:lnSpc>
              <a:spcBef>
                <a:spcPts val="1000"/>
              </a:spcBef>
              <a:spcAft>
                <a:spcPts val="0"/>
              </a:spcAft>
              <a:buClr>
                <a:schemeClr val="lt1"/>
              </a:buClr>
              <a:buSzPts val="3000"/>
              <a:buChar char="•"/>
            </a:pPr>
            <a:r>
              <a:rPr lang="en-US"/>
              <a:t>Icebreaker: Who is it? </a:t>
            </a:r>
            <a:endParaRPr/>
          </a:p>
          <a:p>
            <a:pPr indent="0" lvl="0" marL="0" rtl="0" algn="l">
              <a:lnSpc>
                <a:spcPct val="120000"/>
              </a:lnSpc>
              <a:spcBef>
                <a:spcPts val="1000"/>
              </a:spcBef>
              <a:spcAft>
                <a:spcPts val="0"/>
              </a:spcAft>
              <a:buClr>
                <a:schemeClr val="lt1"/>
              </a:buClr>
              <a:buSzPts val="3000"/>
              <a:buNone/>
            </a:pPr>
            <a:r>
              <a:rPr lang="en-US"/>
              <a:t>Everyone write a fun fact about themselves onto a slip of paper and put it into the hat. Each slip will be drawn one by one and the aim is to guess who is the person behind the fact. Once a person’s fact has been read aloud, they will pick the next fact from the hat.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2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DAY 4: MATURING THE MODEL</a:t>
            </a:r>
            <a:endParaRPr/>
          </a:p>
        </p:txBody>
      </p:sp>
      <p:sp>
        <p:nvSpPr>
          <p:cNvPr id="422" name="Google Shape;422;p28"/>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Using the Cloud to create ServiceNow tickets</a:t>
            </a:r>
            <a:endParaRPr/>
          </a:p>
          <a:p>
            <a:pPr indent="-228600" lvl="0" marL="228600" rtl="0" algn="l">
              <a:lnSpc>
                <a:spcPct val="120000"/>
              </a:lnSpc>
              <a:spcBef>
                <a:spcPts val="1000"/>
              </a:spcBef>
              <a:spcAft>
                <a:spcPts val="0"/>
              </a:spcAft>
              <a:buClr>
                <a:schemeClr val="lt1"/>
              </a:buClr>
              <a:buSzPts val="3000"/>
              <a:buChar char="•"/>
            </a:pPr>
            <a:r>
              <a:rPr lang="en-US"/>
              <a:t>Reporting</a:t>
            </a:r>
            <a:endParaRPr/>
          </a:p>
          <a:p>
            <a:pPr indent="-228600" lvl="0" marL="228600" rtl="0" algn="l">
              <a:lnSpc>
                <a:spcPct val="120000"/>
              </a:lnSpc>
              <a:spcBef>
                <a:spcPts val="1000"/>
              </a:spcBef>
              <a:spcAft>
                <a:spcPts val="0"/>
              </a:spcAft>
              <a:buClr>
                <a:schemeClr val="lt1"/>
              </a:buClr>
              <a:buSzPts val="3000"/>
              <a:buChar char="•"/>
            </a:pPr>
            <a:r>
              <a:rPr lang="en-US"/>
              <a:t>Wrapping up</a:t>
            </a:r>
            <a:endParaRPr/>
          </a:p>
          <a:p>
            <a:pPr indent="-228600" lvl="0" marL="228600" rtl="0" algn="l">
              <a:lnSpc>
                <a:spcPct val="120000"/>
              </a:lnSpc>
              <a:spcBef>
                <a:spcPts val="1000"/>
              </a:spcBef>
              <a:spcAft>
                <a:spcPts val="0"/>
              </a:spcAft>
              <a:buClr>
                <a:schemeClr val="lt1"/>
              </a:buClr>
              <a:buSzPts val="3000"/>
              <a:buChar char="•"/>
            </a:pPr>
            <a:r>
              <a:rPr lang="en-US"/>
              <a:t>Other things you can do with a Raspberry Pi</a:t>
            </a:r>
            <a:endParaRPr/>
          </a:p>
          <a:p>
            <a:pPr indent="-228600" lvl="0" marL="228600" rtl="0" algn="l">
              <a:lnSpc>
                <a:spcPct val="120000"/>
              </a:lnSpc>
              <a:spcBef>
                <a:spcPts val="1000"/>
              </a:spcBef>
              <a:spcAft>
                <a:spcPts val="0"/>
              </a:spcAft>
              <a:buClr>
                <a:schemeClr val="lt1"/>
              </a:buClr>
              <a:buSzPts val="3000"/>
              <a:buChar char="•"/>
            </a:pPr>
            <a:r>
              <a:rPr lang="en-US"/>
              <a:t>Participant Feedback</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2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RECAP</a:t>
            </a:r>
            <a:endParaRPr/>
          </a:p>
        </p:txBody>
      </p:sp>
      <p:sp>
        <p:nvSpPr>
          <p:cNvPr id="428" name="Google Shape;428;p29"/>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38100" lvl="0" marL="228600" rtl="0" algn="l">
              <a:lnSpc>
                <a:spcPct val="120000"/>
              </a:lnSpc>
              <a:spcBef>
                <a:spcPts val="0"/>
              </a:spcBef>
              <a:spcAft>
                <a:spcPts val="0"/>
              </a:spcAft>
              <a:buClr>
                <a:schemeClr val="lt1"/>
              </a:buClr>
              <a:buSzPts val="3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30"/>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AZURE</a:t>
            </a:r>
            <a:endParaRPr/>
          </a:p>
        </p:txBody>
      </p:sp>
      <p:sp>
        <p:nvSpPr>
          <p:cNvPr id="434" name="Google Shape;434;p30"/>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Why use back end system instead of emailing directly?</a:t>
            </a:r>
            <a:endParaRPr/>
          </a:p>
          <a:p>
            <a:pPr indent="-228600" lvl="0" marL="228600" rtl="0" algn="l">
              <a:lnSpc>
                <a:spcPct val="120000"/>
              </a:lnSpc>
              <a:spcBef>
                <a:spcPts val="1000"/>
              </a:spcBef>
              <a:spcAft>
                <a:spcPts val="0"/>
              </a:spcAft>
              <a:buClr>
                <a:schemeClr val="lt1"/>
              </a:buClr>
              <a:buSzPts val="3000"/>
              <a:buChar char="•"/>
            </a:pPr>
            <a:r>
              <a:rPr lang="en-US"/>
              <a:t>How do we talk to the back end system?</a:t>
            </a:r>
            <a:endParaRPr/>
          </a:p>
          <a:p>
            <a:pPr indent="-228600" lvl="0" marL="228600" rtl="0" algn="l">
              <a:lnSpc>
                <a:spcPct val="120000"/>
              </a:lnSpc>
              <a:spcBef>
                <a:spcPts val="1000"/>
              </a:spcBef>
              <a:spcAft>
                <a:spcPts val="0"/>
              </a:spcAft>
              <a:buClr>
                <a:schemeClr val="lt1"/>
              </a:buClr>
              <a:buSzPts val="3000"/>
              <a:buChar char="•"/>
            </a:pPr>
            <a:r>
              <a:rPr lang="en-US"/>
              <a:t>What is the cloud?</a:t>
            </a:r>
            <a:endParaRPr/>
          </a:p>
          <a:p>
            <a:pPr indent="-228600" lvl="0" marL="228600" rtl="0" algn="l">
              <a:lnSpc>
                <a:spcPct val="120000"/>
              </a:lnSpc>
              <a:spcBef>
                <a:spcPts val="1000"/>
              </a:spcBef>
              <a:spcAft>
                <a:spcPts val="0"/>
              </a:spcAft>
              <a:buClr>
                <a:schemeClr val="lt1"/>
              </a:buClr>
              <a:buSzPts val="3000"/>
              <a:buChar char="•"/>
            </a:pPr>
            <a:r>
              <a:rPr lang="en-US"/>
              <a:t>Update the Raspberry Pi to talk to the API to raise a ticket in ServiceNow</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31"/>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REPORTING</a:t>
            </a:r>
            <a:endParaRPr/>
          </a:p>
        </p:txBody>
      </p:sp>
      <p:sp>
        <p:nvSpPr>
          <p:cNvPr id="440" name="Google Shape;440;p31"/>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Where do you see reporting in your everyday life?</a:t>
            </a:r>
            <a:endParaRPr/>
          </a:p>
          <a:p>
            <a:pPr indent="-228600" lvl="0" marL="228600" rtl="0" algn="l">
              <a:lnSpc>
                <a:spcPct val="120000"/>
              </a:lnSpc>
              <a:spcBef>
                <a:spcPts val="1000"/>
              </a:spcBef>
              <a:spcAft>
                <a:spcPts val="0"/>
              </a:spcAft>
              <a:buClr>
                <a:schemeClr val="lt1"/>
              </a:buClr>
              <a:buSzPts val="3000"/>
              <a:buChar char="•"/>
            </a:pPr>
            <a:r>
              <a:rPr lang="en-US"/>
              <a:t>Why is it important?</a:t>
            </a:r>
            <a:endParaRPr/>
          </a:p>
          <a:p>
            <a:pPr indent="-228600" lvl="0" marL="228600" rtl="0" algn="l">
              <a:lnSpc>
                <a:spcPct val="120000"/>
              </a:lnSpc>
              <a:spcBef>
                <a:spcPts val="1000"/>
              </a:spcBef>
              <a:spcAft>
                <a:spcPts val="0"/>
              </a:spcAft>
              <a:buClr>
                <a:schemeClr val="lt1"/>
              </a:buClr>
              <a:buSzPts val="3000"/>
              <a:buChar char="•"/>
            </a:pPr>
            <a:r>
              <a:rPr lang="en-US"/>
              <a:t>What does bad/good reporting look like?</a:t>
            </a:r>
            <a:endParaRPr/>
          </a:p>
          <a:p>
            <a:pPr indent="-228600" lvl="0" marL="228600" rtl="0" algn="l">
              <a:lnSpc>
                <a:spcPct val="120000"/>
              </a:lnSpc>
              <a:spcBef>
                <a:spcPts val="1000"/>
              </a:spcBef>
              <a:spcAft>
                <a:spcPts val="0"/>
              </a:spcAft>
              <a:buClr>
                <a:schemeClr val="lt1"/>
              </a:buClr>
              <a:buSzPts val="3000"/>
              <a:buChar char="•"/>
            </a:pPr>
            <a:r>
              <a:rPr lang="en-US"/>
              <a:t>What do we want to learn from ServiceNow data</a:t>
            </a:r>
            <a:endParaRPr/>
          </a:p>
          <a:p>
            <a:pPr indent="-228600" lvl="0" marL="228600" rtl="0" algn="l">
              <a:lnSpc>
                <a:spcPct val="120000"/>
              </a:lnSpc>
              <a:spcBef>
                <a:spcPts val="1000"/>
              </a:spcBef>
              <a:spcAft>
                <a:spcPts val="0"/>
              </a:spcAft>
              <a:buClr>
                <a:schemeClr val="lt1"/>
              </a:buClr>
              <a:buSzPts val="3000"/>
              <a:buChar char="•"/>
            </a:pPr>
            <a:r>
              <a:rPr lang="en-US"/>
              <a:t>Create your own data visualizations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3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OTHER PROJECTS</a:t>
            </a:r>
            <a:endParaRPr/>
          </a:p>
        </p:txBody>
      </p:sp>
      <p:sp>
        <p:nvSpPr>
          <p:cNvPr id="446" name="Google Shape;446;p3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Alien Invasion</a:t>
            </a:r>
            <a:endParaRPr/>
          </a:p>
          <a:p>
            <a:pPr indent="-228600" lvl="0" marL="228600" rtl="0" algn="l">
              <a:lnSpc>
                <a:spcPct val="120000"/>
              </a:lnSpc>
              <a:spcBef>
                <a:spcPts val="1000"/>
              </a:spcBef>
              <a:spcAft>
                <a:spcPts val="0"/>
              </a:spcAft>
              <a:buClr>
                <a:schemeClr val="lt1"/>
              </a:buClr>
              <a:buSzPts val="3000"/>
              <a:buChar char="•"/>
            </a:pPr>
            <a:r>
              <a:rPr lang="en-US"/>
              <a:t>Kodi Media Center</a:t>
            </a:r>
            <a:endParaRPr/>
          </a:p>
          <a:p>
            <a:pPr indent="-228600" lvl="0" marL="228600" rtl="0" algn="l">
              <a:lnSpc>
                <a:spcPct val="120000"/>
              </a:lnSpc>
              <a:spcBef>
                <a:spcPts val="1000"/>
              </a:spcBef>
              <a:spcAft>
                <a:spcPts val="0"/>
              </a:spcAft>
              <a:buClr>
                <a:schemeClr val="lt1"/>
              </a:buClr>
              <a:buSzPts val="3000"/>
              <a:buChar char="•"/>
            </a:pPr>
            <a:r>
              <a:rPr lang="en-US"/>
              <a:t>Steam link – stream your PC games to your TV</a:t>
            </a:r>
            <a:endParaRPr/>
          </a:p>
          <a:p>
            <a:pPr indent="-228600" lvl="0" marL="228600" rtl="0" algn="l">
              <a:lnSpc>
                <a:spcPct val="120000"/>
              </a:lnSpc>
              <a:spcBef>
                <a:spcPts val="1000"/>
              </a:spcBef>
              <a:spcAft>
                <a:spcPts val="0"/>
              </a:spcAft>
              <a:buClr>
                <a:schemeClr val="lt1"/>
              </a:buClr>
              <a:buSzPts val="3000"/>
              <a:buChar char="•"/>
            </a:pPr>
            <a:r>
              <a:rPr lang="en-US"/>
              <a:t>Alexa: Build your own Amazon Echo/ Google assistant</a:t>
            </a:r>
            <a:endParaRPr/>
          </a:p>
          <a:p>
            <a:pPr indent="-228600" lvl="0" marL="228600" rtl="0" algn="l">
              <a:lnSpc>
                <a:spcPct val="120000"/>
              </a:lnSpc>
              <a:spcBef>
                <a:spcPts val="1000"/>
              </a:spcBef>
              <a:spcAft>
                <a:spcPts val="0"/>
              </a:spcAft>
              <a:buClr>
                <a:schemeClr val="lt1"/>
              </a:buClr>
              <a:buSzPts val="3000"/>
              <a:buChar char="•"/>
            </a:pPr>
            <a:r>
              <a:rPr lang="en-US"/>
              <a:t>Pi-hole – network wide ad-blocker</a:t>
            </a:r>
            <a:endParaRPr/>
          </a:p>
          <a:p>
            <a:pPr indent="-228600" lvl="0" marL="228600" rtl="0" algn="l">
              <a:lnSpc>
                <a:spcPct val="120000"/>
              </a:lnSpc>
              <a:spcBef>
                <a:spcPts val="1000"/>
              </a:spcBef>
              <a:spcAft>
                <a:spcPts val="0"/>
              </a:spcAft>
              <a:buClr>
                <a:schemeClr val="lt1"/>
              </a:buClr>
              <a:buSzPts val="3000"/>
              <a:buChar char="•"/>
            </a:pPr>
            <a:r>
              <a:rPr lang="en-US"/>
              <a:t>Adafruit for more accessories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3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THANK YOU</a:t>
            </a:r>
            <a:endParaRPr/>
          </a:p>
        </p:txBody>
      </p:sp>
      <p:sp>
        <p:nvSpPr>
          <p:cNvPr id="452" name="Google Shape;452;p3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3000"/>
              <a:buNone/>
            </a:pPr>
            <a:r>
              <a:rPr lang="en-US"/>
              <a:t>Thank you for taking part in our first collaboration with Read Alliance. </a:t>
            </a:r>
            <a:endParaRPr/>
          </a:p>
          <a:p>
            <a:pPr indent="0" lvl="0" marL="0" rtl="0" algn="l">
              <a:lnSpc>
                <a:spcPct val="120000"/>
              </a:lnSpc>
              <a:spcBef>
                <a:spcPts val="1000"/>
              </a:spcBef>
              <a:spcAft>
                <a:spcPts val="0"/>
              </a:spcAft>
              <a:buClr>
                <a:schemeClr val="lt1"/>
              </a:buClr>
              <a:buSzPts val="3000"/>
              <a:buNone/>
            </a:pPr>
            <a:r>
              <a:t/>
            </a:r>
            <a:endParaRPr/>
          </a:p>
          <a:p>
            <a:pPr indent="0" lvl="0" marL="0" rtl="0" algn="l">
              <a:lnSpc>
                <a:spcPct val="120000"/>
              </a:lnSpc>
              <a:spcBef>
                <a:spcPts val="1000"/>
              </a:spcBef>
              <a:spcAft>
                <a:spcPts val="0"/>
              </a:spcAft>
              <a:buClr>
                <a:schemeClr val="lt1"/>
              </a:buClr>
              <a:buSzPts val="3000"/>
              <a:buNone/>
            </a:pPr>
            <a:r>
              <a:rPr lang="en-US"/>
              <a:t>Please provide any feedback on the forms provided.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WORKSHOP OUTLINE</a:t>
            </a:r>
            <a:endParaRPr/>
          </a:p>
        </p:txBody>
      </p:sp>
      <p:sp>
        <p:nvSpPr>
          <p:cNvPr id="253" name="Google Shape;253;p4"/>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What will we be doing?</a:t>
            </a:r>
            <a:endParaRPr/>
          </a:p>
          <a:p>
            <a:pPr indent="-228600" lvl="0" marL="228600" rtl="0" algn="l">
              <a:lnSpc>
                <a:spcPct val="120000"/>
              </a:lnSpc>
              <a:spcBef>
                <a:spcPts val="1000"/>
              </a:spcBef>
              <a:spcAft>
                <a:spcPts val="0"/>
              </a:spcAft>
              <a:buClr>
                <a:schemeClr val="lt1"/>
              </a:buClr>
              <a:buSzPts val="3000"/>
              <a:buChar char="•"/>
            </a:pPr>
            <a:r>
              <a:rPr lang="en-US"/>
              <a:t>What will you learn about?</a:t>
            </a:r>
            <a:endParaRPr/>
          </a:p>
          <a:p>
            <a:pPr indent="-228600" lvl="1" marL="685800" rtl="0" algn="l">
              <a:lnSpc>
                <a:spcPct val="120000"/>
              </a:lnSpc>
              <a:spcBef>
                <a:spcPts val="500"/>
              </a:spcBef>
              <a:spcAft>
                <a:spcPts val="0"/>
              </a:spcAft>
              <a:buClr>
                <a:schemeClr val="lt1"/>
              </a:buClr>
              <a:buSzPts val="2500"/>
              <a:buChar char="•"/>
            </a:pPr>
            <a:r>
              <a:rPr lang="en-US"/>
              <a:t>Raspberry Pis</a:t>
            </a:r>
            <a:endParaRPr/>
          </a:p>
          <a:p>
            <a:pPr indent="-228600" lvl="1" marL="685800" rtl="0" algn="l">
              <a:lnSpc>
                <a:spcPct val="120000"/>
              </a:lnSpc>
              <a:spcBef>
                <a:spcPts val="500"/>
              </a:spcBef>
              <a:spcAft>
                <a:spcPts val="0"/>
              </a:spcAft>
              <a:buClr>
                <a:schemeClr val="lt1"/>
              </a:buClr>
              <a:buSzPts val="2500"/>
              <a:buChar char="•"/>
            </a:pPr>
            <a:r>
              <a:rPr lang="en-US"/>
              <a:t>Programming in Python</a:t>
            </a:r>
            <a:endParaRPr/>
          </a:p>
          <a:p>
            <a:pPr indent="-228600" lvl="1" marL="685800" rtl="0" algn="l">
              <a:lnSpc>
                <a:spcPct val="120000"/>
              </a:lnSpc>
              <a:spcBef>
                <a:spcPts val="500"/>
              </a:spcBef>
              <a:spcAft>
                <a:spcPts val="0"/>
              </a:spcAft>
              <a:buClr>
                <a:schemeClr val="lt1"/>
              </a:buClr>
              <a:buSzPts val="2500"/>
              <a:buChar char="•"/>
            </a:pPr>
            <a:r>
              <a:rPr lang="en-US"/>
              <a:t>Project Management</a:t>
            </a:r>
            <a:endParaRPr/>
          </a:p>
          <a:p>
            <a:pPr indent="-228600" lvl="1" marL="685800" rtl="0" algn="l">
              <a:lnSpc>
                <a:spcPct val="120000"/>
              </a:lnSpc>
              <a:spcBef>
                <a:spcPts val="500"/>
              </a:spcBef>
              <a:spcAft>
                <a:spcPts val="0"/>
              </a:spcAft>
              <a:buClr>
                <a:schemeClr val="lt1"/>
              </a:buClr>
              <a:buSzPts val="2500"/>
              <a:buChar char="•"/>
            </a:pPr>
            <a:r>
              <a:rPr lang="en-US"/>
              <a:t>Service Management</a:t>
            </a:r>
            <a:endParaRPr/>
          </a:p>
          <a:p>
            <a:pPr indent="-228600" lvl="0" marL="228600" rtl="0" algn="l">
              <a:lnSpc>
                <a:spcPct val="120000"/>
              </a:lnSpc>
              <a:spcBef>
                <a:spcPts val="1000"/>
              </a:spcBef>
              <a:spcAft>
                <a:spcPts val="0"/>
              </a:spcAft>
              <a:buClr>
                <a:schemeClr val="lt1"/>
              </a:buClr>
              <a:buSzPts val="3000"/>
              <a:buChar char="•"/>
            </a:pPr>
            <a:r>
              <a:rPr lang="en-US"/>
              <a:t>What do you want out these workshops?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BUSINESS BACKGROUND</a:t>
            </a:r>
            <a:endParaRPr/>
          </a:p>
        </p:txBody>
      </p:sp>
      <p:sp>
        <p:nvSpPr>
          <p:cNvPr id="259" name="Google Shape;259;p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Thom - what is your team responsible for? How do you know if something breaks?</a:t>
            </a:r>
            <a:endParaRPr/>
          </a:p>
          <a:p>
            <a:pPr indent="0" lvl="0" marL="228600" rtl="0" algn="l">
              <a:lnSpc>
                <a:spcPct val="120000"/>
              </a:lnSpc>
              <a:spcBef>
                <a:spcPts val="0"/>
              </a:spcBef>
              <a:spcAft>
                <a:spcPts val="0"/>
              </a:spcAft>
              <a:buNone/>
            </a:pPr>
            <a:r>
              <a:t/>
            </a:r>
            <a:endParaRPr/>
          </a:p>
          <a:p>
            <a:pPr indent="-228600" lvl="0" marL="228600" rtl="0" algn="l">
              <a:lnSpc>
                <a:spcPct val="120000"/>
              </a:lnSpc>
              <a:spcBef>
                <a:spcPts val="0"/>
              </a:spcBef>
              <a:spcAft>
                <a:spcPts val="0"/>
              </a:spcAft>
              <a:buClr>
                <a:schemeClr val="lt1"/>
              </a:buClr>
              <a:buSzPts val="3000"/>
              <a:buChar char="•"/>
            </a:pPr>
            <a:r>
              <a:rPr lang="en-US"/>
              <a:t>What do you do today? How can this be improved?</a:t>
            </a:r>
            <a:endParaRPr/>
          </a:p>
          <a:p>
            <a:pPr indent="0" lvl="0" marL="228600" rtl="0" algn="l">
              <a:lnSpc>
                <a:spcPct val="120000"/>
              </a:lnSpc>
              <a:spcBef>
                <a:spcPts val="0"/>
              </a:spcBef>
              <a:spcAft>
                <a:spcPts val="0"/>
              </a:spcAft>
              <a:buNone/>
            </a:pPr>
            <a:r>
              <a:t/>
            </a:r>
            <a:endParaRPr/>
          </a:p>
          <a:p>
            <a:pPr indent="-228600" lvl="0" marL="228600" rtl="0" algn="l">
              <a:lnSpc>
                <a:spcPct val="120000"/>
              </a:lnSpc>
              <a:spcBef>
                <a:spcPts val="1000"/>
              </a:spcBef>
              <a:spcAft>
                <a:spcPts val="0"/>
              </a:spcAft>
              <a:buClr>
                <a:schemeClr val="lt1"/>
              </a:buClr>
              <a:buSzPts val="3000"/>
              <a:buChar char="•"/>
            </a:pPr>
            <a:r>
              <a:rPr lang="en-US"/>
              <a:t>For the group - what do you think can be done?</a:t>
            </a:r>
            <a:endParaRPr/>
          </a:p>
          <a:p>
            <a:pPr indent="-38100" lvl="0" marL="228600" rtl="0" algn="l">
              <a:lnSpc>
                <a:spcPct val="120000"/>
              </a:lnSpc>
              <a:spcBef>
                <a:spcPts val="1000"/>
              </a:spcBef>
              <a:spcAft>
                <a:spcPts val="0"/>
              </a:spcAft>
              <a:buClr>
                <a:schemeClr val="lt1"/>
              </a:buClr>
              <a:buSzPts val="3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g5f1623cf2d_0_17"/>
          <p:cNvSpPr txBox="1"/>
          <p:nvPr>
            <p:ph type="title"/>
          </p:nvPr>
        </p:nvSpPr>
        <p:spPr>
          <a:xfrm>
            <a:off x="1141413" y="618518"/>
            <a:ext cx="9906000" cy="147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WHAT IS A PROJECT?</a:t>
            </a:r>
            <a:endParaRPr/>
          </a:p>
        </p:txBody>
      </p:sp>
      <p:sp>
        <p:nvSpPr>
          <p:cNvPr id="265" name="Google Shape;265;g5f1623cf2d_0_17"/>
          <p:cNvSpPr txBox="1"/>
          <p:nvPr>
            <p:ph idx="1" type="body"/>
          </p:nvPr>
        </p:nvSpPr>
        <p:spPr>
          <a:xfrm>
            <a:off x="1141412" y="2249487"/>
            <a:ext cx="9906000" cy="354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What are examples of projects you’ve had to work on?</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Did you like it? Why?</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How do you define a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6"/>
          <p:cNvSpPr txBox="1"/>
          <p:nvPr>
            <p:ph type="title"/>
          </p:nvPr>
        </p:nvSpPr>
        <p:spPr>
          <a:xfrm>
            <a:off x="1141413" y="609600"/>
            <a:ext cx="9906000" cy="1905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COMPLETING A PROJECT </a:t>
            </a:r>
            <a:endParaRPr/>
          </a:p>
        </p:txBody>
      </p:sp>
      <p:sp>
        <p:nvSpPr>
          <p:cNvPr id="271" name="Google Shape;271;p6"/>
          <p:cNvSpPr txBox="1"/>
          <p:nvPr>
            <p:ph idx="1" type="body"/>
          </p:nvPr>
        </p:nvSpPr>
        <p:spPr>
          <a:xfrm>
            <a:off x="1141410" y="2674463"/>
            <a:ext cx="3196800" cy="685800"/>
          </a:xfrm>
          <a:prstGeom prst="rect">
            <a:avLst/>
          </a:prstGeom>
        </p:spPr>
        <p:txBody>
          <a:bodyPr anchorCtr="0" anchor="b" bIns="45700" lIns="91425" spcFirstLastPara="1" rIns="91425" wrap="square" tIns="45700">
            <a:noAutofit/>
          </a:bodyPr>
          <a:lstStyle/>
          <a:p>
            <a:pPr indent="0" lvl="0" marL="0" rtl="0" algn="l">
              <a:spcBef>
                <a:spcPts val="1000"/>
              </a:spcBef>
              <a:spcAft>
                <a:spcPts val="0"/>
              </a:spcAft>
              <a:buNone/>
            </a:pPr>
            <a:r>
              <a:rPr lang="en-US"/>
              <a:t>PLANNING</a:t>
            </a:r>
            <a:endParaRPr/>
          </a:p>
        </p:txBody>
      </p:sp>
      <p:sp>
        <p:nvSpPr>
          <p:cNvPr id="272" name="Google Shape;272;p6"/>
          <p:cNvSpPr txBox="1"/>
          <p:nvPr>
            <p:ph idx="2" type="body"/>
          </p:nvPr>
        </p:nvSpPr>
        <p:spPr>
          <a:xfrm>
            <a:off x="1127918" y="3360263"/>
            <a:ext cx="3208800" cy="2430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273" name="Google Shape;273;p6"/>
          <p:cNvSpPr txBox="1"/>
          <p:nvPr>
            <p:ph idx="3" type="body"/>
          </p:nvPr>
        </p:nvSpPr>
        <p:spPr>
          <a:xfrm>
            <a:off x="4514766" y="2677635"/>
            <a:ext cx="3184500" cy="685800"/>
          </a:xfrm>
          <a:prstGeom prst="rect">
            <a:avLst/>
          </a:prstGeom>
        </p:spPr>
        <p:txBody>
          <a:bodyPr anchorCtr="0" anchor="b" bIns="45700" lIns="91425" spcFirstLastPara="1" rIns="91425" wrap="square" tIns="45700">
            <a:noAutofit/>
          </a:bodyPr>
          <a:lstStyle/>
          <a:p>
            <a:pPr indent="0" lvl="0" marL="0" rtl="0" algn="l">
              <a:spcBef>
                <a:spcPts val="1000"/>
              </a:spcBef>
              <a:spcAft>
                <a:spcPts val="0"/>
              </a:spcAft>
              <a:buNone/>
            </a:pPr>
            <a:r>
              <a:rPr lang="en-US"/>
              <a:t>DOING</a:t>
            </a:r>
            <a:endParaRPr/>
          </a:p>
        </p:txBody>
      </p:sp>
      <p:sp>
        <p:nvSpPr>
          <p:cNvPr id="274" name="Google Shape;274;p6"/>
          <p:cNvSpPr txBox="1"/>
          <p:nvPr>
            <p:ph idx="4" type="body"/>
          </p:nvPr>
        </p:nvSpPr>
        <p:spPr>
          <a:xfrm>
            <a:off x="4504213" y="3363435"/>
            <a:ext cx="3195900" cy="2430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275" name="Google Shape;275;p6"/>
          <p:cNvSpPr txBox="1"/>
          <p:nvPr>
            <p:ph idx="5" type="body"/>
          </p:nvPr>
        </p:nvSpPr>
        <p:spPr>
          <a:xfrm>
            <a:off x="7852442" y="2674463"/>
            <a:ext cx="3195000" cy="685800"/>
          </a:xfrm>
          <a:prstGeom prst="rect">
            <a:avLst/>
          </a:prstGeom>
        </p:spPr>
        <p:txBody>
          <a:bodyPr anchorCtr="0" anchor="b" bIns="45700" lIns="91425" spcFirstLastPara="1" rIns="91425" wrap="square" tIns="45700">
            <a:noAutofit/>
          </a:bodyPr>
          <a:lstStyle/>
          <a:p>
            <a:pPr indent="0" lvl="0" marL="0" rtl="0" algn="l">
              <a:spcBef>
                <a:spcPts val="1000"/>
              </a:spcBef>
              <a:spcAft>
                <a:spcPts val="0"/>
              </a:spcAft>
              <a:buNone/>
            </a:pPr>
            <a:r>
              <a:rPr lang="en-US"/>
              <a:t>REVIEWING</a:t>
            </a:r>
            <a:endParaRPr/>
          </a:p>
        </p:txBody>
      </p:sp>
      <p:sp>
        <p:nvSpPr>
          <p:cNvPr id="276" name="Google Shape;276;p6"/>
          <p:cNvSpPr txBox="1"/>
          <p:nvPr>
            <p:ph idx="6" type="body"/>
          </p:nvPr>
        </p:nvSpPr>
        <p:spPr>
          <a:xfrm>
            <a:off x="7852442" y="3360263"/>
            <a:ext cx="3195000" cy="2430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77" name="Google Shape;277;p6"/>
          <p:cNvPicPr preferRelativeResize="0"/>
          <p:nvPr/>
        </p:nvPicPr>
        <p:blipFill rotWithShape="1">
          <a:blip r:embed="rId3">
            <a:alphaModFix/>
          </a:blip>
          <a:srcRect b="0" l="0" r="0" t="29378"/>
          <a:stretch/>
        </p:blipFill>
        <p:spPr>
          <a:xfrm>
            <a:off x="6471300" y="609601"/>
            <a:ext cx="5007825" cy="1904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g5f1623cf2d_0_0"/>
          <p:cNvSpPr txBox="1"/>
          <p:nvPr>
            <p:ph type="title"/>
          </p:nvPr>
        </p:nvSpPr>
        <p:spPr>
          <a:xfrm>
            <a:off x="1141413" y="618518"/>
            <a:ext cx="9906000" cy="1478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WHY UNDERSTANDING SCOPE IS IMPORTANT</a:t>
            </a:r>
            <a:endParaRPr/>
          </a:p>
        </p:txBody>
      </p:sp>
      <p:pic>
        <p:nvPicPr>
          <p:cNvPr id="283" name="Google Shape;283;g5f1623cf2d_0_0"/>
          <p:cNvPicPr preferRelativeResize="0"/>
          <p:nvPr/>
        </p:nvPicPr>
        <p:blipFill>
          <a:blip r:embed="rId3">
            <a:alphaModFix/>
          </a:blip>
          <a:stretch>
            <a:fillRect/>
          </a:stretch>
        </p:blipFill>
        <p:spPr>
          <a:xfrm>
            <a:off x="3092025" y="1755175"/>
            <a:ext cx="6004800" cy="450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Font typeface="Twentieth Century"/>
              <a:buNone/>
            </a:pPr>
            <a:r>
              <a:rPr lang="en-US"/>
              <a:t>TECHNOLOGY OVERVIEW</a:t>
            </a:r>
            <a:endParaRPr/>
          </a:p>
        </p:txBody>
      </p:sp>
      <p:sp>
        <p:nvSpPr>
          <p:cNvPr id="289" name="Google Shape;289;p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000"/>
              <a:buChar char="•"/>
            </a:pPr>
            <a:r>
              <a:rPr lang="en-US"/>
              <a:t>What will we need to build a simple alerting system?</a:t>
            </a:r>
            <a:endParaRPr/>
          </a:p>
        </p:txBody>
      </p:sp>
      <p:pic>
        <p:nvPicPr>
          <p:cNvPr descr="Image result for raspberry pi logo" id="290" name="Google Shape;290;p7"/>
          <p:cNvPicPr preferRelativeResize="0"/>
          <p:nvPr/>
        </p:nvPicPr>
        <p:blipFill rotWithShape="1">
          <a:blip r:embed="rId3">
            <a:alphaModFix/>
          </a:blip>
          <a:srcRect b="0" l="0" r="0" t="0"/>
          <a:stretch/>
        </p:blipFill>
        <p:spPr>
          <a:xfrm>
            <a:off x="1548881" y="3384140"/>
            <a:ext cx="1651000" cy="2076309"/>
          </a:xfrm>
          <a:prstGeom prst="rect">
            <a:avLst/>
          </a:prstGeom>
          <a:noFill/>
          <a:ln>
            <a:noFill/>
          </a:ln>
        </p:spPr>
      </p:pic>
      <p:pic>
        <p:nvPicPr>
          <p:cNvPr id="291" name="Google Shape;291;p7"/>
          <p:cNvPicPr preferRelativeResize="0"/>
          <p:nvPr/>
        </p:nvPicPr>
        <p:blipFill rotWithShape="1">
          <a:blip r:embed="rId4">
            <a:alphaModFix/>
          </a:blip>
          <a:srcRect b="0" l="0" r="0" t="0"/>
          <a:stretch/>
        </p:blipFill>
        <p:spPr>
          <a:xfrm>
            <a:off x="4214035" y="4023923"/>
            <a:ext cx="2765681" cy="930632"/>
          </a:xfrm>
          <a:prstGeom prst="rect">
            <a:avLst/>
          </a:prstGeom>
          <a:noFill/>
          <a:ln>
            <a:noFill/>
          </a:ln>
        </p:spPr>
      </p:pic>
      <p:pic>
        <p:nvPicPr>
          <p:cNvPr id="292" name="Google Shape;292;p7"/>
          <p:cNvPicPr preferRelativeResize="0"/>
          <p:nvPr/>
        </p:nvPicPr>
        <p:blipFill rotWithShape="1">
          <a:blip r:embed="rId5">
            <a:alphaModFix/>
          </a:blip>
          <a:srcRect b="0" l="0" r="0" t="0"/>
          <a:stretch/>
        </p:blipFill>
        <p:spPr>
          <a:xfrm>
            <a:off x="7993870" y="3384140"/>
            <a:ext cx="2279588" cy="193698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2019-07-05T18:18:29Z</dcterms:created>
  <dc:creator>Havelock, Faye</dc:creator>
</cp:coreProperties>
</file>