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media/image28.jpg" ContentType="image/png"/>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8" r:id="rId33"/>
    <p:sldId id="299" r:id="rId34"/>
    <p:sldId id="300" r:id="rId35"/>
    <p:sldId id="301" r:id="rId36"/>
    <p:sldId id="302"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9" roundtripDataSignature="AMtx7mgmvVC4a0x0NLXhxJWwW2VCjrmS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26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FAYE/ANDREW</a:t>
            </a: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f1623cf2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f1623cf2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VLAD / KALPANA</a:t>
            </a:r>
            <a:endParaRPr/>
          </a:p>
        </p:txBody>
      </p:sp>
      <p:sp>
        <p:nvSpPr>
          <p:cNvPr id="302" name="Google Shape;3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KALPANA / FAYE</a:t>
            </a:r>
            <a:endParaRPr/>
          </a:p>
        </p:txBody>
      </p:sp>
      <p:sp>
        <p:nvSpPr>
          <p:cNvPr id="311" name="Google Shape;3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KALPANA / FAYE</a:t>
            </a:r>
            <a:endParaRPr/>
          </a:p>
        </p:txBody>
      </p:sp>
      <p:sp>
        <p:nvSpPr>
          <p:cNvPr id="318" name="Google Shape;31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VLAD / KALPANA</a:t>
            </a:r>
            <a:endParaRPr/>
          </a:p>
        </p:txBody>
      </p:sp>
      <p:sp>
        <p:nvSpPr>
          <p:cNvPr id="327" name="Google Shape;3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VLAD / KALPANA</a:t>
            </a:r>
            <a:endParaRPr/>
          </a:p>
        </p:txBody>
      </p:sp>
      <p:sp>
        <p:nvSpPr>
          <p:cNvPr id="333" name="Google Shape;3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5f1623cf2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f1623cf2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FAYE / ANDREW</a:t>
            </a:r>
            <a:endParaRPr/>
          </a:p>
        </p:txBody>
      </p:sp>
      <p:sp>
        <p:nvSpPr>
          <p:cNvPr id="345" name="Google Shape;3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FAYE / ANDREW</a:t>
            </a:r>
            <a:endParaRPr/>
          </a:p>
        </p:txBody>
      </p:sp>
      <p:sp>
        <p:nvSpPr>
          <p:cNvPr id="351" name="Google Shape;3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FAYE / KALPANA</a:t>
            </a:r>
            <a:endParaRPr/>
          </a:p>
        </p:txBody>
      </p:sp>
      <p:sp>
        <p:nvSpPr>
          <p:cNvPr id="357" name="Google Shape;35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FAYE</a:t>
            </a:r>
            <a:endParaRPr/>
          </a:p>
        </p:txBody>
      </p:sp>
      <p:sp>
        <p:nvSpPr>
          <p:cNvPr id="238" name="Google Shape;2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FAYE / KALPANA</a:t>
            </a:r>
            <a:endParaRPr/>
          </a:p>
        </p:txBody>
      </p:sp>
      <p:sp>
        <p:nvSpPr>
          <p:cNvPr id="363" name="Google Shape;36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 SAMI</a:t>
            </a:r>
            <a:endParaRPr/>
          </a:p>
        </p:txBody>
      </p:sp>
      <p:sp>
        <p:nvSpPr>
          <p:cNvPr id="369" name="Google Shape;36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e9c1d88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 SAMI</a:t>
            </a:r>
            <a:endParaRPr/>
          </a:p>
        </p:txBody>
      </p:sp>
      <p:sp>
        <p:nvSpPr>
          <p:cNvPr id="375" name="Google Shape;375;g5e9c1d88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 SAMI</a:t>
            </a:r>
            <a:endParaRPr/>
          </a:p>
        </p:txBody>
      </p:sp>
      <p:sp>
        <p:nvSpPr>
          <p:cNvPr id="381" name="Google Shape;38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e9c1d88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e9c1d88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SAMI / ANDREW</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JOSH / VLAD</a:t>
            </a:r>
            <a:endParaRPr/>
          </a:p>
        </p:txBody>
      </p:sp>
      <p:sp>
        <p:nvSpPr>
          <p:cNvPr id="393" name="Google Shape;3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JOSH /VLAD</a:t>
            </a:r>
            <a:endParaRPr/>
          </a:p>
        </p:txBody>
      </p:sp>
      <p:sp>
        <p:nvSpPr>
          <p:cNvPr id="399" name="Google Shape;39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 KALPANA</a:t>
            </a:r>
            <a:endParaRPr/>
          </a:p>
        </p:txBody>
      </p:sp>
      <p:sp>
        <p:nvSpPr>
          <p:cNvPr id="405" name="Google Shape;40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SAMI / FAYE</a:t>
            </a:r>
            <a:endParaRPr/>
          </a:p>
        </p:txBody>
      </p:sp>
      <p:sp>
        <p:nvSpPr>
          <p:cNvPr id="411" name="Google Shape;4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f1623cf2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f1623cf2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FAYE - EVERYONE HERE</a:t>
            </a:r>
            <a:endParaRPr/>
          </a:p>
        </p:txBody>
      </p:sp>
      <p:sp>
        <p:nvSpPr>
          <p:cNvPr id="244" name="Google Shape;2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a:t>
            </a:r>
            <a:endParaRPr/>
          </a:p>
        </p:txBody>
      </p:sp>
      <p:sp>
        <p:nvSpPr>
          <p:cNvPr id="423" name="Google Shape;42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a:t>
            </a:r>
            <a:endParaRPr/>
          </a:p>
        </p:txBody>
      </p:sp>
      <p:sp>
        <p:nvSpPr>
          <p:cNvPr id="429" name="Google Shape;42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are IT Services? Think of any piece of technology you’d use in the workplace – your computers, the apps installed on it, the Internet, your phone.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Common perception is that ITSM means IT Support, but ITSM goes way beyond resolving day-to-day issues. ITSM is responsible for the end-to-end management of these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service provider: An organization that provides IT systems to a user (customer). The organization may be an internal IT department of the company you work for – the people who put the computers on our desks and fix them when they go wrong. Or it could be a commercial organization that provides IT services in exchange for money, an Internet provider like Verizon or a cell phone provider like T-Mobile. In all cases these organizations are providing an IT service to their customers.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B3C727F-848E-4D8E-AC89-653C57D186A7}" type="slidenum">
              <a:rPr lang="en-US" smtClean="0"/>
              <a:t>32</a:t>
            </a:fld>
            <a:endParaRPr lang="en-US"/>
          </a:p>
        </p:txBody>
      </p:sp>
    </p:spTree>
    <p:extLst>
      <p:ext uri="{BB962C8B-B14F-4D97-AF65-F5344CB8AC3E}">
        <p14:creationId xmlns:p14="http://schemas.microsoft.com/office/powerpoint/2010/main" val="3245771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definition comes from something called ITIL, we’ll come onto that a bit later…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Common perception is that ITSM means IT Support, but ITSM goes way beyond resolving day-to-day issues. ITSM is responsible for the end-to-end management of these services.</a:t>
            </a:r>
          </a:p>
          <a:p>
            <a:endParaRPr lang="en-US" dirty="0"/>
          </a:p>
          <a:p>
            <a:endParaRPr lang="en-US" dirty="0"/>
          </a:p>
        </p:txBody>
      </p:sp>
      <p:sp>
        <p:nvSpPr>
          <p:cNvPr id="4" name="Slide Number Placeholder 3"/>
          <p:cNvSpPr>
            <a:spLocks noGrp="1"/>
          </p:cNvSpPr>
          <p:nvPr>
            <p:ph type="sldNum" sz="quarter" idx="5"/>
          </p:nvPr>
        </p:nvSpPr>
        <p:spPr/>
        <p:txBody>
          <a:bodyPr/>
          <a:lstStyle/>
          <a:p>
            <a:fld id="{8B3C727F-848E-4D8E-AC89-653C57D186A7}" type="slidenum">
              <a:rPr lang="en-US" smtClean="0"/>
              <a:t>33</a:t>
            </a:fld>
            <a:endParaRPr lang="en-US"/>
          </a:p>
        </p:txBody>
      </p:sp>
    </p:spTree>
    <p:extLst>
      <p:ext uri="{BB962C8B-B14F-4D97-AF65-F5344CB8AC3E}">
        <p14:creationId xmlns:p14="http://schemas.microsoft.com/office/powerpoint/2010/main" val="1592913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Information Technology Infrastructure Library</a:t>
            </a:r>
          </a:p>
          <a:p>
            <a:endParaRPr lang="en-US" dirty="0"/>
          </a:p>
          <a:p>
            <a:r>
              <a:rPr lang="en-US" dirty="0"/>
              <a:t>ITIL is the most adopted and recognized body of knowledge for ITSM. ITIL is a best practice framework, made up of 5x core processes, which guide me as an IT Service Manager on how ITSM can be delivered. </a:t>
            </a:r>
          </a:p>
          <a:p>
            <a:endParaRPr lang="en-US" dirty="0"/>
          </a:p>
          <a:p>
            <a:pPr lvl="1"/>
            <a:r>
              <a:rPr lang="en-US" dirty="0"/>
              <a:t>Incident Management</a:t>
            </a:r>
          </a:p>
          <a:p>
            <a:pPr lvl="2"/>
            <a:r>
              <a:rPr lang="en-US" dirty="0"/>
              <a:t>to return the IT service to users as quickly as possible</a:t>
            </a:r>
          </a:p>
          <a:p>
            <a:pPr lvl="1"/>
            <a:r>
              <a:rPr lang="en-US" dirty="0"/>
              <a:t>Problem Management</a:t>
            </a:r>
          </a:p>
          <a:p>
            <a:pPr lvl="2"/>
            <a:r>
              <a:rPr lang="en-US" dirty="0"/>
              <a:t>to prevent Incidents from happening</a:t>
            </a:r>
          </a:p>
          <a:p>
            <a:pPr lvl="1"/>
            <a:r>
              <a:rPr lang="en-US" dirty="0"/>
              <a:t>Configuration Management</a:t>
            </a:r>
          </a:p>
          <a:p>
            <a:pPr lvl="2"/>
            <a:r>
              <a:rPr lang="en-US" dirty="0"/>
              <a:t>To maintain information about Configuration Items required to deliver an IT service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B3C727F-848E-4D8E-AC89-653C57D186A7}" type="slidenum">
              <a:rPr lang="en-US" smtClean="0"/>
              <a:t>34</a:t>
            </a:fld>
            <a:endParaRPr lang="en-US"/>
          </a:p>
        </p:txBody>
      </p:sp>
    </p:spTree>
    <p:extLst>
      <p:ext uri="{BB962C8B-B14F-4D97-AF65-F5344CB8AC3E}">
        <p14:creationId xmlns:p14="http://schemas.microsoft.com/office/powerpoint/2010/main" val="2225001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Show console</a:t>
            </a:r>
          </a:p>
          <a:p>
            <a:r>
              <a:rPr lang="en-US" dirty="0"/>
              <a:t>Show service portal</a:t>
            </a:r>
          </a:p>
          <a:p>
            <a:endParaRPr lang="en-US" dirty="0"/>
          </a:p>
        </p:txBody>
      </p:sp>
      <p:sp>
        <p:nvSpPr>
          <p:cNvPr id="4" name="Slide Number Placeholder 3"/>
          <p:cNvSpPr>
            <a:spLocks noGrp="1"/>
          </p:cNvSpPr>
          <p:nvPr>
            <p:ph type="sldNum" sz="quarter" idx="5"/>
          </p:nvPr>
        </p:nvSpPr>
        <p:spPr/>
        <p:txBody>
          <a:bodyPr/>
          <a:lstStyle/>
          <a:p>
            <a:fld id="{8B3C727F-848E-4D8E-AC89-653C57D186A7}" type="slidenum">
              <a:rPr lang="en-US" smtClean="0"/>
              <a:t>35</a:t>
            </a:fld>
            <a:endParaRPr lang="en-US"/>
          </a:p>
        </p:txBody>
      </p:sp>
    </p:spTree>
    <p:extLst>
      <p:ext uri="{BB962C8B-B14F-4D97-AF65-F5344CB8AC3E}">
        <p14:creationId xmlns:p14="http://schemas.microsoft.com/office/powerpoint/2010/main" val="400323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JOSH / VLAD</a:t>
            </a:r>
            <a:endParaRPr/>
          </a:p>
        </p:txBody>
      </p:sp>
      <p:sp>
        <p:nvSpPr>
          <p:cNvPr id="441" name="Google Shape;44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 CHRIS</a:t>
            </a:r>
            <a:endParaRPr/>
          </a:p>
        </p:txBody>
      </p:sp>
      <p:sp>
        <p:nvSpPr>
          <p:cNvPr id="447" name="Google Shape;44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KALPANA / SAMI</a:t>
            </a:r>
            <a:endParaRPr/>
          </a:p>
        </p:txBody>
      </p:sp>
      <p:sp>
        <p:nvSpPr>
          <p:cNvPr id="453" name="Google Shape;45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f1623cf2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5f1623cf2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FAYE / ANDREW</a:t>
            </a:r>
            <a:endParaRPr/>
          </a:p>
        </p:txBody>
      </p:sp>
      <p:sp>
        <p:nvSpPr>
          <p:cNvPr id="250" name="Google Shape;2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a:t>
            </a:r>
            <a:endParaRPr/>
          </a:p>
        </p:txBody>
      </p:sp>
      <p:sp>
        <p:nvSpPr>
          <p:cNvPr id="465" name="Google Shape;46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a:t>
            </a:r>
            <a:endParaRPr/>
          </a:p>
        </p:txBody>
      </p:sp>
      <p:sp>
        <p:nvSpPr>
          <p:cNvPr id="471" name="Google Shape;4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JOSH /VLAD</a:t>
            </a:r>
            <a:endParaRPr/>
          </a:p>
        </p:txBody>
      </p:sp>
      <p:sp>
        <p:nvSpPr>
          <p:cNvPr id="477" name="Google Shape;4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KALPANA /FAYE</a:t>
            </a:r>
            <a:endParaRPr/>
          </a:p>
        </p:txBody>
      </p:sp>
      <p:sp>
        <p:nvSpPr>
          <p:cNvPr id="483" name="Google Shape;4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FAYE / ANDREW</a:t>
            </a:r>
            <a:endParaRPr/>
          </a:p>
        </p:txBody>
      </p:sp>
      <p:sp>
        <p:nvSpPr>
          <p:cNvPr id="489" name="Google Shape;4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 / FAYE</a:t>
            </a:r>
            <a:endParaRPr/>
          </a:p>
        </p:txBody>
      </p:sp>
      <p:sp>
        <p:nvSpPr>
          <p:cNvPr id="495" name="Google Shape;4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THOM / ANDREW</a:t>
            </a:r>
            <a:endParaRPr/>
          </a:p>
        </p:txBody>
      </p:sp>
      <p:sp>
        <p:nvSpPr>
          <p:cNvPr id="257" name="Google Shape;2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f1623cf2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f1623cf2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a:t>
            </a:r>
            <a:endParaRPr/>
          </a:p>
        </p:txBody>
      </p:sp>
      <p:sp>
        <p:nvSpPr>
          <p:cNvPr id="269" name="Google Shape;2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f1623cf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f1623cf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ANDREW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f1623cf2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f1623cf2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35"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35"/>
          <p:cNvGrpSpPr/>
          <p:nvPr/>
        </p:nvGrpSpPr>
        <p:grpSpPr>
          <a:xfrm>
            <a:off x="0" y="0"/>
            <a:ext cx="2305051" cy="6858001"/>
            <a:chOff x="0" y="0"/>
            <a:chExt cx="2305051" cy="6858001"/>
          </a:xfrm>
        </p:grpSpPr>
        <p:sp>
          <p:nvSpPr>
            <p:cNvPr id="55" name="Google Shape;55;p35"/>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5"/>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5"/>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5"/>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5"/>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5"/>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35"/>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35"/>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5"/>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35"/>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35"/>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5"/>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5"/>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35"/>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5"/>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35"/>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5"/>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5"/>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35"/>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5"/>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5"/>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35"/>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5"/>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35"/>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5"/>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35"/>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5"/>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35"/>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5"/>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5"/>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5"/>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35"/>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35"/>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5"/>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35"/>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35"/>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5"/>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35"/>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5"/>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35"/>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5"/>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5"/>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35"/>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5"/>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35"/>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5"/>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5"/>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35"/>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35"/>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5"/>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5"/>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35"/>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5"/>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35"/>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35"/>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35"/>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5"/>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5"/>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44"/>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44"/>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8" name="Google Shape;168;p44"/>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4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4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4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45"/>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45"/>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4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4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4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46"/>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46"/>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46"/>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4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4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4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46"/>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
        <p:nvSpPr>
          <p:cNvPr id="186" name="Google Shape;186;p46"/>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47"/>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47"/>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4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4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4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48"/>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48"/>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48"/>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48"/>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48"/>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48"/>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48"/>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4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4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4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49"/>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49"/>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49"/>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08" name="Google Shape;208;p49"/>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49"/>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49"/>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1" name="Google Shape;211;p49"/>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49"/>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49"/>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4" name="Google Shape;214;p49"/>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4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4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4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5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50"/>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5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5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5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51"/>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51"/>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5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5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5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3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36"/>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7" name="Google Shape;117;p3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Google Shape;121;p37"/>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37"/>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3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3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38"/>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38"/>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3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39"/>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39"/>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39"/>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39"/>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39"/>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3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4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4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4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4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4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4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4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42"/>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42"/>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42"/>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4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4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43"/>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43"/>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1" name="Google Shape;161;p43"/>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4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4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4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34"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34"/>
          <p:cNvGrpSpPr/>
          <p:nvPr/>
        </p:nvGrpSpPr>
        <p:grpSpPr>
          <a:xfrm>
            <a:off x="-14288" y="0"/>
            <a:ext cx="12053888" cy="6858001"/>
            <a:chOff x="-14288" y="0"/>
            <a:chExt cx="12053888" cy="6858001"/>
          </a:xfrm>
        </p:grpSpPr>
        <p:grpSp>
          <p:nvGrpSpPr>
            <p:cNvPr id="8" name="Google Shape;8;p34"/>
            <p:cNvGrpSpPr/>
            <p:nvPr/>
          </p:nvGrpSpPr>
          <p:grpSpPr>
            <a:xfrm>
              <a:off x="-14288" y="0"/>
              <a:ext cx="1220788" cy="6858001"/>
              <a:chOff x="-14288" y="0"/>
              <a:chExt cx="1220788" cy="6858001"/>
            </a:xfrm>
          </p:grpSpPr>
          <p:sp>
            <p:nvSpPr>
              <p:cNvPr id="9" name="Google Shape;9;p34"/>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34"/>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34"/>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34"/>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34"/>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4"/>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34"/>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34"/>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4"/>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4"/>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34"/>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4"/>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Google Shape;21;p34"/>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34"/>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34"/>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34"/>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4"/>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4"/>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34"/>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4"/>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34"/>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4"/>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34"/>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34"/>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4"/>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4"/>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34"/>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4"/>
            <p:cNvGrpSpPr/>
            <p:nvPr/>
          </p:nvGrpSpPr>
          <p:grpSpPr>
            <a:xfrm>
              <a:off x="11364912" y="0"/>
              <a:ext cx="674688" cy="6848476"/>
              <a:chOff x="11364912" y="0"/>
              <a:chExt cx="674688" cy="6848476"/>
            </a:xfrm>
          </p:grpSpPr>
          <p:sp>
            <p:nvSpPr>
              <p:cNvPr id="37" name="Google Shape;37;p34"/>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34"/>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4"/>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4"/>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34"/>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4"/>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34"/>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4"/>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34"/>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4"/>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3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3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3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3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3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Thom.Christensen@Schroders.com"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Twentieth Century"/>
              <a:buNone/>
            </a:pPr>
            <a:r>
              <a:rPr lang="en-US"/>
              <a:t>SCHRODERS X READ ALLIANCE</a:t>
            </a:r>
            <a:endParaRPr/>
          </a:p>
        </p:txBody>
      </p:sp>
      <p:sp>
        <p:nvSpPr>
          <p:cNvPr id="235" name="Google Shape;235;p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2"/>
              </a:buClr>
              <a:buSzPts val="2500"/>
              <a:buNone/>
            </a:pPr>
            <a:r>
              <a:rPr lang="en-US"/>
              <a:t>SERVICE MANAGEMENT ALERTING PLATFORM</a:t>
            </a:r>
            <a:endParaRPr/>
          </a:p>
          <a:p>
            <a:pPr marL="0" lvl="0" indent="0" algn="l" rtl="0">
              <a:lnSpc>
                <a:spcPct val="120000"/>
              </a:lnSpc>
              <a:spcBef>
                <a:spcPts val="1000"/>
              </a:spcBef>
              <a:spcAft>
                <a:spcPts val="0"/>
              </a:spcAft>
              <a:buClr>
                <a:schemeClr val="lt1"/>
              </a:buClr>
              <a:buSzPts val="2500"/>
              <a:buNone/>
            </a:pPr>
            <a:r>
              <a:rPr lang="en-US">
                <a:solidFill>
                  <a:schemeClr val="lt1"/>
                </a:solidFill>
              </a:rPr>
              <a:t>AUGUST 2019</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5f1623cf2d_0_36"/>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TRACKING TO COMPLETION</a:t>
            </a:r>
            <a:endParaRPr/>
          </a:p>
        </p:txBody>
      </p:sp>
      <p:sp>
        <p:nvSpPr>
          <p:cNvPr id="298" name="Google Shape;298;g5f1623cf2d_0_36"/>
          <p:cNvSpPr txBox="1">
            <a:spLocks noGrp="1"/>
          </p:cNvSpPr>
          <p:nvPr>
            <p:ph type="body" idx="1"/>
          </p:nvPr>
        </p:nvSpPr>
        <p:spPr>
          <a:xfrm>
            <a:off x="1141410" y="2249486"/>
            <a:ext cx="48783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Each task must have:</a:t>
            </a:r>
            <a:endParaRPr/>
          </a:p>
          <a:p>
            <a:pPr marL="457200" lvl="0" indent="-371475" algn="l" rtl="0">
              <a:spcBef>
                <a:spcPts val="1000"/>
              </a:spcBef>
              <a:spcAft>
                <a:spcPts val="0"/>
              </a:spcAft>
              <a:buSzPts val="2250"/>
              <a:buChar char="•"/>
            </a:pPr>
            <a:r>
              <a:rPr lang="en-US"/>
              <a:t>Description</a:t>
            </a:r>
            <a:endParaRPr/>
          </a:p>
          <a:p>
            <a:pPr marL="457200" lvl="0" indent="-371475" algn="l" rtl="0">
              <a:spcBef>
                <a:spcPts val="0"/>
              </a:spcBef>
              <a:spcAft>
                <a:spcPts val="0"/>
              </a:spcAft>
              <a:buSzPts val="2250"/>
              <a:buChar char="•"/>
            </a:pPr>
            <a:r>
              <a:rPr lang="en-US"/>
              <a:t>Sequence / Order</a:t>
            </a:r>
            <a:endParaRPr/>
          </a:p>
          <a:p>
            <a:pPr marL="0" lvl="0" indent="0" algn="l" rtl="0">
              <a:spcBef>
                <a:spcPts val="1000"/>
              </a:spcBef>
              <a:spcAft>
                <a:spcPts val="0"/>
              </a:spcAft>
              <a:buNone/>
            </a:pPr>
            <a:r>
              <a:rPr lang="en-US"/>
              <a:t>If needed, consider:</a:t>
            </a:r>
            <a:endParaRPr/>
          </a:p>
          <a:p>
            <a:pPr marL="457200" lvl="0" indent="-371475" algn="l" rtl="0">
              <a:spcBef>
                <a:spcPts val="1000"/>
              </a:spcBef>
              <a:spcAft>
                <a:spcPts val="0"/>
              </a:spcAft>
              <a:buSzPts val="2250"/>
              <a:buChar char="•"/>
            </a:pPr>
            <a:r>
              <a:rPr lang="en-US"/>
              <a:t>Due date</a:t>
            </a:r>
            <a:endParaRPr/>
          </a:p>
          <a:p>
            <a:pPr marL="457200" lvl="0" indent="-371475" algn="l" rtl="0">
              <a:spcBef>
                <a:spcPts val="0"/>
              </a:spcBef>
              <a:spcAft>
                <a:spcPts val="0"/>
              </a:spcAft>
              <a:buSzPts val="2250"/>
              <a:buChar char="•"/>
            </a:pPr>
            <a:r>
              <a:rPr lang="en-US"/>
              <a:t>Assignment</a:t>
            </a:r>
            <a:endParaRPr/>
          </a:p>
        </p:txBody>
      </p:sp>
      <p:pic>
        <p:nvPicPr>
          <p:cNvPr id="299" name="Google Shape;299;g5f1623cf2d_0_36"/>
          <p:cNvPicPr preferRelativeResize="0"/>
          <p:nvPr/>
        </p:nvPicPr>
        <p:blipFill>
          <a:blip r:embed="rId3">
            <a:alphaModFix/>
          </a:blip>
          <a:stretch>
            <a:fillRect/>
          </a:stretch>
        </p:blipFill>
        <p:spPr>
          <a:xfrm>
            <a:off x="6172110" y="2249618"/>
            <a:ext cx="5867492" cy="37771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TECHNOLOGY OVERVIEW</a:t>
            </a:r>
            <a:endParaRPr/>
          </a:p>
        </p:txBody>
      </p:sp>
      <p:sp>
        <p:nvSpPr>
          <p:cNvPr id="305" name="Google Shape;305;p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What will we need to build a simple alerting system?</a:t>
            </a:r>
            <a:endParaRPr/>
          </a:p>
        </p:txBody>
      </p:sp>
      <p:pic>
        <p:nvPicPr>
          <p:cNvPr id="306" name="Google Shape;306;p7" descr="Image result for raspberry pi logo"/>
          <p:cNvPicPr preferRelativeResize="0"/>
          <p:nvPr/>
        </p:nvPicPr>
        <p:blipFill rotWithShape="1">
          <a:blip r:embed="rId3">
            <a:alphaModFix/>
          </a:blip>
          <a:srcRect/>
          <a:stretch/>
        </p:blipFill>
        <p:spPr>
          <a:xfrm>
            <a:off x="1548881" y="3384140"/>
            <a:ext cx="1651000" cy="2076309"/>
          </a:xfrm>
          <a:prstGeom prst="rect">
            <a:avLst/>
          </a:prstGeom>
          <a:noFill/>
          <a:ln>
            <a:noFill/>
          </a:ln>
        </p:spPr>
      </p:pic>
      <p:pic>
        <p:nvPicPr>
          <p:cNvPr id="307" name="Google Shape;307;p7"/>
          <p:cNvPicPr preferRelativeResize="0"/>
          <p:nvPr/>
        </p:nvPicPr>
        <p:blipFill rotWithShape="1">
          <a:blip r:embed="rId4">
            <a:alphaModFix/>
          </a:blip>
          <a:srcRect/>
          <a:stretch/>
        </p:blipFill>
        <p:spPr>
          <a:xfrm>
            <a:off x="4214035" y="4023923"/>
            <a:ext cx="2765681" cy="930632"/>
          </a:xfrm>
          <a:prstGeom prst="rect">
            <a:avLst/>
          </a:prstGeom>
          <a:noFill/>
          <a:ln>
            <a:noFill/>
          </a:ln>
        </p:spPr>
      </p:pic>
      <p:pic>
        <p:nvPicPr>
          <p:cNvPr id="308" name="Google Shape;308;p7"/>
          <p:cNvPicPr preferRelativeResize="0"/>
          <p:nvPr/>
        </p:nvPicPr>
        <p:blipFill rotWithShape="1">
          <a:blip r:embed="rId5">
            <a:alphaModFix/>
          </a:blip>
          <a:srcRect/>
          <a:stretch/>
        </p:blipFill>
        <p:spPr>
          <a:xfrm>
            <a:off x="7993870" y="3384140"/>
            <a:ext cx="2279588" cy="19369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CIRCUIT SYMBOLS</a:t>
            </a:r>
            <a:endParaRPr/>
          </a:p>
        </p:txBody>
      </p:sp>
      <p:sp>
        <p:nvSpPr>
          <p:cNvPr id="314" name="Google Shape;314;p8"/>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endParaRPr/>
          </a:p>
          <a:p>
            <a:pPr marL="228600" lvl="0" indent="-38100" algn="l" rtl="0">
              <a:lnSpc>
                <a:spcPct val="120000"/>
              </a:lnSpc>
              <a:spcBef>
                <a:spcPts val="1000"/>
              </a:spcBef>
              <a:spcAft>
                <a:spcPts val="0"/>
              </a:spcAft>
              <a:buClr>
                <a:schemeClr val="lt1"/>
              </a:buClr>
              <a:buSzPts val="3000"/>
              <a:buNone/>
            </a:pPr>
            <a:endParaRPr/>
          </a:p>
        </p:txBody>
      </p:sp>
      <p:pic>
        <p:nvPicPr>
          <p:cNvPr id="5" name="Picture 4"/>
          <p:cNvPicPr>
            <a:picLocks noChangeAspect="1"/>
          </p:cNvPicPr>
          <p:nvPr/>
        </p:nvPicPr>
        <p:blipFill>
          <a:blip r:embed="rId3"/>
          <a:stretch>
            <a:fillRect/>
          </a:stretch>
        </p:blipFill>
        <p:spPr>
          <a:xfrm>
            <a:off x="2467841" y="1698652"/>
            <a:ext cx="6671101" cy="46433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CIRCUIT DIAGRAMS</a:t>
            </a:r>
            <a:endParaRPr/>
          </a:p>
        </p:txBody>
      </p:sp>
      <p:sp>
        <p:nvSpPr>
          <p:cNvPr id="321" name="Google Shape;321;p9"/>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endParaRPr/>
          </a:p>
          <a:p>
            <a:pPr marL="228600" lvl="0" indent="-38100" algn="l" rtl="0">
              <a:lnSpc>
                <a:spcPct val="120000"/>
              </a:lnSpc>
              <a:spcBef>
                <a:spcPts val="1000"/>
              </a:spcBef>
              <a:spcAft>
                <a:spcPts val="0"/>
              </a:spcAft>
              <a:buClr>
                <a:schemeClr val="lt1"/>
              </a:buClr>
              <a:buSzPts val="3000"/>
              <a:buNone/>
            </a:pPr>
            <a:endParaRPr/>
          </a:p>
        </p:txBody>
      </p:sp>
      <p:pic>
        <p:nvPicPr>
          <p:cNvPr id="322" name="Google Shape;322;p9"/>
          <p:cNvPicPr preferRelativeResize="0"/>
          <p:nvPr/>
        </p:nvPicPr>
        <p:blipFill rotWithShape="1">
          <a:blip r:embed="rId3">
            <a:alphaModFix/>
          </a:blip>
          <a:srcRect/>
          <a:stretch/>
        </p:blipFill>
        <p:spPr>
          <a:xfrm>
            <a:off x="1141412" y="1861839"/>
            <a:ext cx="3907200" cy="1977326"/>
          </a:xfrm>
          <a:prstGeom prst="rect">
            <a:avLst/>
          </a:prstGeom>
          <a:noFill/>
          <a:ln>
            <a:noFill/>
          </a:ln>
        </p:spPr>
      </p:pic>
      <p:pic>
        <p:nvPicPr>
          <p:cNvPr id="323" name="Google Shape;323;p9"/>
          <p:cNvPicPr preferRelativeResize="0"/>
          <p:nvPr/>
        </p:nvPicPr>
        <p:blipFill rotWithShape="1">
          <a:blip r:embed="rId4">
            <a:alphaModFix/>
          </a:blip>
          <a:srcRect/>
          <a:stretch/>
        </p:blipFill>
        <p:spPr>
          <a:xfrm>
            <a:off x="5691282" y="1861839"/>
            <a:ext cx="3907200" cy="1977326"/>
          </a:xfrm>
          <a:prstGeom prst="rect">
            <a:avLst/>
          </a:prstGeom>
          <a:noFill/>
          <a:ln>
            <a:noFill/>
          </a:ln>
        </p:spPr>
      </p:pic>
      <p:pic>
        <p:nvPicPr>
          <p:cNvPr id="324" name="Google Shape;324;p9"/>
          <p:cNvPicPr preferRelativeResize="0"/>
          <p:nvPr/>
        </p:nvPicPr>
        <p:blipFill rotWithShape="1">
          <a:blip r:embed="rId5">
            <a:alphaModFix/>
          </a:blip>
          <a:srcRect/>
          <a:stretch/>
        </p:blipFill>
        <p:spPr>
          <a:xfrm>
            <a:off x="3554571" y="4328000"/>
            <a:ext cx="3907200" cy="22328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INTRO TO RASPBERRY PI</a:t>
            </a:r>
            <a:endParaRPr/>
          </a:p>
        </p:txBody>
      </p:sp>
      <p:sp>
        <p:nvSpPr>
          <p:cNvPr id="330" name="Google Shape;330;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dirty="0"/>
              <a:t>1) Plug in</a:t>
            </a:r>
            <a:endParaRPr dirty="0"/>
          </a:p>
          <a:p>
            <a:pPr marL="0" lvl="0" indent="0" algn="l" rtl="0">
              <a:lnSpc>
                <a:spcPct val="120000"/>
              </a:lnSpc>
              <a:spcBef>
                <a:spcPts val="1000"/>
              </a:spcBef>
              <a:spcAft>
                <a:spcPts val="0"/>
              </a:spcAft>
              <a:buClr>
                <a:schemeClr val="lt1"/>
              </a:buClr>
              <a:buSzPts val="3000"/>
              <a:buNone/>
            </a:pPr>
            <a:r>
              <a:rPr lang="en-US" dirty="0"/>
              <a:t>2) </a:t>
            </a:r>
            <a:r>
              <a:rPr lang="en-US" dirty="0" smtClean="0"/>
              <a:t>Console</a:t>
            </a:r>
            <a:endParaRPr dirty="0"/>
          </a:p>
          <a:p>
            <a:pPr marL="0" lvl="0" indent="0" algn="l" rtl="0">
              <a:lnSpc>
                <a:spcPct val="120000"/>
              </a:lnSpc>
              <a:spcBef>
                <a:spcPts val="1000"/>
              </a:spcBef>
              <a:spcAft>
                <a:spcPts val="0"/>
              </a:spcAft>
              <a:buClr>
                <a:schemeClr val="lt1"/>
              </a:buClr>
              <a:buSzPts val="3000"/>
              <a:buNone/>
            </a:pPr>
            <a:r>
              <a:rPr lang="en-US" dirty="0"/>
              <a:t>3</a:t>
            </a:r>
            <a:r>
              <a:rPr lang="en-US" dirty="0" smtClean="0"/>
              <a:t>) </a:t>
            </a:r>
            <a:r>
              <a:rPr lang="en-US" dirty="0"/>
              <a:t>Clone the repo</a:t>
            </a:r>
            <a:endParaRPr dirty="0"/>
          </a:p>
          <a:p>
            <a:pPr marL="228600" lvl="0" indent="-38100" algn="l" rtl="0">
              <a:lnSpc>
                <a:spcPct val="120000"/>
              </a:lnSpc>
              <a:spcBef>
                <a:spcPts val="1000"/>
              </a:spcBef>
              <a:spcAft>
                <a:spcPts val="0"/>
              </a:spcAft>
              <a:buClr>
                <a:schemeClr val="lt1"/>
              </a:buClr>
              <a:buSzPts val="30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RASPBERRY PI CIRCUIT</a:t>
            </a:r>
            <a:endParaRPr/>
          </a:p>
        </p:txBody>
      </p:sp>
      <p:sp>
        <p:nvSpPr>
          <p:cNvPr id="336" name="Google Shape;336;p1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What will this look like? Draw the circuit diagram</a:t>
            </a:r>
            <a:endParaRPr/>
          </a:p>
          <a:p>
            <a:pPr marL="228600" lvl="0" indent="-228600" algn="l" rtl="0">
              <a:lnSpc>
                <a:spcPct val="120000"/>
              </a:lnSpc>
              <a:spcBef>
                <a:spcPts val="1000"/>
              </a:spcBef>
              <a:spcAft>
                <a:spcPts val="0"/>
              </a:spcAft>
              <a:buClr>
                <a:schemeClr val="lt1"/>
              </a:buClr>
              <a:buSzPts val="3000"/>
              <a:buChar char="•"/>
            </a:pPr>
            <a:r>
              <a:rPr lang="en-US"/>
              <a:t>Now build 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5f1623cf2d_0_43"/>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Retrospective</a:t>
            </a:r>
            <a:endParaRPr/>
          </a:p>
        </p:txBody>
      </p:sp>
      <p:sp>
        <p:nvSpPr>
          <p:cNvPr id="342" name="Google Shape;342;g5f1623cf2d_0_43"/>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Check the parking lot?</a:t>
            </a:r>
            <a:endParaRPr dirty="0"/>
          </a:p>
          <a:p>
            <a:pPr marL="0" lvl="0" indent="0" algn="l" rtl="0">
              <a:spcBef>
                <a:spcPts val="1000"/>
              </a:spcBef>
              <a:spcAft>
                <a:spcPts val="0"/>
              </a:spcAft>
              <a:buNone/>
            </a:pPr>
            <a:r>
              <a:rPr lang="en-US" dirty="0"/>
              <a:t>What did we learn?</a:t>
            </a:r>
            <a:endParaRPr dirty="0"/>
          </a:p>
          <a:p>
            <a:pPr marL="0" lvl="0" indent="0" algn="l" rtl="0">
              <a:spcBef>
                <a:spcPts val="1000"/>
              </a:spcBef>
              <a:spcAft>
                <a:spcPts val="0"/>
              </a:spcAft>
              <a:buNone/>
            </a:pPr>
            <a:r>
              <a:rPr lang="en-US" dirty="0"/>
              <a:t>What worked well?</a:t>
            </a:r>
            <a:endParaRPr dirty="0"/>
          </a:p>
          <a:p>
            <a:pPr marL="0" lvl="0" indent="0" algn="l" rtl="0">
              <a:spcBef>
                <a:spcPts val="1000"/>
              </a:spcBef>
              <a:spcAft>
                <a:spcPts val="0"/>
              </a:spcAft>
              <a:buNone/>
            </a:pPr>
            <a:r>
              <a:rPr lang="en-US" dirty="0"/>
              <a:t>What could we do better?</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DAY 2: LET’S CODE!</a:t>
            </a:r>
            <a:endParaRPr/>
          </a:p>
        </p:txBody>
      </p:sp>
      <p:sp>
        <p:nvSpPr>
          <p:cNvPr id="348" name="Google Shape;348;p1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10000"/>
              </a:lnSpc>
              <a:spcBef>
                <a:spcPts val="0"/>
              </a:spcBef>
              <a:spcAft>
                <a:spcPts val="0"/>
              </a:spcAft>
              <a:buClr>
                <a:schemeClr val="lt1"/>
              </a:buClr>
              <a:buSzPts val="2775"/>
              <a:buChar char="•"/>
            </a:pPr>
            <a:r>
              <a:rPr lang="en-US" sz="2220" dirty="0" smtClean="0"/>
              <a:t>Recap</a:t>
            </a:r>
          </a:p>
          <a:p>
            <a:pPr marL="228600" lvl="0" indent="-228600" algn="l" rtl="0">
              <a:lnSpc>
                <a:spcPct val="110000"/>
              </a:lnSpc>
              <a:spcBef>
                <a:spcPts val="0"/>
              </a:spcBef>
              <a:spcAft>
                <a:spcPts val="0"/>
              </a:spcAft>
              <a:buClr>
                <a:schemeClr val="lt1"/>
              </a:buClr>
              <a:buSzPts val="2775"/>
              <a:buChar char="•"/>
            </a:pPr>
            <a:r>
              <a:rPr lang="en-US" sz="2220" dirty="0" smtClean="0"/>
              <a:t>Intro to Python</a:t>
            </a:r>
            <a:endParaRPr dirty="0"/>
          </a:p>
          <a:p>
            <a:pPr marL="228600" lvl="0" indent="-228600" algn="l" rtl="0">
              <a:lnSpc>
                <a:spcPct val="110000"/>
              </a:lnSpc>
              <a:spcBef>
                <a:spcPts val="1000"/>
              </a:spcBef>
              <a:spcAft>
                <a:spcPts val="0"/>
              </a:spcAft>
              <a:buClr>
                <a:schemeClr val="lt1"/>
              </a:buClr>
              <a:buSzPts val="2775"/>
              <a:buChar char="•"/>
            </a:pPr>
            <a:r>
              <a:rPr lang="en-US" sz="2220" dirty="0"/>
              <a:t>Programming concepts</a:t>
            </a:r>
            <a:endParaRPr sz="2220" dirty="0"/>
          </a:p>
          <a:p>
            <a:pPr marL="685800" lvl="1" indent="-228600" algn="l" rtl="0">
              <a:lnSpc>
                <a:spcPct val="110000"/>
              </a:lnSpc>
              <a:spcBef>
                <a:spcPts val="500"/>
              </a:spcBef>
              <a:spcAft>
                <a:spcPts val="0"/>
              </a:spcAft>
              <a:buClr>
                <a:schemeClr val="lt1"/>
              </a:buClr>
              <a:buSzPts val="2313"/>
              <a:buChar char="•"/>
            </a:pPr>
            <a:r>
              <a:rPr lang="en-US" sz="1850" dirty="0"/>
              <a:t>Functions</a:t>
            </a:r>
            <a:endParaRPr dirty="0"/>
          </a:p>
          <a:p>
            <a:pPr marL="685800" lvl="1" indent="-228600" algn="l" rtl="0">
              <a:lnSpc>
                <a:spcPct val="110000"/>
              </a:lnSpc>
              <a:spcBef>
                <a:spcPts val="500"/>
              </a:spcBef>
              <a:spcAft>
                <a:spcPts val="0"/>
              </a:spcAft>
              <a:buClr>
                <a:schemeClr val="lt1"/>
              </a:buClr>
              <a:buSzPts val="2313"/>
              <a:buChar char="•"/>
            </a:pPr>
            <a:r>
              <a:rPr lang="en-US" sz="1850" dirty="0"/>
              <a:t>Comments</a:t>
            </a:r>
            <a:endParaRPr dirty="0"/>
          </a:p>
          <a:p>
            <a:pPr marL="685800" lvl="1" indent="-228600" algn="l" rtl="0">
              <a:lnSpc>
                <a:spcPct val="110000"/>
              </a:lnSpc>
              <a:spcBef>
                <a:spcPts val="500"/>
              </a:spcBef>
              <a:spcAft>
                <a:spcPts val="0"/>
              </a:spcAft>
              <a:buClr>
                <a:schemeClr val="lt1"/>
              </a:buClr>
              <a:buSzPts val="2313"/>
              <a:buChar char="•"/>
            </a:pPr>
            <a:r>
              <a:rPr lang="en-US" sz="1850" dirty="0"/>
              <a:t>Variables</a:t>
            </a:r>
            <a:endParaRPr dirty="0"/>
          </a:p>
          <a:p>
            <a:pPr marL="685800" lvl="1" indent="-228600" algn="l" rtl="0">
              <a:lnSpc>
                <a:spcPct val="110000"/>
              </a:lnSpc>
              <a:spcBef>
                <a:spcPts val="500"/>
              </a:spcBef>
              <a:spcAft>
                <a:spcPts val="0"/>
              </a:spcAft>
              <a:buClr>
                <a:schemeClr val="lt1"/>
              </a:buClr>
              <a:buSzPts val="2313"/>
              <a:buChar char="•"/>
            </a:pPr>
            <a:r>
              <a:rPr lang="en-US" sz="1850" dirty="0"/>
              <a:t>Error Handling </a:t>
            </a:r>
            <a:endParaRPr sz="1850" dirty="0"/>
          </a:p>
          <a:p>
            <a:pPr marL="228600" lvl="0" indent="-228600" algn="l" rtl="0">
              <a:lnSpc>
                <a:spcPct val="110000"/>
              </a:lnSpc>
              <a:spcBef>
                <a:spcPts val="1000"/>
              </a:spcBef>
              <a:spcAft>
                <a:spcPts val="0"/>
              </a:spcAft>
              <a:buClr>
                <a:schemeClr val="lt1"/>
              </a:buClr>
              <a:buSzPts val="2775"/>
              <a:buChar char="•"/>
            </a:pPr>
            <a:r>
              <a:rPr lang="en-US" sz="2220" dirty="0"/>
              <a:t>Create Email To Thom functionality</a:t>
            </a:r>
            <a:endParaRPr dirty="0"/>
          </a:p>
          <a:p>
            <a:pPr marL="228600" lvl="0" indent="-228600" algn="l" rtl="0">
              <a:lnSpc>
                <a:spcPct val="110000"/>
              </a:lnSpc>
              <a:spcBef>
                <a:spcPts val="1000"/>
              </a:spcBef>
              <a:spcAft>
                <a:spcPts val="0"/>
              </a:spcAft>
              <a:buClr>
                <a:schemeClr val="lt1"/>
              </a:buClr>
              <a:buSzPts val="2775"/>
              <a:buChar char="•"/>
            </a:pPr>
            <a:r>
              <a:rPr lang="en-US" sz="2220" dirty="0"/>
              <a:t>Send Email by Raspberry Pi</a:t>
            </a:r>
            <a:endParaRPr dirty="0"/>
          </a:p>
          <a:p>
            <a:pPr marL="228600" lvl="0" indent="-52387" algn="l" rtl="0">
              <a:lnSpc>
                <a:spcPct val="110000"/>
              </a:lnSpc>
              <a:spcBef>
                <a:spcPts val="1000"/>
              </a:spcBef>
              <a:spcAft>
                <a:spcPts val="0"/>
              </a:spcAft>
              <a:buClr>
                <a:schemeClr val="lt1"/>
              </a:buClr>
              <a:buSzPts val="2775"/>
              <a:buNone/>
            </a:pPr>
            <a:endParaRPr sz="222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RECAP</a:t>
            </a:r>
            <a:endParaRPr/>
          </a:p>
        </p:txBody>
      </p:sp>
      <p:sp>
        <p:nvSpPr>
          <p:cNvPr id="354" name="Google Shape;354;p1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a:t>What did we cover yesterday?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PYTHON</a:t>
            </a:r>
            <a:endParaRPr/>
          </a:p>
        </p:txBody>
      </p:sp>
      <p:sp>
        <p:nvSpPr>
          <p:cNvPr id="360" name="Google Shape;360;p1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What is Python?</a:t>
            </a:r>
            <a:endParaRPr/>
          </a:p>
          <a:p>
            <a:pPr marL="228600" lvl="0" indent="-228600" algn="l" rtl="0">
              <a:lnSpc>
                <a:spcPct val="120000"/>
              </a:lnSpc>
              <a:spcBef>
                <a:spcPts val="1000"/>
              </a:spcBef>
              <a:spcAft>
                <a:spcPts val="0"/>
              </a:spcAft>
              <a:buClr>
                <a:schemeClr val="lt1"/>
              </a:buClr>
              <a:buSzPts val="3000"/>
              <a:buChar char="•"/>
            </a:pPr>
            <a:r>
              <a:rPr lang="en-US"/>
              <a:t>Opening the text editor</a:t>
            </a:r>
            <a:endParaRPr/>
          </a:p>
          <a:p>
            <a:pPr marL="228600" lvl="0" indent="-228600" algn="l" rtl="0">
              <a:lnSpc>
                <a:spcPct val="120000"/>
              </a:lnSpc>
              <a:spcBef>
                <a:spcPts val="1000"/>
              </a:spcBef>
              <a:spcAft>
                <a:spcPts val="0"/>
              </a:spcAft>
              <a:buClr>
                <a:schemeClr val="lt1"/>
              </a:buClr>
              <a:buSzPts val="3000"/>
              <a:buChar char="•"/>
            </a:pPr>
            <a:r>
              <a:rPr lang="en-US"/>
              <a:t>The first program: Hello World!</a:t>
            </a:r>
            <a:endParaRPr/>
          </a:p>
          <a:p>
            <a:pPr marL="685800" lvl="1" indent="-228600" algn="l" rtl="0">
              <a:lnSpc>
                <a:spcPct val="120000"/>
              </a:lnSpc>
              <a:spcBef>
                <a:spcPts val="500"/>
              </a:spcBef>
              <a:spcAft>
                <a:spcPts val="0"/>
              </a:spcAft>
              <a:buClr>
                <a:schemeClr val="lt1"/>
              </a:buClr>
              <a:buSzPts val="2500"/>
              <a:buChar char="•"/>
            </a:pPr>
            <a:r>
              <a:rPr lang="en-US"/>
              <a:t>Notice the different colors of the words. Why is that?</a:t>
            </a:r>
            <a:endParaRPr/>
          </a:p>
          <a:p>
            <a:pPr marL="228600" lvl="0" indent="-228600" algn="l" rtl="0">
              <a:lnSpc>
                <a:spcPct val="120000"/>
              </a:lnSpc>
              <a:spcBef>
                <a:spcPts val="1000"/>
              </a:spcBef>
              <a:spcAft>
                <a:spcPts val="0"/>
              </a:spcAft>
              <a:buClr>
                <a:schemeClr val="lt1"/>
              </a:buClr>
              <a:buSzPts val="3000"/>
              <a:buChar char="•"/>
            </a:pPr>
            <a:r>
              <a:rPr lang="en-US"/>
              <a:t>Running programs</a:t>
            </a:r>
            <a:endParaRPr/>
          </a:p>
          <a:p>
            <a:pPr marL="0" lvl="0" indent="0" algn="l" rtl="0">
              <a:lnSpc>
                <a:spcPct val="120000"/>
              </a:lnSpc>
              <a:spcBef>
                <a:spcPts val="1000"/>
              </a:spcBef>
              <a:spcAft>
                <a:spcPts val="0"/>
              </a:spcAft>
              <a:buClr>
                <a:schemeClr val="lt1"/>
              </a:buClr>
              <a:buSzPts val="3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DAY 1: GETTING STARTED</a:t>
            </a:r>
            <a:endParaRPr/>
          </a:p>
        </p:txBody>
      </p:sp>
      <p:sp>
        <p:nvSpPr>
          <p:cNvPr id="241" name="Google Shape;241;p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lt1"/>
              </a:buClr>
              <a:buSzPts val="2550"/>
              <a:buChar char="•"/>
            </a:pPr>
            <a:r>
              <a:rPr lang="en-US" sz="2040" dirty="0"/>
              <a:t>Introductions</a:t>
            </a:r>
            <a:endParaRPr sz="2040" dirty="0"/>
          </a:p>
          <a:p>
            <a:pPr marL="228600" lvl="0" indent="-228600" algn="l" rtl="0">
              <a:lnSpc>
                <a:spcPct val="100000"/>
              </a:lnSpc>
              <a:spcBef>
                <a:spcPts val="1000"/>
              </a:spcBef>
              <a:spcAft>
                <a:spcPts val="0"/>
              </a:spcAft>
              <a:buClr>
                <a:schemeClr val="lt1"/>
              </a:buClr>
              <a:buSzPts val="2550"/>
              <a:buChar char="•"/>
            </a:pPr>
            <a:r>
              <a:rPr lang="en-US" sz="2040" dirty="0" smtClean="0"/>
              <a:t>Workshop </a:t>
            </a:r>
            <a:r>
              <a:rPr lang="en-US" sz="2040" dirty="0"/>
              <a:t>outline</a:t>
            </a:r>
            <a:endParaRPr sz="2040" dirty="0"/>
          </a:p>
          <a:p>
            <a:pPr marL="228600" lvl="0" indent="-228600" algn="l" rtl="0">
              <a:lnSpc>
                <a:spcPct val="100000"/>
              </a:lnSpc>
              <a:spcBef>
                <a:spcPts val="1000"/>
              </a:spcBef>
              <a:spcAft>
                <a:spcPts val="0"/>
              </a:spcAft>
              <a:buClr>
                <a:schemeClr val="lt1"/>
              </a:buClr>
              <a:buSzPts val="2550"/>
              <a:buChar char="•"/>
            </a:pPr>
            <a:r>
              <a:rPr lang="en-US" sz="2040" dirty="0"/>
              <a:t>Business </a:t>
            </a:r>
            <a:r>
              <a:rPr lang="en-US" sz="2040" dirty="0" smtClean="0"/>
              <a:t>background</a:t>
            </a:r>
          </a:p>
          <a:p>
            <a:pPr marL="228600" lvl="0" indent="-228600" algn="l" rtl="0">
              <a:lnSpc>
                <a:spcPct val="100000"/>
              </a:lnSpc>
              <a:spcBef>
                <a:spcPts val="1000"/>
              </a:spcBef>
              <a:spcAft>
                <a:spcPts val="0"/>
              </a:spcAft>
              <a:buClr>
                <a:schemeClr val="lt1"/>
              </a:buClr>
              <a:buSzPts val="2550"/>
              <a:buChar char="•"/>
            </a:pPr>
            <a:r>
              <a:rPr lang="en-US" sz="2040" dirty="0" smtClean="0"/>
              <a:t>Project management</a:t>
            </a:r>
            <a:endParaRPr sz="2040" dirty="0"/>
          </a:p>
          <a:p>
            <a:pPr marL="228600" lvl="0" indent="-228600" algn="l" rtl="0">
              <a:lnSpc>
                <a:spcPct val="100000"/>
              </a:lnSpc>
              <a:spcBef>
                <a:spcPts val="1000"/>
              </a:spcBef>
              <a:spcAft>
                <a:spcPts val="0"/>
              </a:spcAft>
              <a:buClr>
                <a:schemeClr val="lt1"/>
              </a:buClr>
              <a:buSzPts val="2550"/>
              <a:buChar char="•"/>
            </a:pPr>
            <a:r>
              <a:rPr lang="en-US" sz="2040" dirty="0"/>
              <a:t>Technology overview</a:t>
            </a:r>
            <a:endParaRPr sz="2040" dirty="0"/>
          </a:p>
          <a:p>
            <a:pPr marL="228600" lvl="0" indent="-228600" algn="l" rtl="0">
              <a:lnSpc>
                <a:spcPct val="100000"/>
              </a:lnSpc>
              <a:spcBef>
                <a:spcPts val="1000"/>
              </a:spcBef>
              <a:spcAft>
                <a:spcPts val="0"/>
              </a:spcAft>
              <a:buClr>
                <a:schemeClr val="lt1"/>
              </a:buClr>
              <a:buSzPts val="2550"/>
              <a:buChar char="•"/>
            </a:pPr>
            <a:r>
              <a:rPr lang="en-US" sz="2040" dirty="0"/>
              <a:t>Intro to Raspberry Pi</a:t>
            </a:r>
            <a:endParaRPr sz="2040" dirty="0"/>
          </a:p>
          <a:p>
            <a:pPr marL="228600" lvl="0" indent="-228600" algn="l" rtl="0">
              <a:lnSpc>
                <a:spcPct val="100000"/>
              </a:lnSpc>
              <a:spcBef>
                <a:spcPts val="1000"/>
              </a:spcBef>
              <a:spcAft>
                <a:spcPts val="0"/>
              </a:spcAft>
              <a:buClr>
                <a:schemeClr val="lt1"/>
              </a:buClr>
              <a:buSzPts val="2550"/>
              <a:buChar char="•"/>
            </a:pPr>
            <a:r>
              <a:rPr lang="en-US" sz="2040" dirty="0" smtClean="0"/>
              <a:t>Circuits</a:t>
            </a:r>
            <a:endParaRPr dirty="0"/>
          </a:p>
          <a:p>
            <a:pPr marL="228600" lvl="0" indent="-228600" algn="l" rtl="0">
              <a:lnSpc>
                <a:spcPct val="100000"/>
              </a:lnSpc>
              <a:spcBef>
                <a:spcPts val="1000"/>
              </a:spcBef>
              <a:spcAft>
                <a:spcPts val="0"/>
              </a:spcAft>
              <a:buClr>
                <a:schemeClr val="lt1"/>
              </a:buClr>
              <a:buSzPts val="2550"/>
              <a:buChar char="•"/>
            </a:pPr>
            <a:r>
              <a:rPr lang="en-US" sz="2040" dirty="0"/>
              <a:t>Raspberry Pi circuit</a:t>
            </a:r>
            <a:endParaRPr dirty="0"/>
          </a:p>
          <a:p>
            <a:pPr marL="0" lvl="0" indent="0" algn="l" rtl="0">
              <a:lnSpc>
                <a:spcPct val="100000"/>
              </a:lnSpc>
              <a:spcBef>
                <a:spcPts val="1000"/>
              </a:spcBef>
              <a:spcAft>
                <a:spcPts val="0"/>
              </a:spcAft>
              <a:buClr>
                <a:schemeClr val="lt1"/>
              </a:buClr>
              <a:buSzPts val="2550"/>
              <a:buNone/>
            </a:pPr>
            <a:endParaRPr sz="20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PROGRAMMING BASICS</a:t>
            </a:r>
            <a:endParaRPr/>
          </a:p>
        </p:txBody>
      </p:sp>
      <p:sp>
        <p:nvSpPr>
          <p:cNvPr id="366" name="Google Shape;366;p1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Keywords – which keyword have we already come across?</a:t>
            </a:r>
            <a:endParaRPr/>
          </a:p>
          <a:p>
            <a:pPr marL="228600" lvl="0" indent="-228600" algn="l" rtl="0">
              <a:lnSpc>
                <a:spcPct val="120000"/>
              </a:lnSpc>
              <a:spcBef>
                <a:spcPts val="1000"/>
              </a:spcBef>
              <a:spcAft>
                <a:spcPts val="0"/>
              </a:spcAft>
              <a:buClr>
                <a:schemeClr val="lt1"/>
              </a:buClr>
              <a:buSzPts val="3000"/>
              <a:buChar char="•"/>
            </a:pPr>
            <a:r>
              <a:rPr lang="en-US"/>
              <a:t>Strings / Numbers – how can you tell the difference?</a:t>
            </a:r>
            <a:endParaRPr/>
          </a:p>
          <a:p>
            <a:pPr marL="228600" lvl="0" indent="-228600" algn="l" rtl="0">
              <a:lnSpc>
                <a:spcPct val="120000"/>
              </a:lnSpc>
              <a:spcBef>
                <a:spcPts val="1000"/>
              </a:spcBef>
              <a:spcAft>
                <a:spcPts val="0"/>
              </a:spcAft>
              <a:buClr>
                <a:schemeClr val="lt1"/>
              </a:buClr>
              <a:buSzPts val="3000"/>
              <a:buChar char="•"/>
            </a:pPr>
            <a:r>
              <a:rPr lang="en-US"/>
              <a:t>Variables – why would you need these?</a:t>
            </a:r>
            <a:endParaRPr/>
          </a:p>
          <a:p>
            <a:pPr marL="228600" lvl="0" indent="-228600" algn="l" rtl="0">
              <a:lnSpc>
                <a:spcPct val="120000"/>
              </a:lnSpc>
              <a:spcBef>
                <a:spcPts val="1000"/>
              </a:spcBef>
              <a:spcAft>
                <a:spcPts val="0"/>
              </a:spcAft>
              <a:buClr>
                <a:schemeClr val="lt1"/>
              </a:buClr>
              <a:buSzPts val="3000"/>
              <a:buChar char="•"/>
            </a:pPr>
            <a:r>
              <a:rPr lang="en-US"/>
              <a:t>Comments – why would you need these?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PROGRAMMING FUNCTIONS</a:t>
            </a:r>
            <a:endParaRPr/>
          </a:p>
        </p:txBody>
      </p:sp>
      <p:sp>
        <p:nvSpPr>
          <p:cNvPr id="372" name="Google Shape;372;p16"/>
          <p:cNvSpPr txBox="1">
            <a:spLocks noGrp="1"/>
          </p:cNvSpPr>
          <p:nvPr>
            <p:ph type="body" idx="1"/>
          </p:nvPr>
        </p:nvSpPr>
        <p:spPr>
          <a:xfrm>
            <a:off x="1046162" y="2249487"/>
            <a:ext cx="9906000" cy="354180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What is a function?</a:t>
            </a:r>
            <a:endParaRPr/>
          </a:p>
          <a:p>
            <a:pPr marL="228600" lvl="0" indent="-180975" algn="l" rtl="0">
              <a:lnSpc>
                <a:spcPct val="120000"/>
              </a:lnSpc>
              <a:spcBef>
                <a:spcPts val="0"/>
              </a:spcBef>
              <a:spcAft>
                <a:spcPts val="0"/>
              </a:spcAft>
              <a:buSzPts val="2250"/>
              <a:buChar char="•"/>
            </a:pPr>
            <a:r>
              <a:rPr lang="en-US"/>
              <a:t>Why use functions?</a:t>
            </a:r>
            <a:endParaRPr/>
          </a:p>
          <a:p>
            <a:pPr marL="228600" lvl="0" indent="-228600" algn="l" rtl="0">
              <a:lnSpc>
                <a:spcPct val="120000"/>
              </a:lnSpc>
              <a:spcBef>
                <a:spcPts val="0"/>
              </a:spcBef>
              <a:spcAft>
                <a:spcPts val="0"/>
              </a:spcAft>
              <a:buClr>
                <a:schemeClr val="lt1"/>
              </a:buClr>
              <a:buSzPts val="3000"/>
              <a:buChar char="•"/>
            </a:pPr>
            <a:r>
              <a:rPr lang="en-US"/>
              <a:t>How do you write a function?</a:t>
            </a:r>
            <a:endParaRPr/>
          </a:p>
          <a:p>
            <a:pPr marL="228600" lvl="0" indent="-180975" algn="l" rtl="0">
              <a:lnSpc>
                <a:spcPct val="120000"/>
              </a:lnSpc>
              <a:spcBef>
                <a:spcPts val="0"/>
              </a:spcBef>
              <a:spcAft>
                <a:spcPts val="0"/>
              </a:spcAft>
              <a:buSzPts val="2250"/>
              <a:buChar char="•"/>
            </a:pPr>
            <a:r>
              <a:rPr lang="en-US"/>
              <a:t>LAB: Pew!</a:t>
            </a:r>
            <a:endParaRPr/>
          </a:p>
          <a:p>
            <a:pPr marL="0" lvl="0" indent="0" algn="l" rtl="0">
              <a:lnSpc>
                <a:spcPct val="120000"/>
              </a:lnSpc>
              <a:spcBef>
                <a:spcPts val="1000"/>
              </a:spcBef>
              <a:spcAft>
                <a:spcPts val="0"/>
              </a:spcAft>
              <a:buClr>
                <a:schemeClr val="lt1"/>
              </a:buClr>
              <a:buSzPts val="30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5e9c1d88c3_0_0"/>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wentieth Century"/>
              <a:buNone/>
            </a:pPr>
            <a:r>
              <a:rPr lang="en-US"/>
              <a:t>PROGRAMMING FUNCTIONS</a:t>
            </a:r>
            <a:endParaRPr/>
          </a:p>
        </p:txBody>
      </p:sp>
      <p:sp>
        <p:nvSpPr>
          <p:cNvPr id="378" name="Google Shape;378;g5e9c1d88c3_0_0"/>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1000"/>
              </a:spcBef>
              <a:spcAft>
                <a:spcPts val="0"/>
              </a:spcAft>
              <a:buClr>
                <a:schemeClr val="lt1"/>
              </a:buClr>
              <a:buSzPts val="3000"/>
              <a:buChar char="•"/>
            </a:pPr>
            <a:r>
              <a:rPr lang="en-US"/>
              <a:t>How do you call a function?</a:t>
            </a:r>
            <a:endParaRPr/>
          </a:p>
          <a:p>
            <a:pPr marL="228600" lvl="0" indent="-228600" algn="l" rtl="0">
              <a:lnSpc>
                <a:spcPct val="120000"/>
              </a:lnSpc>
              <a:spcBef>
                <a:spcPts val="1000"/>
              </a:spcBef>
              <a:spcAft>
                <a:spcPts val="0"/>
              </a:spcAft>
              <a:buClr>
                <a:schemeClr val="lt1"/>
              </a:buClr>
              <a:buSzPts val="3000"/>
              <a:buChar char="•"/>
            </a:pPr>
            <a:r>
              <a:rPr lang="en-US"/>
              <a:t>How do you use parameters within functions? And why would you want to?</a:t>
            </a:r>
            <a:endParaRPr/>
          </a:p>
          <a:p>
            <a:pPr marL="228600" lvl="0" indent="-228600" algn="l" rtl="0">
              <a:lnSpc>
                <a:spcPct val="120000"/>
              </a:lnSpc>
              <a:spcBef>
                <a:spcPts val="1000"/>
              </a:spcBef>
              <a:spcAft>
                <a:spcPts val="0"/>
              </a:spcAft>
              <a:buClr>
                <a:schemeClr val="lt1"/>
              </a:buClr>
              <a:buSzPts val="3000"/>
              <a:buChar char="•"/>
            </a:pPr>
            <a:r>
              <a:rPr lang="en-US"/>
              <a:t>How do you return values from functions? And why would you want to?</a:t>
            </a:r>
            <a:endParaRPr/>
          </a:p>
          <a:p>
            <a:pPr marL="0" lvl="0" indent="0" algn="l" rtl="0">
              <a:lnSpc>
                <a:spcPct val="120000"/>
              </a:lnSpc>
              <a:spcBef>
                <a:spcPts val="1000"/>
              </a:spcBef>
              <a:spcAft>
                <a:spcPts val="0"/>
              </a:spcAft>
              <a:buClr>
                <a:schemeClr val="lt1"/>
              </a:buClr>
              <a:buSzPts val="3000"/>
              <a:buNone/>
            </a:pPr>
            <a:r>
              <a:rPr lang="en-US"/>
              <a:t>Q: What is the difference between a variable, a parameter and a value?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IMPORTING LIBRARIES</a:t>
            </a:r>
            <a:endParaRPr/>
          </a:p>
        </p:txBody>
      </p:sp>
      <p:sp>
        <p:nvSpPr>
          <p:cNvPr id="384" name="Google Shape;384;p1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What is a library?</a:t>
            </a:r>
            <a:endParaRPr/>
          </a:p>
          <a:p>
            <a:pPr marL="228600" lvl="0" indent="-228600" algn="l" rtl="0">
              <a:lnSpc>
                <a:spcPct val="120000"/>
              </a:lnSpc>
              <a:spcBef>
                <a:spcPts val="1000"/>
              </a:spcBef>
              <a:spcAft>
                <a:spcPts val="0"/>
              </a:spcAft>
              <a:buClr>
                <a:schemeClr val="lt1"/>
              </a:buClr>
              <a:buSzPts val="3000"/>
              <a:buChar char="•"/>
            </a:pPr>
            <a:r>
              <a:rPr lang="en-US"/>
              <a:t>Why would you want to use one?</a:t>
            </a:r>
            <a:endParaRPr/>
          </a:p>
          <a:p>
            <a:pPr marL="228600" lvl="0" indent="-228600" algn="l" rtl="0">
              <a:lnSpc>
                <a:spcPct val="120000"/>
              </a:lnSpc>
              <a:spcBef>
                <a:spcPts val="1000"/>
              </a:spcBef>
              <a:spcAft>
                <a:spcPts val="0"/>
              </a:spcAft>
              <a:buClr>
                <a:schemeClr val="lt1"/>
              </a:buClr>
              <a:buSzPts val="3000"/>
              <a:buChar char="•"/>
            </a:pPr>
            <a:r>
              <a:rPr lang="en-US"/>
              <a:t>Where is this code stored?</a:t>
            </a:r>
            <a:endParaRPr/>
          </a:p>
          <a:p>
            <a:pPr marL="228600" lvl="0" indent="-228600" algn="l" rtl="0">
              <a:lnSpc>
                <a:spcPct val="120000"/>
              </a:lnSpc>
              <a:spcBef>
                <a:spcPts val="1000"/>
              </a:spcBef>
              <a:spcAft>
                <a:spcPts val="0"/>
              </a:spcAft>
              <a:buClr>
                <a:schemeClr val="lt1"/>
              </a:buClr>
              <a:buSzPts val="3000"/>
              <a:buChar char="•"/>
            </a:pPr>
            <a:r>
              <a:rPr lang="en-US"/>
              <a:t>Can you build your own?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5e9c1d88c3_0_5"/>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SENDING AN EMAIL</a:t>
            </a:r>
            <a:endParaRPr/>
          </a:p>
        </p:txBody>
      </p:sp>
      <p:sp>
        <p:nvSpPr>
          <p:cNvPr id="390" name="Google Shape;390;g5e9c1d88c3_0_5"/>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LAB: Let’s build an email program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RASPBERRY PI SOFTWARE</a:t>
            </a:r>
            <a:endParaRPr/>
          </a:p>
        </p:txBody>
      </p:sp>
      <p:sp>
        <p:nvSpPr>
          <p:cNvPr id="396" name="Google Shape;396;p18"/>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a:t>1) Copy source code</a:t>
            </a:r>
            <a:endParaRPr/>
          </a:p>
          <a:p>
            <a:pPr marL="0" lvl="0" indent="0" algn="l" rtl="0">
              <a:lnSpc>
                <a:spcPct val="120000"/>
              </a:lnSpc>
              <a:spcBef>
                <a:spcPts val="1000"/>
              </a:spcBef>
              <a:spcAft>
                <a:spcPts val="0"/>
              </a:spcAft>
              <a:buClr>
                <a:schemeClr val="lt1"/>
              </a:buClr>
              <a:buSzPts val="3000"/>
              <a:buNone/>
            </a:pPr>
            <a:r>
              <a:rPr lang="en-US"/>
              <a:t>2) Run the code</a:t>
            </a:r>
            <a:endParaRPr/>
          </a:p>
          <a:p>
            <a:pPr marL="0" lvl="0" indent="0" algn="l" rtl="0">
              <a:lnSpc>
                <a:spcPct val="120000"/>
              </a:lnSpc>
              <a:spcBef>
                <a:spcPts val="1000"/>
              </a:spcBef>
              <a:spcAft>
                <a:spcPts val="0"/>
              </a:spcAft>
              <a:buClr>
                <a:schemeClr val="lt1"/>
              </a:buClr>
              <a:buSzPts val="3000"/>
              <a:buNone/>
            </a:pPr>
            <a:r>
              <a:rPr lang="en-US"/>
              <a:t>3) Explain it</a:t>
            </a:r>
            <a:endParaRPr/>
          </a:p>
          <a:p>
            <a:pPr marL="0" lvl="0" indent="0" algn="l" rtl="0">
              <a:lnSpc>
                <a:spcPct val="120000"/>
              </a:lnSpc>
              <a:spcBef>
                <a:spcPts val="1000"/>
              </a:spcBef>
              <a:spcAft>
                <a:spcPts val="0"/>
              </a:spcAft>
              <a:buClr>
                <a:schemeClr val="lt1"/>
              </a:buClr>
              <a:buSzPts val="3000"/>
              <a:buNone/>
            </a:pPr>
            <a:r>
              <a:rPr lang="en-US"/>
              <a:t>4) Change the code so the light remains on for 5 seconds after pushing button</a:t>
            </a:r>
            <a:endParaRPr/>
          </a:p>
          <a:p>
            <a:pPr marL="0" lvl="0" indent="0" algn="l" rtl="0">
              <a:lnSpc>
                <a:spcPct val="120000"/>
              </a:lnSpc>
              <a:spcBef>
                <a:spcPts val="1000"/>
              </a:spcBef>
              <a:spcAft>
                <a:spcPts val="0"/>
              </a:spcAft>
              <a:buClr>
                <a:schemeClr val="lt1"/>
              </a:buClr>
              <a:buSzPts val="3000"/>
              <a:buNone/>
            </a:pPr>
            <a:r>
              <a:rPr lang="en-US"/>
              <a:t>5) Test 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SEND AN EMAIL</a:t>
            </a:r>
            <a:endParaRPr/>
          </a:p>
        </p:txBody>
      </p:sp>
      <p:sp>
        <p:nvSpPr>
          <p:cNvPr id="402" name="Google Shape;402;p19"/>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Review and edit the code</a:t>
            </a:r>
            <a:endParaRPr/>
          </a:p>
          <a:p>
            <a:pPr marL="685800" lvl="1" indent="-228600" algn="l" rtl="0">
              <a:lnSpc>
                <a:spcPct val="120000"/>
              </a:lnSpc>
              <a:spcBef>
                <a:spcPts val="500"/>
              </a:spcBef>
              <a:spcAft>
                <a:spcPts val="0"/>
              </a:spcAft>
              <a:buClr>
                <a:schemeClr val="lt1"/>
              </a:buClr>
              <a:buSzPts val="2500"/>
              <a:buChar char="•"/>
            </a:pPr>
            <a:r>
              <a:rPr lang="en-US"/>
              <a:t>To: </a:t>
            </a:r>
            <a:r>
              <a:rPr lang="en-US" u="sng">
                <a:solidFill>
                  <a:schemeClr val="hlink"/>
                </a:solidFill>
                <a:hlinkClick r:id="rId3"/>
              </a:rPr>
              <a:t>Thom.Christensen@Schroders.com</a:t>
            </a:r>
            <a:endParaRPr/>
          </a:p>
          <a:p>
            <a:pPr marL="685800" lvl="1" indent="-228600" algn="l" rtl="0">
              <a:lnSpc>
                <a:spcPct val="120000"/>
              </a:lnSpc>
              <a:spcBef>
                <a:spcPts val="500"/>
              </a:spcBef>
              <a:spcAft>
                <a:spcPts val="0"/>
              </a:spcAft>
              <a:buClr>
                <a:schemeClr val="lt1"/>
              </a:buClr>
              <a:buSzPts val="2500"/>
              <a:buChar char="•"/>
            </a:pPr>
            <a:r>
              <a:rPr lang="en-US"/>
              <a:t>Subject: Sending a test email from my raspberry pi</a:t>
            </a:r>
            <a:endParaRPr/>
          </a:p>
          <a:p>
            <a:pPr marL="685800" lvl="1" indent="-228600" algn="l" rtl="0">
              <a:lnSpc>
                <a:spcPct val="120000"/>
              </a:lnSpc>
              <a:spcBef>
                <a:spcPts val="500"/>
              </a:spcBef>
              <a:spcAft>
                <a:spcPts val="0"/>
              </a:spcAft>
              <a:buClr>
                <a:schemeClr val="lt1"/>
              </a:buClr>
              <a:buSzPts val="2500"/>
              <a:buChar char="•"/>
            </a:pPr>
            <a:r>
              <a:rPr lang="en-US"/>
              <a:t>Body: Make something up!</a:t>
            </a:r>
            <a:endParaRPr/>
          </a:p>
          <a:p>
            <a:pPr marL="228600" lvl="0" indent="-228600" algn="l" rtl="0">
              <a:lnSpc>
                <a:spcPct val="120000"/>
              </a:lnSpc>
              <a:spcBef>
                <a:spcPts val="1000"/>
              </a:spcBef>
              <a:spcAft>
                <a:spcPts val="0"/>
              </a:spcAft>
              <a:buClr>
                <a:schemeClr val="lt1"/>
              </a:buClr>
              <a:buSzPts val="3000"/>
              <a:buChar char="•"/>
            </a:pPr>
            <a:r>
              <a:rPr lang="en-US"/>
              <a:t>Test it</a:t>
            </a:r>
            <a:endParaRPr/>
          </a:p>
          <a:p>
            <a:pPr marL="228600" lvl="0" indent="-228600" algn="l" rtl="0">
              <a:lnSpc>
                <a:spcPct val="120000"/>
              </a:lnSpc>
              <a:spcBef>
                <a:spcPts val="1000"/>
              </a:spcBef>
              <a:spcAft>
                <a:spcPts val="0"/>
              </a:spcAft>
              <a:buClr>
                <a:schemeClr val="lt1"/>
              </a:buClr>
              <a:buSzPts val="3000"/>
              <a:buChar char="•"/>
            </a:pPr>
            <a:r>
              <a:rPr lang="en-US"/>
              <a:t>Embed the code into a function</a:t>
            </a:r>
            <a:endParaRPr/>
          </a:p>
          <a:p>
            <a:pPr marL="228600" lvl="0" indent="-228600" algn="l" rtl="0">
              <a:lnSpc>
                <a:spcPct val="120000"/>
              </a:lnSpc>
              <a:spcBef>
                <a:spcPts val="1000"/>
              </a:spcBef>
              <a:spcAft>
                <a:spcPts val="0"/>
              </a:spcAft>
              <a:buClr>
                <a:schemeClr val="lt1"/>
              </a:buClr>
              <a:buSzPts val="3000"/>
              <a:buChar char="•"/>
            </a:pPr>
            <a:r>
              <a:rPr lang="en-US"/>
              <a:t>Test it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BUILD A CLASS</a:t>
            </a:r>
            <a:endParaRPr/>
          </a:p>
        </p:txBody>
      </p:sp>
      <p:sp>
        <p:nvSpPr>
          <p:cNvPr id="408" name="Google Shape;408;p2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What is a class?</a:t>
            </a:r>
            <a:endParaRPr/>
          </a:p>
          <a:p>
            <a:pPr marL="228600" lvl="0" indent="-228600" algn="l" rtl="0">
              <a:lnSpc>
                <a:spcPct val="120000"/>
              </a:lnSpc>
              <a:spcBef>
                <a:spcPts val="1000"/>
              </a:spcBef>
              <a:spcAft>
                <a:spcPts val="0"/>
              </a:spcAft>
              <a:buClr>
                <a:schemeClr val="lt1"/>
              </a:buClr>
              <a:buSzPts val="3000"/>
              <a:buChar char="•"/>
            </a:pPr>
            <a:r>
              <a:rPr lang="en-US"/>
              <a:t>Why would we use classes?</a:t>
            </a:r>
            <a:endParaRPr/>
          </a:p>
          <a:p>
            <a:pPr marL="228600" lvl="0" indent="-228600" algn="l" rtl="0">
              <a:lnSpc>
                <a:spcPct val="120000"/>
              </a:lnSpc>
              <a:spcBef>
                <a:spcPts val="1000"/>
              </a:spcBef>
              <a:spcAft>
                <a:spcPts val="0"/>
              </a:spcAft>
              <a:buClr>
                <a:schemeClr val="lt1"/>
              </a:buClr>
              <a:buSzPts val="3000"/>
              <a:buChar char="•"/>
            </a:pPr>
            <a:r>
              <a:rPr lang="en-US"/>
              <a:t>How would you use classes?</a:t>
            </a:r>
            <a:endParaRPr/>
          </a:p>
          <a:p>
            <a:pPr marL="228600" lvl="0" indent="-228600" algn="l" rtl="0">
              <a:lnSpc>
                <a:spcPct val="120000"/>
              </a:lnSpc>
              <a:spcBef>
                <a:spcPts val="1000"/>
              </a:spcBef>
              <a:spcAft>
                <a:spcPts val="0"/>
              </a:spcAft>
              <a:buClr>
                <a:schemeClr val="lt1"/>
              </a:buClr>
              <a:buSzPts val="3000"/>
              <a:buChar char="•"/>
            </a:pPr>
            <a:r>
              <a:rPr lang="en-US"/>
              <a:t>What is Object Oriented Programming (OOP)?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ENHANCED SEND AN EMAIL</a:t>
            </a:r>
            <a:endParaRPr/>
          </a:p>
        </p:txBody>
      </p:sp>
      <p:sp>
        <p:nvSpPr>
          <p:cNvPr id="414" name="Google Shape;414;p2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Take your email function and put it in a class</a:t>
            </a:r>
            <a:endParaRPr/>
          </a:p>
          <a:p>
            <a:pPr marL="228600" lvl="0" indent="-228600" algn="l" rtl="0">
              <a:lnSpc>
                <a:spcPct val="120000"/>
              </a:lnSpc>
              <a:spcBef>
                <a:spcPts val="1000"/>
              </a:spcBef>
              <a:spcAft>
                <a:spcPts val="0"/>
              </a:spcAft>
              <a:buClr>
                <a:schemeClr val="lt1"/>
              </a:buClr>
              <a:buSzPts val="3000"/>
              <a:buChar char="•"/>
            </a:pPr>
            <a:r>
              <a:rPr lang="en-US"/>
              <a:t>Add functionality to push button to turn on light and send the email when button is pressed</a:t>
            </a:r>
            <a:endParaRPr/>
          </a:p>
          <a:p>
            <a:pPr marL="228600" lvl="0" indent="-228600" algn="l" rtl="0">
              <a:lnSpc>
                <a:spcPct val="120000"/>
              </a:lnSpc>
              <a:spcBef>
                <a:spcPts val="1000"/>
              </a:spcBef>
              <a:spcAft>
                <a:spcPts val="0"/>
              </a:spcAft>
              <a:buClr>
                <a:schemeClr val="lt1"/>
              </a:buClr>
              <a:buSzPts val="3000"/>
              <a:buChar char="•"/>
            </a:pPr>
            <a:r>
              <a:rPr lang="en-US"/>
              <a:t>Count the number of times the button is pressed</a:t>
            </a:r>
            <a:endParaRPr/>
          </a:p>
          <a:p>
            <a:pPr marL="228600" lvl="0" indent="-228600" algn="l" rtl="0">
              <a:lnSpc>
                <a:spcPct val="120000"/>
              </a:lnSpc>
              <a:spcBef>
                <a:spcPts val="1000"/>
              </a:spcBef>
              <a:spcAft>
                <a:spcPts val="0"/>
              </a:spcAft>
              <a:buClr>
                <a:schemeClr val="lt1"/>
              </a:buClr>
              <a:buSzPts val="3000"/>
              <a:buChar char="•"/>
            </a:pPr>
            <a:r>
              <a:rPr lang="en-US"/>
              <a:t>Save the number of times the button is pressed between reboots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5f1623cf2d_0_48"/>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Retrospective</a:t>
            </a:r>
            <a:endParaRPr/>
          </a:p>
        </p:txBody>
      </p:sp>
      <p:sp>
        <p:nvSpPr>
          <p:cNvPr id="420" name="Google Shape;420;g5f1623cf2d_0_48"/>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Check the parking lot?</a:t>
            </a:r>
            <a:endParaRPr/>
          </a:p>
          <a:p>
            <a:pPr marL="0" lvl="0" indent="0" algn="l" rtl="0">
              <a:spcBef>
                <a:spcPts val="1000"/>
              </a:spcBef>
              <a:spcAft>
                <a:spcPts val="0"/>
              </a:spcAft>
              <a:buNone/>
            </a:pPr>
            <a:r>
              <a:rPr lang="en-US"/>
              <a:t>What did we learn?</a:t>
            </a:r>
            <a:endParaRPr/>
          </a:p>
          <a:p>
            <a:pPr marL="0" lvl="0" indent="0" algn="l" rtl="0">
              <a:spcBef>
                <a:spcPts val="1000"/>
              </a:spcBef>
              <a:spcAft>
                <a:spcPts val="0"/>
              </a:spcAft>
              <a:buNone/>
            </a:pPr>
            <a:r>
              <a:rPr lang="en-US"/>
              <a:t>What worked well?</a:t>
            </a:r>
            <a:endParaRPr/>
          </a:p>
          <a:p>
            <a:pPr marL="0" lvl="0" indent="0" algn="l" rtl="0">
              <a:spcBef>
                <a:spcPts val="1000"/>
              </a:spcBef>
              <a:spcAft>
                <a:spcPts val="0"/>
              </a:spcAft>
              <a:buNone/>
            </a:pPr>
            <a:r>
              <a:rPr lang="en-US"/>
              <a:t>What could we do better?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INTRODUCTIONS</a:t>
            </a:r>
            <a:endParaRPr/>
          </a:p>
        </p:txBody>
      </p:sp>
      <p:sp>
        <p:nvSpPr>
          <p:cNvPr id="247" name="Google Shape;247;p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Name tags</a:t>
            </a:r>
            <a:endParaRPr/>
          </a:p>
          <a:p>
            <a:pPr marL="228600" lvl="0" indent="-228600" algn="l" rtl="0">
              <a:lnSpc>
                <a:spcPct val="120000"/>
              </a:lnSpc>
              <a:spcBef>
                <a:spcPts val="1000"/>
              </a:spcBef>
              <a:spcAft>
                <a:spcPts val="0"/>
              </a:spcAft>
              <a:buClr>
                <a:schemeClr val="lt1"/>
              </a:buClr>
              <a:buSzPts val="3000"/>
              <a:buChar char="•"/>
            </a:pPr>
            <a:r>
              <a:rPr lang="en-US"/>
              <a:t>Icebreaker: Who is it? </a:t>
            </a:r>
            <a:endParaRPr/>
          </a:p>
          <a:p>
            <a:pPr marL="0" lvl="0" indent="0" algn="l" rtl="0">
              <a:lnSpc>
                <a:spcPct val="120000"/>
              </a:lnSpc>
              <a:spcBef>
                <a:spcPts val="1000"/>
              </a:spcBef>
              <a:spcAft>
                <a:spcPts val="0"/>
              </a:spcAft>
              <a:buClr>
                <a:schemeClr val="lt1"/>
              </a:buClr>
              <a:buSzPts val="3000"/>
              <a:buNone/>
            </a:pPr>
            <a:r>
              <a:rPr lang="en-US"/>
              <a:t>Everyone write a fun fact about themselves onto a slip of paper and put it into the hat. Each slip will be drawn one by one and the aim is to guess who is the person behind the fact. Once a person’s fact has been read aloud, they will pick the next fact from the hat.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DAY 3: WORKING WITH THE BUSINESS</a:t>
            </a:r>
            <a:endParaRPr/>
          </a:p>
        </p:txBody>
      </p:sp>
      <p:sp>
        <p:nvSpPr>
          <p:cNvPr id="426" name="Google Shape;426;p2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The basics of Service Management</a:t>
            </a:r>
            <a:endParaRPr/>
          </a:p>
          <a:p>
            <a:pPr marL="228600" lvl="0" indent="-228600" algn="l" rtl="0">
              <a:lnSpc>
                <a:spcPct val="120000"/>
              </a:lnSpc>
              <a:spcBef>
                <a:spcPts val="1000"/>
              </a:spcBef>
              <a:spcAft>
                <a:spcPts val="0"/>
              </a:spcAft>
              <a:buClr>
                <a:schemeClr val="lt1"/>
              </a:buClr>
              <a:buSzPts val="3000"/>
              <a:buChar char="•"/>
            </a:pPr>
            <a:r>
              <a:rPr lang="en-US"/>
              <a:t>Introduction to ServiceNow</a:t>
            </a:r>
            <a:endParaRPr/>
          </a:p>
          <a:p>
            <a:pPr marL="228600" lvl="0" indent="-228600" algn="l" rtl="0">
              <a:lnSpc>
                <a:spcPct val="120000"/>
              </a:lnSpc>
              <a:spcBef>
                <a:spcPts val="1000"/>
              </a:spcBef>
              <a:spcAft>
                <a:spcPts val="0"/>
              </a:spcAft>
              <a:buClr>
                <a:schemeClr val="lt1"/>
              </a:buClr>
              <a:buSzPts val="3000"/>
              <a:buChar char="•"/>
            </a:pPr>
            <a:r>
              <a:rPr lang="en-US"/>
              <a:t>Send an alert to ServiceNow</a:t>
            </a:r>
            <a:endParaRPr/>
          </a:p>
          <a:p>
            <a:pPr marL="228600" lvl="0" indent="-228600" algn="l" rtl="0">
              <a:lnSpc>
                <a:spcPct val="120000"/>
              </a:lnSpc>
              <a:spcBef>
                <a:spcPts val="1000"/>
              </a:spcBef>
              <a:spcAft>
                <a:spcPts val="0"/>
              </a:spcAft>
              <a:buClr>
                <a:schemeClr val="lt1"/>
              </a:buClr>
              <a:buSzPts val="3000"/>
              <a:buChar char="•"/>
            </a:pPr>
            <a:r>
              <a:rPr lang="en-US"/>
              <a:t>Reporting on issues</a:t>
            </a:r>
            <a:endParaRPr/>
          </a:p>
          <a:p>
            <a:pPr marL="228600" lvl="0" indent="-228600" algn="l" rtl="0">
              <a:lnSpc>
                <a:spcPct val="120000"/>
              </a:lnSpc>
              <a:spcBef>
                <a:spcPts val="1000"/>
              </a:spcBef>
              <a:spcAft>
                <a:spcPts val="0"/>
              </a:spcAft>
              <a:buClr>
                <a:schemeClr val="lt1"/>
              </a:buClr>
              <a:buSzPts val="3000"/>
              <a:buChar char="•"/>
            </a:pPr>
            <a:r>
              <a:rPr lang="en-US"/>
              <a:t>Device Registration</a:t>
            </a:r>
            <a:endParaRPr/>
          </a:p>
          <a:p>
            <a:pPr marL="228600" lvl="0" indent="-228600" algn="l" rtl="0">
              <a:lnSpc>
                <a:spcPct val="120000"/>
              </a:lnSpc>
              <a:spcBef>
                <a:spcPts val="1000"/>
              </a:spcBef>
              <a:spcAft>
                <a:spcPts val="0"/>
              </a:spcAft>
              <a:buClr>
                <a:schemeClr val="lt1"/>
              </a:buClr>
              <a:buSzPts val="3000"/>
              <a:buChar char="•"/>
            </a:pPr>
            <a:r>
              <a:rPr lang="en-US"/>
              <a:t>Ticket validation / Preventing Spam</a:t>
            </a:r>
            <a:endParaRPr/>
          </a:p>
          <a:p>
            <a:pPr marL="228600" lvl="0" indent="-38100" algn="l" rtl="0">
              <a:lnSpc>
                <a:spcPct val="120000"/>
              </a:lnSpc>
              <a:spcBef>
                <a:spcPts val="1000"/>
              </a:spcBef>
              <a:spcAft>
                <a:spcPts val="0"/>
              </a:spcAft>
              <a:buClr>
                <a:schemeClr val="lt1"/>
              </a:buClr>
              <a:buSzPts val="3000"/>
              <a:buNone/>
            </a:pPr>
            <a:endParaRPr/>
          </a:p>
          <a:p>
            <a:pPr marL="228600" lvl="0" indent="-38100" algn="l" rtl="0">
              <a:lnSpc>
                <a:spcPct val="120000"/>
              </a:lnSpc>
              <a:spcBef>
                <a:spcPts val="1000"/>
              </a:spcBef>
              <a:spcAft>
                <a:spcPts val="0"/>
              </a:spcAft>
              <a:buClr>
                <a:schemeClr val="lt1"/>
              </a:buClr>
              <a:buSzPts val="30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RECAP</a:t>
            </a:r>
            <a:endParaRPr/>
          </a:p>
        </p:txBody>
      </p:sp>
      <p:sp>
        <p:nvSpPr>
          <p:cNvPr id="432" name="Google Shape;432;p2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38100" algn="l" rtl="0">
              <a:lnSpc>
                <a:spcPct val="120000"/>
              </a:lnSpc>
              <a:spcBef>
                <a:spcPts val="0"/>
              </a:spcBef>
              <a:spcAft>
                <a:spcPts val="0"/>
              </a:spcAft>
              <a:buClr>
                <a:schemeClr val="lt1"/>
              </a:buClr>
              <a:buSzPts val="30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5512"/>
            <a:ext cx="9905998" cy="1478570"/>
          </a:xfrm>
        </p:spPr>
        <p:txBody>
          <a:bodyPr/>
          <a:lstStyle/>
          <a:p>
            <a:r>
              <a:rPr lang="en-US" dirty="0"/>
              <a:t>IT Service Management (ITSM)</a:t>
            </a:r>
          </a:p>
        </p:txBody>
      </p:sp>
      <p:sp>
        <p:nvSpPr>
          <p:cNvPr id="3" name="Content Placeholder 2"/>
          <p:cNvSpPr>
            <a:spLocks noGrp="1"/>
          </p:cNvSpPr>
          <p:nvPr>
            <p:ph idx="1"/>
          </p:nvPr>
        </p:nvSpPr>
        <p:spPr>
          <a:xfrm>
            <a:off x="1141412" y="1848566"/>
            <a:ext cx="9905999" cy="1043772"/>
          </a:xfrm>
        </p:spPr>
        <p:txBody>
          <a:bodyPr>
            <a:normAutofit/>
          </a:bodyPr>
          <a:lstStyle/>
          <a:p>
            <a:pPr lvl="1"/>
            <a:r>
              <a:rPr lang="en-US" dirty="0"/>
              <a:t>Basically, a bunch of techie stuff that allows you to do something useful</a:t>
            </a:r>
          </a:p>
          <a:p>
            <a:pPr lvl="1"/>
            <a:r>
              <a:rPr lang="en-US" dirty="0"/>
              <a:t>Think of any piece of technology you’d use at home or here in the workplace...</a:t>
            </a:r>
          </a:p>
          <a:p>
            <a:endParaRPr lang="en-US" dirty="0"/>
          </a:p>
        </p:txBody>
      </p:sp>
      <p:pic>
        <p:nvPicPr>
          <p:cNvPr id="6" name="Picture 5">
            <a:extLst>
              <a:ext uri="{FF2B5EF4-FFF2-40B4-BE49-F238E27FC236}">
                <a16:creationId xmlns:a16="http://schemas.microsoft.com/office/drawing/2014/main" id="{4641D942-6702-4FFD-A618-63E85739F86C}"/>
              </a:ext>
            </a:extLst>
          </p:cNvPr>
          <p:cNvPicPr>
            <a:picLocks noChangeAspect="1"/>
          </p:cNvPicPr>
          <p:nvPr/>
        </p:nvPicPr>
        <p:blipFill>
          <a:blip r:embed="rId3"/>
          <a:stretch>
            <a:fillRect/>
          </a:stretch>
        </p:blipFill>
        <p:spPr>
          <a:xfrm>
            <a:off x="6265326" y="4548529"/>
            <a:ext cx="1951082" cy="1951082"/>
          </a:xfrm>
          <a:prstGeom prst="rect">
            <a:avLst/>
          </a:prstGeom>
        </p:spPr>
      </p:pic>
      <p:pic>
        <p:nvPicPr>
          <p:cNvPr id="10" name="Picture 9">
            <a:extLst>
              <a:ext uri="{FF2B5EF4-FFF2-40B4-BE49-F238E27FC236}">
                <a16:creationId xmlns:a16="http://schemas.microsoft.com/office/drawing/2014/main" id="{BF055A2A-2C2A-40C7-B118-1C3E829477F8}"/>
              </a:ext>
            </a:extLst>
          </p:cNvPr>
          <p:cNvPicPr>
            <a:picLocks noChangeAspect="1"/>
          </p:cNvPicPr>
          <p:nvPr/>
        </p:nvPicPr>
        <p:blipFill>
          <a:blip r:embed="rId4"/>
          <a:stretch>
            <a:fillRect/>
          </a:stretch>
        </p:blipFill>
        <p:spPr>
          <a:xfrm>
            <a:off x="8415171" y="5348953"/>
            <a:ext cx="2231923" cy="463124"/>
          </a:xfrm>
          <a:prstGeom prst="rect">
            <a:avLst/>
          </a:prstGeom>
        </p:spPr>
      </p:pic>
      <p:pic>
        <p:nvPicPr>
          <p:cNvPr id="12" name="Picture 11">
            <a:extLst>
              <a:ext uri="{FF2B5EF4-FFF2-40B4-BE49-F238E27FC236}">
                <a16:creationId xmlns:a16="http://schemas.microsoft.com/office/drawing/2014/main" id="{9FE64338-62CD-48D2-A891-652D8946B0EB}"/>
              </a:ext>
            </a:extLst>
          </p:cNvPr>
          <p:cNvPicPr>
            <a:picLocks noChangeAspect="1"/>
          </p:cNvPicPr>
          <p:nvPr/>
        </p:nvPicPr>
        <p:blipFill>
          <a:blip r:embed="rId5"/>
          <a:stretch>
            <a:fillRect/>
          </a:stretch>
        </p:blipFill>
        <p:spPr>
          <a:xfrm>
            <a:off x="1544906" y="5157503"/>
            <a:ext cx="2532774" cy="851122"/>
          </a:xfrm>
          <a:prstGeom prst="rect">
            <a:avLst/>
          </a:prstGeom>
        </p:spPr>
      </p:pic>
      <p:sp>
        <p:nvSpPr>
          <p:cNvPr id="16" name="Content Placeholder 2">
            <a:extLst>
              <a:ext uri="{FF2B5EF4-FFF2-40B4-BE49-F238E27FC236}">
                <a16:creationId xmlns:a16="http://schemas.microsoft.com/office/drawing/2014/main" id="{F6A220FB-E6C0-425C-A8CE-FEE1F0DAA5A3}"/>
              </a:ext>
            </a:extLst>
          </p:cNvPr>
          <p:cNvSpPr txBox="1">
            <a:spLocks/>
          </p:cNvSpPr>
          <p:nvPr/>
        </p:nvSpPr>
        <p:spPr>
          <a:xfrm>
            <a:off x="1141412" y="1369761"/>
            <a:ext cx="9905999" cy="14785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What is an IT Service ?</a:t>
            </a:r>
          </a:p>
          <a:p>
            <a:endParaRPr lang="en-US" dirty="0"/>
          </a:p>
        </p:txBody>
      </p:sp>
      <p:pic>
        <p:nvPicPr>
          <p:cNvPr id="17" name="Picture 16" descr="Image result for gmail logo transparent">
            <a:extLst>
              <a:ext uri="{FF2B5EF4-FFF2-40B4-BE49-F238E27FC236}">
                <a16:creationId xmlns:a16="http://schemas.microsoft.com/office/drawing/2014/main" id="{5E2447AD-9ED2-4B06-A960-C6E8AA41E1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7083" y="2825565"/>
            <a:ext cx="957153" cy="95715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Image result for skype logo transparent">
            <a:extLst>
              <a:ext uri="{FF2B5EF4-FFF2-40B4-BE49-F238E27FC236}">
                <a16:creationId xmlns:a16="http://schemas.microsoft.com/office/drawing/2014/main" id="{7F49D94D-F0BF-457E-BA77-280BE46497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6800" y="2892338"/>
            <a:ext cx="838786" cy="851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2FFA6BD4-D642-4CC8-882C-FDABD19000E8}"/>
              </a:ext>
            </a:extLst>
          </p:cNvPr>
          <p:cNvPicPr>
            <a:picLocks noChangeAspect="1"/>
          </p:cNvPicPr>
          <p:nvPr/>
        </p:nvPicPr>
        <p:blipFill>
          <a:blip r:embed="rId8"/>
          <a:stretch>
            <a:fillRect/>
          </a:stretch>
        </p:blipFill>
        <p:spPr>
          <a:xfrm>
            <a:off x="1608569" y="2745608"/>
            <a:ext cx="1144461" cy="1144461"/>
          </a:xfrm>
          <a:prstGeom prst="rect">
            <a:avLst/>
          </a:prstGeom>
        </p:spPr>
      </p:pic>
      <p:pic>
        <p:nvPicPr>
          <p:cNvPr id="14" name="Picture 13">
            <a:extLst>
              <a:ext uri="{FF2B5EF4-FFF2-40B4-BE49-F238E27FC236}">
                <a16:creationId xmlns:a16="http://schemas.microsoft.com/office/drawing/2014/main" id="{307CEC85-EE97-4DE6-B605-F92E60FEAD47}"/>
              </a:ext>
            </a:extLst>
          </p:cNvPr>
          <p:cNvPicPr>
            <a:picLocks noChangeAspect="1"/>
          </p:cNvPicPr>
          <p:nvPr/>
        </p:nvPicPr>
        <p:blipFill>
          <a:blip r:embed="rId9"/>
          <a:stretch>
            <a:fillRect/>
          </a:stretch>
        </p:blipFill>
        <p:spPr>
          <a:xfrm>
            <a:off x="4306187" y="5022027"/>
            <a:ext cx="1658198" cy="851122"/>
          </a:xfrm>
          <a:prstGeom prst="rect">
            <a:avLst/>
          </a:prstGeom>
        </p:spPr>
      </p:pic>
      <p:pic>
        <p:nvPicPr>
          <p:cNvPr id="21" name="Picture 20">
            <a:extLst>
              <a:ext uri="{FF2B5EF4-FFF2-40B4-BE49-F238E27FC236}">
                <a16:creationId xmlns:a16="http://schemas.microsoft.com/office/drawing/2014/main" id="{CECF5522-867A-4870-A95B-2A5A479EC638}"/>
              </a:ext>
            </a:extLst>
          </p:cNvPr>
          <p:cNvPicPr>
            <a:picLocks noChangeAspect="1"/>
          </p:cNvPicPr>
          <p:nvPr/>
        </p:nvPicPr>
        <p:blipFill>
          <a:blip r:embed="rId10"/>
          <a:stretch>
            <a:fillRect/>
          </a:stretch>
        </p:blipFill>
        <p:spPr>
          <a:xfrm>
            <a:off x="8958901" y="2896170"/>
            <a:ext cx="1144461" cy="1144461"/>
          </a:xfrm>
          <a:prstGeom prst="rect">
            <a:avLst/>
          </a:prstGeom>
        </p:spPr>
      </p:pic>
      <p:pic>
        <p:nvPicPr>
          <p:cNvPr id="23" name="Picture 22">
            <a:extLst>
              <a:ext uri="{FF2B5EF4-FFF2-40B4-BE49-F238E27FC236}">
                <a16:creationId xmlns:a16="http://schemas.microsoft.com/office/drawing/2014/main" id="{466D10EB-66C4-49D0-95BF-EA308487CD12}"/>
              </a:ext>
            </a:extLst>
          </p:cNvPr>
          <p:cNvPicPr>
            <a:picLocks noChangeAspect="1"/>
          </p:cNvPicPr>
          <p:nvPr/>
        </p:nvPicPr>
        <p:blipFill>
          <a:blip r:embed="rId11"/>
          <a:stretch>
            <a:fillRect/>
          </a:stretch>
        </p:blipFill>
        <p:spPr>
          <a:xfrm>
            <a:off x="7177630" y="2937050"/>
            <a:ext cx="1198009" cy="851000"/>
          </a:xfrm>
          <a:prstGeom prst="rect">
            <a:avLst/>
          </a:prstGeom>
        </p:spPr>
      </p:pic>
      <p:sp>
        <p:nvSpPr>
          <p:cNvPr id="29" name="Content Placeholder 2">
            <a:extLst>
              <a:ext uri="{FF2B5EF4-FFF2-40B4-BE49-F238E27FC236}">
                <a16:creationId xmlns:a16="http://schemas.microsoft.com/office/drawing/2014/main" id="{9822779B-E431-4AAF-BE35-0AD7A00A3BBC}"/>
              </a:ext>
            </a:extLst>
          </p:cNvPr>
          <p:cNvSpPr txBox="1">
            <a:spLocks/>
          </p:cNvSpPr>
          <p:nvPr/>
        </p:nvSpPr>
        <p:spPr>
          <a:xfrm>
            <a:off x="1142282" y="3890069"/>
            <a:ext cx="9905999" cy="14785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What is an IT Service Provider ?</a:t>
            </a:r>
          </a:p>
          <a:p>
            <a:endParaRPr lang="en-US" dirty="0"/>
          </a:p>
        </p:txBody>
      </p:sp>
      <p:sp>
        <p:nvSpPr>
          <p:cNvPr id="30" name="Content Placeholder 2">
            <a:extLst>
              <a:ext uri="{FF2B5EF4-FFF2-40B4-BE49-F238E27FC236}">
                <a16:creationId xmlns:a16="http://schemas.microsoft.com/office/drawing/2014/main" id="{B4730BD4-474D-4E37-A669-9D240BE01999}"/>
              </a:ext>
            </a:extLst>
          </p:cNvPr>
          <p:cNvSpPr txBox="1">
            <a:spLocks/>
          </p:cNvSpPr>
          <p:nvPr/>
        </p:nvSpPr>
        <p:spPr>
          <a:xfrm>
            <a:off x="1141412" y="4378653"/>
            <a:ext cx="9905999" cy="7788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An organization that provides IT systems (or services) to a customer</a:t>
            </a:r>
          </a:p>
        </p:txBody>
      </p:sp>
    </p:spTree>
    <p:extLst>
      <p:ext uri="{BB962C8B-B14F-4D97-AF65-F5344CB8AC3E}">
        <p14:creationId xmlns:p14="http://schemas.microsoft.com/office/powerpoint/2010/main" val="195172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5512"/>
            <a:ext cx="9905998" cy="1478570"/>
          </a:xfrm>
        </p:spPr>
        <p:txBody>
          <a:bodyPr/>
          <a:lstStyle/>
          <a:p>
            <a:r>
              <a:rPr lang="en-US" dirty="0"/>
              <a:t>IT Service Management (ITSM)</a:t>
            </a:r>
          </a:p>
        </p:txBody>
      </p:sp>
      <p:sp>
        <p:nvSpPr>
          <p:cNvPr id="3" name="Content Placeholder 2"/>
          <p:cNvSpPr>
            <a:spLocks noGrp="1"/>
          </p:cNvSpPr>
          <p:nvPr>
            <p:ph idx="1"/>
          </p:nvPr>
        </p:nvSpPr>
        <p:spPr>
          <a:xfrm>
            <a:off x="1141412" y="1477699"/>
            <a:ext cx="9905999" cy="1478570"/>
          </a:xfrm>
        </p:spPr>
        <p:txBody>
          <a:bodyPr>
            <a:normAutofit/>
          </a:bodyPr>
          <a:lstStyle/>
          <a:p>
            <a:r>
              <a:rPr lang="en-US" dirty="0"/>
              <a:t>What is IT Service Management ?</a:t>
            </a:r>
          </a:p>
          <a:p>
            <a:endParaRPr lang="en-US" dirty="0"/>
          </a:p>
        </p:txBody>
      </p:sp>
      <p:sp>
        <p:nvSpPr>
          <p:cNvPr id="40" name="Content Placeholder 2">
            <a:extLst>
              <a:ext uri="{FF2B5EF4-FFF2-40B4-BE49-F238E27FC236}">
                <a16:creationId xmlns:a16="http://schemas.microsoft.com/office/drawing/2014/main" id="{A655C34E-C419-49EA-B355-BDB5D796035E}"/>
              </a:ext>
            </a:extLst>
          </p:cNvPr>
          <p:cNvSpPr txBox="1">
            <a:spLocks/>
          </p:cNvSpPr>
          <p:nvPr/>
        </p:nvSpPr>
        <p:spPr>
          <a:xfrm>
            <a:off x="1141411" y="3131114"/>
            <a:ext cx="6478589" cy="2873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dirty="0"/>
          </a:p>
          <a:p>
            <a:pPr lvl="1"/>
            <a:r>
              <a:rPr lang="en-US" dirty="0"/>
              <a:t>Helps to reduce IT downtime</a:t>
            </a:r>
          </a:p>
          <a:p>
            <a:pPr lvl="1"/>
            <a:r>
              <a:rPr lang="en-US" dirty="0"/>
              <a:t>Saves money</a:t>
            </a:r>
          </a:p>
          <a:p>
            <a:pPr lvl="1"/>
            <a:r>
              <a:rPr lang="en-US" dirty="0"/>
              <a:t>Better communication</a:t>
            </a:r>
          </a:p>
          <a:p>
            <a:pPr lvl="1"/>
            <a:r>
              <a:rPr lang="en-US" dirty="0"/>
              <a:t>Makes customers more productive</a:t>
            </a:r>
          </a:p>
          <a:p>
            <a:pPr lvl="1"/>
            <a:r>
              <a:rPr lang="en-US" dirty="0"/>
              <a:t>Increases customer satisfaction</a:t>
            </a:r>
          </a:p>
        </p:txBody>
      </p:sp>
      <p:pic>
        <p:nvPicPr>
          <p:cNvPr id="19" name="Picture 18">
            <a:extLst>
              <a:ext uri="{FF2B5EF4-FFF2-40B4-BE49-F238E27FC236}">
                <a16:creationId xmlns:a16="http://schemas.microsoft.com/office/drawing/2014/main" id="{D36E2381-48CD-42C1-889C-434F0AB16ED4}"/>
              </a:ext>
            </a:extLst>
          </p:cNvPr>
          <p:cNvPicPr>
            <a:picLocks noChangeAspect="1"/>
          </p:cNvPicPr>
          <p:nvPr/>
        </p:nvPicPr>
        <p:blipFill>
          <a:blip r:embed="rId3"/>
          <a:stretch>
            <a:fillRect/>
          </a:stretch>
        </p:blipFill>
        <p:spPr>
          <a:xfrm>
            <a:off x="7891582" y="3214306"/>
            <a:ext cx="2790756" cy="2790756"/>
          </a:xfrm>
          <a:prstGeom prst="rect">
            <a:avLst/>
          </a:prstGeom>
        </p:spPr>
      </p:pic>
      <p:sp>
        <p:nvSpPr>
          <p:cNvPr id="43" name="Content Placeholder 2">
            <a:extLst>
              <a:ext uri="{FF2B5EF4-FFF2-40B4-BE49-F238E27FC236}">
                <a16:creationId xmlns:a16="http://schemas.microsoft.com/office/drawing/2014/main" id="{556D8F79-E582-41B4-B0DA-4FFD3F427745}"/>
              </a:ext>
            </a:extLst>
          </p:cNvPr>
          <p:cNvSpPr txBox="1">
            <a:spLocks/>
          </p:cNvSpPr>
          <p:nvPr/>
        </p:nvSpPr>
        <p:spPr>
          <a:xfrm>
            <a:off x="1139550" y="3131114"/>
            <a:ext cx="6478589" cy="2873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Benefits of ITSM ?</a:t>
            </a:r>
          </a:p>
        </p:txBody>
      </p:sp>
      <p:sp>
        <p:nvSpPr>
          <p:cNvPr id="44" name="Content Placeholder 2">
            <a:extLst>
              <a:ext uri="{FF2B5EF4-FFF2-40B4-BE49-F238E27FC236}">
                <a16:creationId xmlns:a16="http://schemas.microsoft.com/office/drawing/2014/main" id="{017F3C14-25D2-4B28-9691-AC697569D768}"/>
              </a:ext>
            </a:extLst>
          </p:cNvPr>
          <p:cNvSpPr txBox="1">
            <a:spLocks/>
          </p:cNvSpPr>
          <p:nvPr/>
        </p:nvSpPr>
        <p:spPr>
          <a:xfrm>
            <a:off x="1141412" y="1960724"/>
            <a:ext cx="9905999" cy="147857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All the activities involved in designing, deploying, supporting and improving IT services</a:t>
            </a:r>
          </a:p>
          <a:p>
            <a:pPr lvl="1"/>
            <a:r>
              <a:rPr lang="en-US" dirty="0"/>
              <a:t>Performed by IT Service Providers to enhance the delivery of IT services to it’s customers</a:t>
            </a:r>
          </a:p>
          <a:p>
            <a:endParaRPr lang="en-US" dirty="0"/>
          </a:p>
        </p:txBody>
      </p:sp>
    </p:spTree>
    <p:extLst>
      <p:ext uri="{BB962C8B-B14F-4D97-AF65-F5344CB8AC3E}">
        <p14:creationId xmlns:p14="http://schemas.microsoft.com/office/powerpoint/2010/main" val="131672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3"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5512"/>
            <a:ext cx="9905998" cy="1478570"/>
          </a:xfrm>
        </p:spPr>
        <p:txBody>
          <a:bodyPr/>
          <a:lstStyle/>
          <a:p>
            <a:r>
              <a:rPr lang="en-US" dirty="0"/>
              <a:t>IT Service Management (ITSM)</a:t>
            </a:r>
          </a:p>
        </p:txBody>
      </p:sp>
      <p:sp>
        <p:nvSpPr>
          <p:cNvPr id="3" name="Content Placeholder 2"/>
          <p:cNvSpPr>
            <a:spLocks noGrp="1"/>
          </p:cNvSpPr>
          <p:nvPr>
            <p:ph idx="1"/>
          </p:nvPr>
        </p:nvSpPr>
        <p:spPr>
          <a:xfrm>
            <a:off x="1141412" y="1477699"/>
            <a:ext cx="9905999" cy="1478570"/>
          </a:xfrm>
        </p:spPr>
        <p:txBody>
          <a:bodyPr/>
          <a:lstStyle/>
          <a:p>
            <a:r>
              <a:rPr lang="en-US" dirty="0"/>
              <a:t>What is ITIL?</a:t>
            </a:r>
          </a:p>
        </p:txBody>
      </p:sp>
      <p:sp>
        <p:nvSpPr>
          <p:cNvPr id="5" name="Content Placeholder 2">
            <a:extLst>
              <a:ext uri="{FF2B5EF4-FFF2-40B4-BE49-F238E27FC236}">
                <a16:creationId xmlns:a16="http://schemas.microsoft.com/office/drawing/2014/main" id="{F42540A9-9265-4D83-8593-6C2A8B16E764}"/>
              </a:ext>
            </a:extLst>
          </p:cNvPr>
          <p:cNvSpPr txBox="1">
            <a:spLocks/>
          </p:cNvSpPr>
          <p:nvPr/>
        </p:nvSpPr>
        <p:spPr>
          <a:xfrm>
            <a:off x="1141410" y="3021049"/>
            <a:ext cx="9905999" cy="10616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ITIL Processes</a:t>
            </a:r>
          </a:p>
          <a:p>
            <a:endParaRPr lang="en-US" dirty="0"/>
          </a:p>
        </p:txBody>
      </p:sp>
      <p:sp>
        <p:nvSpPr>
          <p:cNvPr id="10" name="Content Placeholder 2">
            <a:extLst>
              <a:ext uri="{FF2B5EF4-FFF2-40B4-BE49-F238E27FC236}">
                <a16:creationId xmlns:a16="http://schemas.microsoft.com/office/drawing/2014/main" id="{5F17D0AC-D8FE-4BF1-8633-D16FE2909B11}"/>
              </a:ext>
            </a:extLst>
          </p:cNvPr>
          <p:cNvSpPr txBox="1">
            <a:spLocks/>
          </p:cNvSpPr>
          <p:nvPr/>
        </p:nvSpPr>
        <p:spPr>
          <a:xfrm>
            <a:off x="1141410" y="1964976"/>
            <a:ext cx="5515029" cy="14785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The most widely adopted and recognized body of knowledge for ITSM </a:t>
            </a:r>
          </a:p>
        </p:txBody>
      </p:sp>
      <p:pic>
        <p:nvPicPr>
          <p:cNvPr id="6" name="Picture 5">
            <a:extLst>
              <a:ext uri="{FF2B5EF4-FFF2-40B4-BE49-F238E27FC236}">
                <a16:creationId xmlns:a16="http://schemas.microsoft.com/office/drawing/2014/main" id="{F8B7A3B8-CC3E-460E-BD45-B44B6D066DAD}"/>
              </a:ext>
            </a:extLst>
          </p:cNvPr>
          <p:cNvPicPr>
            <a:picLocks noChangeAspect="1"/>
          </p:cNvPicPr>
          <p:nvPr/>
        </p:nvPicPr>
        <p:blipFill>
          <a:blip r:embed="rId3"/>
          <a:stretch>
            <a:fillRect/>
          </a:stretch>
        </p:blipFill>
        <p:spPr>
          <a:xfrm>
            <a:off x="6470674" y="1356747"/>
            <a:ext cx="4762500" cy="4762500"/>
          </a:xfrm>
          <a:prstGeom prst="rect">
            <a:avLst/>
          </a:prstGeom>
        </p:spPr>
      </p:pic>
      <p:sp>
        <p:nvSpPr>
          <p:cNvPr id="13" name="Content Placeholder 2">
            <a:extLst>
              <a:ext uri="{FF2B5EF4-FFF2-40B4-BE49-F238E27FC236}">
                <a16:creationId xmlns:a16="http://schemas.microsoft.com/office/drawing/2014/main" id="{D72F5A5E-8183-4EC2-B9B6-18497629731C}"/>
              </a:ext>
            </a:extLst>
          </p:cNvPr>
          <p:cNvSpPr txBox="1">
            <a:spLocks/>
          </p:cNvSpPr>
          <p:nvPr/>
        </p:nvSpPr>
        <p:spPr>
          <a:xfrm>
            <a:off x="1141410" y="3551886"/>
            <a:ext cx="5143500" cy="31406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Incident Management</a:t>
            </a:r>
          </a:p>
          <a:p>
            <a:pPr lvl="2"/>
            <a:r>
              <a:rPr lang="en-US" dirty="0"/>
              <a:t>restore IT service as quickly as possible</a:t>
            </a:r>
          </a:p>
          <a:p>
            <a:pPr lvl="1"/>
            <a:endParaRPr lang="en-US" dirty="0"/>
          </a:p>
        </p:txBody>
      </p:sp>
      <p:sp>
        <p:nvSpPr>
          <p:cNvPr id="14" name="Content Placeholder 2">
            <a:extLst>
              <a:ext uri="{FF2B5EF4-FFF2-40B4-BE49-F238E27FC236}">
                <a16:creationId xmlns:a16="http://schemas.microsoft.com/office/drawing/2014/main" id="{FB8B682D-B5DF-4927-9026-372229D24590}"/>
              </a:ext>
            </a:extLst>
          </p:cNvPr>
          <p:cNvSpPr txBox="1">
            <a:spLocks/>
          </p:cNvSpPr>
          <p:nvPr/>
        </p:nvSpPr>
        <p:spPr>
          <a:xfrm>
            <a:off x="1141410" y="4391634"/>
            <a:ext cx="5143500" cy="31406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Problem Management</a:t>
            </a:r>
          </a:p>
          <a:p>
            <a:pPr lvl="2"/>
            <a:r>
              <a:rPr lang="en-US" dirty="0"/>
              <a:t>prevent Incidents from happening</a:t>
            </a:r>
          </a:p>
          <a:p>
            <a:pPr lvl="1"/>
            <a:endParaRPr lang="en-US" dirty="0"/>
          </a:p>
        </p:txBody>
      </p:sp>
      <p:sp>
        <p:nvSpPr>
          <p:cNvPr id="15" name="Content Placeholder 2">
            <a:extLst>
              <a:ext uri="{FF2B5EF4-FFF2-40B4-BE49-F238E27FC236}">
                <a16:creationId xmlns:a16="http://schemas.microsoft.com/office/drawing/2014/main" id="{556ED935-CA5C-4EB1-8C66-972791B7E1F8}"/>
              </a:ext>
            </a:extLst>
          </p:cNvPr>
          <p:cNvSpPr txBox="1">
            <a:spLocks/>
          </p:cNvSpPr>
          <p:nvPr/>
        </p:nvSpPr>
        <p:spPr>
          <a:xfrm>
            <a:off x="1141410" y="5217454"/>
            <a:ext cx="5143500" cy="31406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Configuration Management</a:t>
            </a:r>
          </a:p>
          <a:p>
            <a:pPr lvl="2"/>
            <a:r>
              <a:rPr lang="en-US" dirty="0"/>
              <a:t>maintain information about Configuration Items required to deliver an IT service</a:t>
            </a:r>
          </a:p>
          <a:p>
            <a:pPr lvl="1"/>
            <a:endParaRPr lang="en-US" dirty="0"/>
          </a:p>
        </p:txBody>
      </p:sp>
    </p:spTree>
    <p:extLst>
      <p:ext uri="{BB962C8B-B14F-4D97-AF65-F5344CB8AC3E}">
        <p14:creationId xmlns:p14="http://schemas.microsoft.com/office/powerpoint/2010/main" val="212238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3" grpId="0"/>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477699"/>
            <a:ext cx="9905999" cy="1478570"/>
          </a:xfrm>
        </p:spPr>
        <p:txBody>
          <a:bodyPr/>
          <a:lstStyle/>
          <a:p>
            <a:r>
              <a:rPr lang="en-US" dirty="0"/>
              <a:t>What is ServiceNow ?</a:t>
            </a:r>
          </a:p>
        </p:txBody>
      </p:sp>
      <p:sp>
        <p:nvSpPr>
          <p:cNvPr id="5" name="Content Placeholder 2">
            <a:extLst>
              <a:ext uri="{FF2B5EF4-FFF2-40B4-BE49-F238E27FC236}">
                <a16:creationId xmlns:a16="http://schemas.microsoft.com/office/drawing/2014/main" id="{F42540A9-9265-4D83-8593-6C2A8B16E764}"/>
              </a:ext>
            </a:extLst>
          </p:cNvPr>
          <p:cNvSpPr txBox="1">
            <a:spLocks/>
          </p:cNvSpPr>
          <p:nvPr/>
        </p:nvSpPr>
        <p:spPr>
          <a:xfrm>
            <a:off x="1141410" y="3040713"/>
            <a:ext cx="9905999" cy="10616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What are the benefits of ServiceNow ?</a:t>
            </a:r>
          </a:p>
          <a:p>
            <a:endParaRPr lang="en-US" dirty="0"/>
          </a:p>
        </p:txBody>
      </p:sp>
      <p:sp>
        <p:nvSpPr>
          <p:cNvPr id="10" name="Content Placeholder 2">
            <a:extLst>
              <a:ext uri="{FF2B5EF4-FFF2-40B4-BE49-F238E27FC236}">
                <a16:creationId xmlns:a16="http://schemas.microsoft.com/office/drawing/2014/main" id="{5F17D0AC-D8FE-4BF1-8633-D16FE2909B11}"/>
              </a:ext>
            </a:extLst>
          </p:cNvPr>
          <p:cNvSpPr txBox="1">
            <a:spLocks/>
          </p:cNvSpPr>
          <p:nvPr/>
        </p:nvSpPr>
        <p:spPr>
          <a:xfrm>
            <a:off x="1141410" y="1964976"/>
            <a:ext cx="6970203" cy="14785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A software platform which supports IT Service Management</a:t>
            </a:r>
          </a:p>
          <a:p>
            <a:pPr lvl="1"/>
            <a:r>
              <a:rPr lang="en-US" dirty="0"/>
              <a:t>Console vs. Portal</a:t>
            </a:r>
          </a:p>
        </p:txBody>
      </p:sp>
      <p:pic>
        <p:nvPicPr>
          <p:cNvPr id="7" name="Picture 6">
            <a:extLst>
              <a:ext uri="{FF2B5EF4-FFF2-40B4-BE49-F238E27FC236}">
                <a16:creationId xmlns:a16="http://schemas.microsoft.com/office/drawing/2014/main" id="{50D8D4BC-D8BD-4ECC-A697-244111701A7F}"/>
              </a:ext>
            </a:extLst>
          </p:cNvPr>
          <p:cNvPicPr>
            <a:picLocks noChangeAspect="1"/>
          </p:cNvPicPr>
          <p:nvPr/>
        </p:nvPicPr>
        <p:blipFill>
          <a:blip r:embed="rId3"/>
          <a:stretch>
            <a:fillRect/>
          </a:stretch>
        </p:blipFill>
        <p:spPr>
          <a:xfrm>
            <a:off x="946474" y="290768"/>
            <a:ext cx="3680037" cy="1061676"/>
          </a:xfrm>
          <a:prstGeom prst="rect">
            <a:avLst/>
          </a:prstGeom>
        </p:spPr>
      </p:pic>
      <p:sp>
        <p:nvSpPr>
          <p:cNvPr id="16" name="Content Placeholder 2">
            <a:extLst>
              <a:ext uri="{FF2B5EF4-FFF2-40B4-BE49-F238E27FC236}">
                <a16:creationId xmlns:a16="http://schemas.microsoft.com/office/drawing/2014/main" id="{F757C123-DF5F-4D63-AA70-FB3358259190}"/>
              </a:ext>
            </a:extLst>
          </p:cNvPr>
          <p:cNvSpPr txBox="1">
            <a:spLocks/>
          </p:cNvSpPr>
          <p:nvPr/>
        </p:nvSpPr>
        <p:spPr>
          <a:xfrm>
            <a:off x="1141410" y="3571551"/>
            <a:ext cx="6970203" cy="14785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Standardize</a:t>
            </a:r>
          </a:p>
          <a:p>
            <a:pPr lvl="1"/>
            <a:r>
              <a:rPr lang="en-US" dirty="0"/>
              <a:t>Better visibility</a:t>
            </a:r>
          </a:p>
          <a:p>
            <a:pPr lvl="1"/>
            <a:r>
              <a:rPr lang="en-US" dirty="0"/>
              <a:t>Automate</a:t>
            </a:r>
          </a:p>
        </p:txBody>
      </p:sp>
    </p:spTree>
    <p:extLst>
      <p:ext uri="{BB962C8B-B14F-4D97-AF65-F5344CB8AC3E}">
        <p14:creationId xmlns:p14="http://schemas.microsoft.com/office/powerpoint/2010/main" val="236331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5729"/>
            <a:ext cx="9905998" cy="1478570"/>
          </a:xfrm>
        </p:spPr>
        <p:txBody>
          <a:bodyPr/>
          <a:lstStyle/>
          <a:p>
            <a:r>
              <a:rPr lang="en-US" dirty="0"/>
              <a:t>INCIDENT AUTOMATION</a:t>
            </a:r>
          </a:p>
        </p:txBody>
      </p:sp>
      <p:sp>
        <p:nvSpPr>
          <p:cNvPr id="3" name="Content Placeholder 2"/>
          <p:cNvSpPr>
            <a:spLocks noGrp="1"/>
          </p:cNvSpPr>
          <p:nvPr>
            <p:ph idx="1"/>
          </p:nvPr>
        </p:nvSpPr>
        <p:spPr>
          <a:xfrm>
            <a:off x="1141411" y="2003681"/>
            <a:ext cx="9905999" cy="1265490"/>
          </a:xfrm>
        </p:spPr>
        <p:txBody>
          <a:bodyPr/>
          <a:lstStyle/>
          <a:p>
            <a:pPr lvl="1"/>
            <a:r>
              <a:rPr lang="en-US" dirty="0"/>
              <a:t>checks an inbound email for conditions</a:t>
            </a:r>
          </a:p>
          <a:p>
            <a:pPr lvl="1"/>
            <a:r>
              <a:rPr lang="en-US" dirty="0"/>
              <a:t>If the conditions are met, the system triggers the configured action</a:t>
            </a:r>
          </a:p>
          <a:p>
            <a:endParaRPr lang="en-US" dirty="0"/>
          </a:p>
        </p:txBody>
      </p:sp>
      <p:pic>
        <p:nvPicPr>
          <p:cNvPr id="5" name="Picture 4">
            <a:extLst>
              <a:ext uri="{FF2B5EF4-FFF2-40B4-BE49-F238E27FC236}">
                <a16:creationId xmlns:a16="http://schemas.microsoft.com/office/drawing/2014/main" id="{4F00E83B-3B3D-4458-B113-0555618C4E41}"/>
              </a:ext>
            </a:extLst>
          </p:cNvPr>
          <p:cNvPicPr>
            <a:picLocks noChangeAspect="1"/>
          </p:cNvPicPr>
          <p:nvPr/>
        </p:nvPicPr>
        <p:blipFill>
          <a:blip r:embed="rId2"/>
          <a:stretch>
            <a:fillRect/>
          </a:stretch>
        </p:blipFill>
        <p:spPr>
          <a:xfrm>
            <a:off x="7927475" y="196498"/>
            <a:ext cx="2306534" cy="2306534"/>
          </a:xfrm>
          <a:prstGeom prst="rect">
            <a:avLst/>
          </a:prstGeom>
        </p:spPr>
      </p:pic>
      <p:sp>
        <p:nvSpPr>
          <p:cNvPr id="7" name="Content Placeholder 2">
            <a:extLst>
              <a:ext uri="{FF2B5EF4-FFF2-40B4-BE49-F238E27FC236}">
                <a16:creationId xmlns:a16="http://schemas.microsoft.com/office/drawing/2014/main" id="{A9190FFA-E4E5-4882-8679-7DDB2E941199}"/>
              </a:ext>
            </a:extLst>
          </p:cNvPr>
          <p:cNvSpPr txBox="1">
            <a:spLocks/>
          </p:cNvSpPr>
          <p:nvPr/>
        </p:nvSpPr>
        <p:spPr>
          <a:xfrm>
            <a:off x="1141412" y="1477699"/>
            <a:ext cx="9905999" cy="14785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What is an inbound email action?</a:t>
            </a:r>
          </a:p>
        </p:txBody>
      </p:sp>
      <p:sp>
        <p:nvSpPr>
          <p:cNvPr id="8" name="Content Placeholder 2">
            <a:extLst>
              <a:ext uri="{FF2B5EF4-FFF2-40B4-BE49-F238E27FC236}">
                <a16:creationId xmlns:a16="http://schemas.microsoft.com/office/drawing/2014/main" id="{448E4469-F0B4-4189-B673-0B57B53BBBCA}"/>
              </a:ext>
            </a:extLst>
          </p:cNvPr>
          <p:cNvSpPr txBox="1">
            <a:spLocks/>
          </p:cNvSpPr>
          <p:nvPr/>
        </p:nvSpPr>
        <p:spPr>
          <a:xfrm>
            <a:off x="1141409" y="3882068"/>
            <a:ext cx="9905999" cy="10290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b="1" dirty="0"/>
              <a:t>Record action: </a:t>
            </a:r>
            <a:r>
              <a:rPr lang="en-US" dirty="0"/>
              <a:t>setting a value for a field in the target table</a:t>
            </a:r>
          </a:p>
          <a:p>
            <a:endParaRPr lang="en-US" dirty="0"/>
          </a:p>
        </p:txBody>
      </p:sp>
      <p:sp>
        <p:nvSpPr>
          <p:cNvPr id="10" name="Content Placeholder 2">
            <a:extLst>
              <a:ext uri="{FF2B5EF4-FFF2-40B4-BE49-F238E27FC236}">
                <a16:creationId xmlns:a16="http://schemas.microsoft.com/office/drawing/2014/main" id="{C3095A18-A112-4121-B8A9-7E522D7BDC13}"/>
              </a:ext>
            </a:extLst>
          </p:cNvPr>
          <p:cNvSpPr txBox="1">
            <a:spLocks/>
          </p:cNvSpPr>
          <p:nvPr/>
        </p:nvSpPr>
        <p:spPr>
          <a:xfrm>
            <a:off x="1141410" y="3316286"/>
            <a:ext cx="9905999"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ServiceNow can take two types of actions:</a:t>
            </a:r>
          </a:p>
          <a:p>
            <a:endParaRPr lang="en-US" dirty="0"/>
          </a:p>
        </p:txBody>
      </p:sp>
      <p:sp>
        <p:nvSpPr>
          <p:cNvPr id="11" name="Content Placeholder 2">
            <a:extLst>
              <a:ext uri="{FF2B5EF4-FFF2-40B4-BE49-F238E27FC236}">
                <a16:creationId xmlns:a16="http://schemas.microsoft.com/office/drawing/2014/main" id="{30E81E9E-8C51-400F-932E-BCD9EF036480}"/>
              </a:ext>
            </a:extLst>
          </p:cNvPr>
          <p:cNvSpPr txBox="1">
            <a:spLocks/>
          </p:cNvSpPr>
          <p:nvPr/>
        </p:nvSpPr>
        <p:spPr>
          <a:xfrm>
            <a:off x="1141408" y="4340944"/>
            <a:ext cx="9905999" cy="10290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b="1" dirty="0"/>
              <a:t>Email reply: </a:t>
            </a:r>
            <a:r>
              <a:rPr lang="en-US" dirty="0"/>
              <a:t>sending an email back to the source that triggered the action</a:t>
            </a:r>
          </a:p>
          <a:p>
            <a:endParaRPr lang="en-US" dirty="0"/>
          </a:p>
        </p:txBody>
      </p:sp>
    </p:spTree>
    <p:extLst>
      <p:ext uri="{BB962C8B-B14F-4D97-AF65-F5344CB8AC3E}">
        <p14:creationId xmlns:p14="http://schemas.microsoft.com/office/powerpoint/2010/main" val="301746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IDENTIFYING UNIQUE DEVICES </a:t>
            </a:r>
            <a:endParaRPr/>
          </a:p>
        </p:txBody>
      </p:sp>
      <p:sp>
        <p:nvSpPr>
          <p:cNvPr id="444" name="Google Shape;444;p2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a:t>If we placed each device in a different location, how could we tell which button was pressed to trigger an alert?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SEND EMAILS TO SERVICENOW</a:t>
            </a:r>
            <a:endParaRPr/>
          </a:p>
        </p:txBody>
      </p:sp>
      <p:sp>
        <p:nvSpPr>
          <p:cNvPr id="450" name="Google Shape;450;p26"/>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38100" algn="l" rtl="0">
              <a:lnSpc>
                <a:spcPct val="120000"/>
              </a:lnSpc>
              <a:spcBef>
                <a:spcPts val="0"/>
              </a:spcBef>
              <a:spcAft>
                <a:spcPts val="0"/>
              </a:spcAft>
              <a:buClr>
                <a:schemeClr val="lt1"/>
              </a:buClr>
              <a:buSzPts val="30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2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REPEATED TICKETS</a:t>
            </a:r>
            <a:endParaRPr/>
          </a:p>
        </p:txBody>
      </p:sp>
      <p:sp>
        <p:nvSpPr>
          <p:cNvPr id="456" name="Google Shape;456;p2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a:t>Scenario 1: One person notices the coffee machine is broken and presses the button. A second person does the same, and a third person. All within five minutes. Three tickets are raised for one incident. </a:t>
            </a:r>
            <a:endParaRPr/>
          </a:p>
          <a:p>
            <a:pPr marL="0" lvl="0" indent="0" algn="l" rtl="0">
              <a:lnSpc>
                <a:spcPct val="120000"/>
              </a:lnSpc>
              <a:spcBef>
                <a:spcPts val="1000"/>
              </a:spcBef>
              <a:spcAft>
                <a:spcPts val="0"/>
              </a:spcAft>
              <a:buClr>
                <a:schemeClr val="lt1"/>
              </a:buClr>
              <a:buSzPts val="3000"/>
              <a:buNone/>
            </a:pPr>
            <a:r>
              <a:rPr lang="en-US"/>
              <a:t>Scenario 2: One person notices the coffee machine is broken. They really want coffee. They press the button repeatedly twenty times. Twenty tickets are raised for one incident.</a:t>
            </a:r>
            <a:endParaRPr/>
          </a:p>
          <a:p>
            <a:pPr marL="0" lvl="0" indent="0" algn="l" rtl="0">
              <a:lnSpc>
                <a:spcPct val="120000"/>
              </a:lnSpc>
              <a:spcBef>
                <a:spcPts val="1000"/>
              </a:spcBef>
              <a:spcAft>
                <a:spcPts val="0"/>
              </a:spcAft>
              <a:buClr>
                <a:schemeClr val="lt1"/>
              </a:buClr>
              <a:buSzPts val="3000"/>
              <a:buNone/>
            </a:pPr>
            <a:r>
              <a:rPr lang="en-US"/>
              <a:t>Q: How would we avoid these scenarios?</a:t>
            </a:r>
            <a:endParaRPr/>
          </a:p>
          <a:p>
            <a:pPr marL="0" lvl="0" indent="0" algn="l" rtl="0">
              <a:lnSpc>
                <a:spcPct val="120000"/>
              </a:lnSpc>
              <a:spcBef>
                <a:spcPts val="1000"/>
              </a:spcBef>
              <a:spcAft>
                <a:spcPts val="0"/>
              </a:spcAft>
              <a:buClr>
                <a:schemeClr val="lt1"/>
              </a:buClr>
              <a:buSzPts val="3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WORKSHOP OUTLINE</a:t>
            </a:r>
            <a:endParaRPr/>
          </a:p>
        </p:txBody>
      </p:sp>
      <p:sp>
        <p:nvSpPr>
          <p:cNvPr id="253" name="Google Shape;253;p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What will we be doing?</a:t>
            </a:r>
            <a:endParaRPr/>
          </a:p>
          <a:p>
            <a:pPr marL="228600" lvl="0" indent="-228600" algn="l" rtl="0">
              <a:lnSpc>
                <a:spcPct val="120000"/>
              </a:lnSpc>
              <a:spcBef>
                <a:spcPts val="1000"/>
              </a:spcBef>
              <a:spcAft>
                <a:spcPts val="0"/>
              </a:spcAft>
              <a:buClr>
                <a:schemeClr val="lt1"/>
              </a:buClr>
              <a:buSzPts val="3000"/>
              <a:buChar char="•"/>
            </a:pPr>
            <a:r>
              <a:rPr lang="en-US"/>
              <a:t>What will you learn about?</a:t>
            </a:r>
            <a:endParaRPr/>
          </a:p>
          <a:p>
            <a:pPr marL="685800" lvl="1" indent="-228600" algn="l" rtl="0">
              <a:lnSpc>
                <a:spcPct val="120000"/>
              </a:lnSpc>
              <a:spcBef>
                <a:spcPts val="500"/>
              </a:spcBef>
              <a:spcAft>
                <a:spcPts val="0"/>
              </a:spcAft>
              <a:buClr>
                <a:schemeClr val="lt1"/>
              </a:buClr>
              <a:buSzPts val="2500"/>
              <a:buChar char="•"/>
            </a:pPr>
            <a:r>
              <a:rPr lang="en-US"/>
              <a:t>Raspberry Pis</a:t>
            </a:r>
            <a:endParaRPr/>
          </a:p>
          <a:p>
            <a:pPr marL="685800" lvl="1" indent="-228600" algn="l" rtl="0">
              <a:lnSpc>
                <a:spcPct val="120000"/>
              </a:lnSpc>
              <a:spcBef>
                <a:spcPts val="500"/>
              </a:spcBef>
              <a:spcAft>
                <a:spcPts val="0"/>
              </a:spcAft>
              <a:buClr>
                <a:schemeClr val="lt1"/>
              </a:buClr>
              <a:buSzPts val="2500"/>
              <a:buChar char="•"/>
            </a:pPr>
            <a:r>
              <a:rPr lang="en-US"/>
              <a:t>Programming in Python</a:t>
            </a:r>
            <a:endParaRPr/>
          </a:p>
          <a:p>
            <a:pPr marL="685800" lvl="1" indent="-228600" algn="l" rtl="0">
              <a:lnSpc>
                <a:spcPct val="120000"/>
              </a:lnSpc>
              <a:spcBef>
                <a:spcPts val="500"/>
              </a:spcBef>
              <a:spcAft>
                <a:spcPts val="0"/>
              </a:spcAft>
              <a:buClr>
                <a:schemeClr val="lt1"/>
              </a:buClr>
              <a:buSzPts val="2500"/>
              <a:buChar char="•"/>
            </a:pPr>
            <a:r>
              <a:rPr lang="en-US"/>
              <a:t>Project Management</a:t>
            </a:r>
            <a:endParaRPr/>
          </a:p>
          <a:p>
            <a:pPr marL="685800" lvl="1" indent="-228600" algn="l" rtl="0">
              <a:lnSpc>
                <a:spcPct val="120000"/>
              </a:lnSpc>
              <a:spcBef>
                <a:spcPts val="500"/>
              </a:spcBef>
              <a:spcAft>
                <a:spcPts val="0"/>
              </a:spcAft>
              <a:buClr>
                <a:schemeClr val="lt1"/>
              </a:buClr>
              <a:buSzPts val="2500"/>
              <a:buChar char="•"/>
            </a:pPr>
            <a:r>
              <a:rPr lang="en-US"/>
              <a:t>Service Management</a:t>
            </a:r>
            <a:endParaRPr/>
          </a:p>
          <a:p>
            <a:pPr marL="228600" lvl="0" indent="-228600" algn="l" rtl="0">
              <a:lnSpc>
                <a:spcPct val="120000"/>
              </a:lnSpc>
              <a:spcBef>
                <a:spcPts val="1000"/>
              </a:spcBef>
              <a:spcAft>
                <a:spcPts val="0"/>
              </a:spcAft>
              <a:buClr>
                <a:schemeClr val="lt1"/>
              </a:buClr>
              <a:buSzPts val="3000"/>
              <a:buChar char="•"/>
            </a:pPr>
            <a:r>
              <a:rPr lang="en-US"/>
              <a:t>What do you want out these workshops?</a:t>
            </a:r>
            <a:endParaRPr/>
          </a:p>
        </p:txBody>
      </p:sp>
      <p:pic>
        <p:nvPicPr>
          <p:cNvPr id="254" name="Google Shape;254;p4"/>
          <p:cNvPicPr preferRelativeResize="0"/>
          <p:nvPr/>
        </p:nvPicPr>
        <p:blipFill>
          <a:blip r:embed="rId3">
            <a:alphaModFix/>
          </a:blip>
          <a:stretch>
            <a:fillRect/>
          </a:stretch>
        </p:blipFill>
        <p:spPr>
          <a:xfrm>
            <a:off x="7900400" y="2005487"/>
            <a:ext cx="3619500" cy="4029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g5f1623cf2d_0_53"/>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Retrospective</a:t>
            </a:r>
            <a:endParaRPr/>
          </a:p>
        </p:txBody>
      </p:sp>
      <p:sp>
        <p:nvSpPr>
          <p:cNvPr id="462" name="Google Shape;462;g5f1623cf2d_0_53"/>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Check the parking lot?</a:t>
            </a:r>
            <a:endParaRPr/>
          </a:p>
          <a:p>
            <a:pPr marL="0" lvl="0" indent="0" algn="l" rtl="0">
              <a:spcBef>
                <a:spcPts val="1000"/>
              </a:spcBef>
              <a:spcAft>
                <a:spcPts val="0"/>
              </a:spcAft>
              <a:buNone/>
            </a:pPr>
            <a:r>
              <a:rPr lang="en-US"/>
              <a:t>What did we learn?</a:t>
            </a:r>
            <a:endParaRPr/>
          </a:p>
          <a:p>
            <a:pPr marL="0" lvl="0" indent="0" algn="l" rtl="0">
              <a:spcBef>
                <a:spcPts val="1000"/>
              </a:spcBef>
              <a:spcAft>
                <a:spcPts val="0"/>
              </a:spcAft>
              <a:buNone/>
            </a:pPr>
            <a:r>
              <a:rPr lang="en-US"/>
              <a:t>What worked well?</a:t>
            </a:r>
            <a:endParaRPr/>
          </a:p>
          <a:p>
            <a:pPr marL="0" lvl="0" indent="0" algn="l" rtl="0">
              <a:spcBef>
                <a:spcPts val="1000"/>
              </a:spcBef>
              <a:spcAft>
                <a:spcPts val="0"/>
              </a:spcAft>
              <a:buNone/>
            </a:pPr>
            <a:r>
              <a:rPr lang="en-US"/>
              <a:t>What could we do better?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DAY 4: MATURING THE MODEL</a:t>
            </a:r>
            <a:endParaRPr/>
          </a:p>
        </p:txBody>
      </p:sp>
      <p:sp>
        <p:nvSpPr>
          <p:cNvPr id="468" name="Google Shape;468;p28"/>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Using the Cloud to create ServiceNow tickets</a:t>
            </a:r>
            <a:endParaRPr/>
          </a:p>
          <a:p>
            <a:pPr marL="228600" lvl="0" indent="-228600" algn="l" rtl="0">
              <a:lnSpc>
                <a:spcPct val="120000"/>
              </a:lnSpc>
              <a:spcBef>
                <a:spcPts val="1000"/>
              </a:spcBef>
              <a:spcAft>
                <a:spcPts val="0"/>
              </a:spcAft>
              <a:buClr>
                <a:schemeClr val="lt1"/>
              </a:buClr>
              <a:buSzPts val="3000"/>
              <a:buChar char="•"/>
            </a:pPr>
            <a:r>
              <a:rPr lang="en-US"/>
              <a:t>Reporting</a:t>
            </a:r>
            <a:endParaRPr/>
          </a:p>
          <a:p>
            <a:pPr marL="228600" lvl="0" indent="-228600" algn="l" rtl="0">
              <a:lnSpc>
                <a:spcPct val="120000"/>
              </a:lnSpc>
              <a:spcBef>
                <a:spcPts val="1000"/>
              </a:spcBef>
              <a:spcAft>
                <a:spcPts val="0"/>
              </a:spcAft>
              <a:buClr>
                <a:schemeClr val="lt1"/>
              </a:buClr>
              <a:buSzPts val="3000"/>
              <a:buChar char="•"/>
            </a:pPr>
            <a:r>
              <a:rPr lang="en-US"/>
              <a:t>Wrapping up</a:t>
            </a:r>
            <a:endParaRPr/>
          </a:p>
          <a:p>
            <a:pPr marL="228600" lvl="0" indent="-228600" algn="l" rtl="0">
              <a:lnSpc>
                <a:spcPct val="120000"/>
              </a:lnSpc>
              <a:spcBef>
                <a:spcPts val="1000"/>
              </a:spcBef>
              <a:spcAft>
                <a:spcPts val="0"/>
              </a:spcAft>
              <a:buClr>
                <a:schemeClr val="lt1"/>
              </a:buClr>
              <a:buSzPts val="3000"/>
              <a:buChar char="•"/>
            </a:pPr>
            <a:r>
              <a:rPr lang="en-US"/>
              <a:t>Other things you can do with a Raspberry Pi</a:t>
            </a:r>
            <a:endParaRPr/>
          </a:p>
          <a:p>
            <a:pPr marL="228600" lvl="0" indent="-228600" algn="l" rtl="0">
              <a:lnSpc>
                <a:spcPct val="120000"/>
              </a:lnSpc>
              <a:spcBef>
                <a:spcPts val="1000"/>
              </a:spcBef>
              <a:spcAft>
                <a:spcPts val="0"/>
              </a:spcAft>
              <a:buClr>
                <a:schemeClr val="lt1"/>
              </a:buClr>
              <a:buSzPts val="3000"/>
              <a:buChar char="•"/>
            </a:pPr>
            <a:r>
              <a:rPr lang="en-US"/>
              <a:t>Participant Feedback</a:t>
            </a:r>
            <a:endParaRPr/>
          </a:p>
          <a:p>
            <a:pPr marL="228600" lvl="0" indent="-38100" algn="l" rtl="0">
              <a:lnSpc>
                <a:spcPct val="120000"/>
              </a:lnSpc>
              <a:spcBef>
                <a:spcPts val="1000"/>
              </a:spcBef>
              <a:spcAft>
                <a:spcPts val="0"/>
              </a:spcAft>
              <a:buClr>
                <a:schemeClr val="lt1"/>
              </a:buClr>
              <a:buSzPts val="30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RECAP</a:t>
            </a:r>
            <a:endParaRPr/>
          </a:p>
        </p:txBody>
      </p:sp>
      <p:sp>
        <p:nvSpPr>
          <p:cNvPr id="474" name="Google Shape;474;p29"/>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38100" algn="l" rtl="0">
              <a:lnSpc>
                <a:spcPct val="120000"/>
              </a:lnSpc>
              <a:spcBef>
                <a:spcPts val="0"/>
              </a:spcBef>
              <a:spcAft>
                <a:spcPts val="0"/>
              </a:spcAft>
              <a:buClr>
                <a:schemeClr val="lt1"/>
              </a:buClr>
              <a:buSzPts val="30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AZURE</a:t>
            </a:r>
            <a:endParaRPr/>
          </a:p>
        </p:txBody>
      </p:sp>
      <p:sp>
        <p:nvSpPr>
          <p:cNvPr id="480" name="Google Shape;480;p3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Why use back end system instead of emailing directly?</a:t>
            </a:r>
            <a:endParaRPr/>
          </a:p>
          <a:p>
            <a:pPr marL="228600" lvl="0" indent="-228600" algn="l" rtl="0">
              <a:lnSpc>
                <a:spcPct val="120000"/>
              </a:lnSpc>
              <a:spcBef>
                <a:spcPts val="1000"/>
              </a:spcBef>
              <a:spcAft>
                <a:spcPts val="0"/>
              </a:spcAft>
              <a:buClr>
                <a:schemeClr val="lt1"/>
              </a:buClr>
              <a:buSzPts val="3000"/>
              <a:buChar char="•"/>
            </a:pPr>
            <a:r>
              <a:rPr lang="en-US"/>
              <a:t>How do we talk to the back end system?</a:t>
            </a:r>
            <a:endParaRPr/>
          </a:p>
          <a:p>
            <a:pPr marL="228600" lvl="0" indent="-228600" algn="l" rtl="0">
              <a:lnSpc>
                <a:spcPct val="120000"/>
              </a:lnSpc>
              <a:spcBef>
                <a:spcPts val="1000"/>
              </a:spcBef>
              <a:spcAft>
                <a:spcPts val="0"/>
              </a:spcAft>
              <a:buClr>
                <a:schemeClr val="lt1"/>
              </a:buClr>
              <a:buSzPts val="3000"/>
              <a:buChar char="•"/>
            </a:pPr>
            <a:r>
              <a:rPr lang="en-US"/>
              <a:t>What is the cloud?</a:t>
            </a:r>
            <a:endParaRPr/>
          </a:p>
          <a:p>
            <a:pPr marL="228600" lvl="0" indent="-228600" algn="l" rtl="0">
              <a:lnSpc>
                <a:spcPct val="120000"/>
              </a:lnSpc>
              <a:spcBef>
                <a:spcPts val="1000"/>
              </a:spcBef>
              <a:spcAft>
                <a:spcPts val="0"/>
              </a:spcAft>
              <a:buClr>
                <a:schemeClr val="lt1"/>
              </a:buClr>
              <a:buSzPts val="3000"/>
              <a:buChar char="•"/>
            </a:pPr>
            <a:r>
              <a:rPr lang="en-US"/>
              <a:t>Update the Raspberry Pi to talk to the API to raise a ticket in ServiceNow</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REPORTING</a:t>
            </a:r>
            <a:endParaRPr/>
          </a:p>
        </p:txBody>
      </p:sp>
      <p:sp>
        <p:nvSpPr>
          <p:cNvPr id="486" name="Google Shape;486;p3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Where do you see reporting in your everyday life?</a:t>
            </a:r>
            <a:endParaRPr/>
          </a:p>
          <a:p>
            <a:pPr marL="228600" lvl="0" indent="-228600" algn="l" rtl="0">
              <a:lnSpc>
                <a:spcPct val="120000"/>
              </a:lnSpc>
              <a:spcBef>
                <a:spcPts val="1000"/>
              </a:spcBef>
              <a:spcAft>
                <a:spcPts val="0"/>
              </a:spcAft>
              <a:buClr>
                <a:schemeClr val="lt1"/>
              </a:buClr>
              <a:buSzPts val="3000"/>
              <a:buChar char="•"/>
            </a:pPr>
            <a:r>
              <a:rPr lang="en-US"/>
              <a:t>Why is it important?</a:t>
            </a:r>
            <a:endParaRPr/>
          </a:p>
          <a:p>
            <a:pPr marL="228600" lvl="0" indent="-228600" algn="l" rtl="0">
              <a:lnSpc>
                <a:spcPct val="120000"/>
              </a:lnSpc>
              <a:spcBef>
                <a:spcPts val="1000"/>
              </a:spcBef>
              <a:spcAft>
                <a:spcPts val="0"/>
              </a:spcAft>
              <a:buClr>
                <a:schemeClr val="lt1"/>
              </a:buClr>
              <a:buSzPts val="3000"/>
              <a:buChar char="•"/>
            </a:pPr>
            <a:r>
              <a:rPr lang="en-US"/>
              <a:t>What does bad/good reporting look like?</a:t>
            </a:r>
            <a:endParaRPr/>
          </a:p>
          <a:p>
            <a:pPr marL="228600" lvl="0" indent="-228600" algn="l" rtl="0">
              <a:lnSpc>
                <a:spcPct val="120000"/>
              </a:lnSpc>
              <a:spcBef>
                <a:spcPts val="1000"/>
              </a:spcBef>
              <a:spcAft>
                <a:spcPts val="0"/>
              </a:spcAft>
              <a:buClr>
                <a:schemeClr val="lt1"/>
              </a:buClr>
              <a:buSzPts val="3000"/>
              <a:buChar char="•"/>
            </a:pPr>
            <a:r>
              <a:rPr lang="en-US"/>
              <a:t>What do we want to learn from ServiceNow data</a:t>
            </a:r>
            <a:endParaRPr/>
          </a:p>
          <a:p>
            <a:pPr marL="228600" lvl="0" indent="-228600" algn="l" rtl="0">
              <a:lnSpc>
                <a:spcPct val="120000"/>
              </a:lnSpc>
              <a:spcBef>
                <a:spcPts val="1000"/>
              </a:spcBef>
              <a:spcAft>
                <a:spcPts val="0"/>
              </a:spcAft>
              <a:buClr>
                <a:schemeClr val="lt1"/>
              </a:buClr>
              <a:buSzPts val="3000"/>
              <a:buChar char="•"/>
            </a:pPr>
            <a:r>
              <a:rPr lang="en-US"/>
              <a:t>Create your own data visualizations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OTHER PROJECTS</a:t>
            </a:r>
            <a:endParaRPr/>
          </a:p>
        </p:txBody>
      </p:sp>
      <p:sp>
        <p:nvSpPr>
          <p:cNvPr id="492" name="Google Shape;492;p3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Alien Invasion</a:t>
            </a:r>
            <a:endParaRPr/>
          </a:p>
          <a:p>
            <a:pPr marL="228600" lvl="0" indent="-228600" algn="l" rtl="0">
              <a:lnSpc>
                <a:spcPct val="120000"/>
              </a:lnSpc>
              <a:spcBef>
                <a:spcPts val="1000"/>
              </a:spcBef>
              <a:spcAft>
                <a:spcPts val="0"/>
              </a:spcAft>
              <a:buClr>
                <a:schemeClr val="lt1"/>
              </a:buClr>
              <a:buSzPts val="3000"/>
              <a:buChar char="•"/>
            </a:pPr>
            <a:r>
              <a:rPr lang="en-US"/>
              <a:t>Kodi Media Center</a:t>
            </a:r>
            <a:endParaRPr/>
          </a:p>
          <a:p>
            <a:pPr marL="228600" lvl="0" indent="-228600" algn="l" rtl="0">
              <a:lnSpc>
                <a:spcPct val="120000"/>
              </a:lnSpc>
              <a:spcBef>
                <a:spcPts val="1000"/>
              </a:spcBef>
              <a:spcAft>
                <a:spcPts val="0"/>
              </a:spcAft>
              <a:buClr>
                <a:schemeClr val="lt1"/>
              </a:buClr>
              <a:buSzPts val="3000"/>
              <a:buChar char="•"/>
            </a:pPr>
            <a:r>
              <a:rPr lang="en-US"/>
              <a:t>Steam link – stream your PC games to your TV</a:t>
            </a:r>
            <a:endParaRPr/>
          </a:p>
          <a:p>
            <a:pPr marL="228600" lvl="0" indent="-228600" algn="l" rtl="0">
              <a:lnSpc>
                <a:spcPct val="120000"/>
              </a:lnSpc>
              <a:spcBef>
                <a:spcPts val="1000"/>
              </a:spcBef>
              <a:spcAft>
                <a:spcPts val="0"/>
              </a:spcAft>
              <a:buClr>
                <a:schemeClr val="lt1"/>
              </a:buClr>
              <a:buSzPts val="3000"/>
              <a:buChar char="•"/>
            </a:pPr>
            <a:r>
              <a:rPr lang="en-US"/>
              <a:t>Alexa: Build your own Amazon Echo/ Google assistant</a:t>
            </a:r>
            <a:endParaRPr/>
          </a:p>
          <a:p>
            <a:pPr marL="228600" lvl="0" indent="-228600" algn="l" rtl="0">
              <a:lnSpc>
                <a:spcPct val="120000"/>
              </a:lnSpc>
              <a:spcBef>
                <a:spcPts val="1000"/>
              </a:spcBef>
              <a:spcAft>
                <a:spcPts val="0"/>
              </a:spcAft>
              <a:buClr>
                <a:schemeClr val="lt1"/>
              </a:buClr>
              <a:buSzPts val="3000"/>
              <a:buChar char="•"/>
            </a:pPr>
            <a:r>
              <a:rPr lang="en-US"/>
              <a:t>Pi-hole – network wide ad-blocker</a:t>
            </a:r>
            <a:endParaRPr/>
          </a:p>
          <a:p>
            <a:pPr marL="228600" lvl="0" indent="-228600" algn="l" rtl="0">
              <a:lnSpc>
                <a:spcPct val="120000"/>
              </a:lnSpc>
              <a:spcBef>
                <a:spcPts val="1000"/>
              </a:spcBef>
              <a:spcAft>
                <a:spcPts val="0"/>
              </a:spcAft>
              <a:buClr>
                <a:schemeClr val="lt1"/>
              </a:buClr>
              <a:buSzPts val="3000"/>
              <a:buChar char="•"/>
            </a:pPr>
            <a:r>
              <a:rPr lang="en-US"/>
              <a:t>Adafruit for more accessories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THANK YOU</a:t>
            </a:r>
            <a:endParaRPr/>
          </a:p>
        </p:txBody>
      </p:sp>
      <p:sp>
        <p:nvSpPr>
          <p:cNvPr id="498" name="Google Shape;498;p3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a:t>Thank you for taking part in our first collaboration with Read Alliance. </a:t>
            </a:r>
            <a:endParaRPr/>
          </a:p>
          <a:p>
            <a:pPr marL="0" lvl="0" indent="0" algn="l" rtl="0">
              <a:lnSpc>
                <a:spcPct val="120000"/>
              </a:lnSpc>
              <a:spcBef>
                <a:spcPts val="1000"/>
              </a:spcBef>
              <a:spcAft>
                <a:spcPts val="0"/>
              </a:spcAft>
              <a:buClr>
                <a:schemeClr val="lt1"/>
              </a:buClr>
              <a:buSzPts val="3000"/>
              <a:buNone/>
            </a:pPr>
            <a:endParaRPr/>
          </a:p>
          <a:p>
            <a:pPr marL="0" lvl="0" indent="0" algn="l" rtl="0">
              <a:lnSpc>
                <a:spcPct val="120000"/>
              </a:lnSpc>
              <a:spcBef>
                <a:spcPts val="1000"/>
              </a:spcBef>
              <a:spcAft>
                <a:spcPts val="0"/>
              </a:spcAft>
              <a:buClr>
                <a:schemeClr val="lt1"/>
              </a:buClr>
              <a:buSzPts val="3000"/>
              <a:buNone/>
            </a:pPr>
            <a:r>
              <a:rPr lang="en-US"/>
              <a:t>Please provide any feedback on the forms provided.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BUSINESS BACKGROUND</a:t>
            </a:r>
            <a:endParaRPr/>
          </a:p>
        </p:txBody>
      </p:sp>
      <p:sp>
        <p:nvSpPr>
          <p:cNvPr id="260" name="Google Shape;260;p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Thom - what is your team responsible for? How do you know if something breaks?</a:t>
            </a:r>
            <a:endParaRPr/>
          </a:p>
          <a:p>
            <a:pPr marL="228600" lvl="0" indent="0" algn="l" rtl="0">
              <a:lnSpc>
                <a:spcPct val="120000"/>
              </a:lnSpc>
              <a:spcBef>
                <a:spcPts val="0"/>
              </a:spcBef>
              <a:spcAft>
                <a:spcPts val="0"/>
              </a:spcAft>
              <a:buNone/>
            </a:pPr>
            <a:endParaRPr/>
          </a:p>
          <a:p>
            <a:pPr marL="228600" lvl="0" indent="-228600" algn="l" rtl="0">
              <a:lnSpc>
                <a:spcPct val="120000"/>
              </a:lnSpc>
              <a:spcBef>
                <a:spcPts val="0"/>
              </a:spcBef>
              <a:spcAft>
                <a:spcPts val="0"/>
              </a:spcAft>
              <a:buClr>
                <a:schemeClr val="lt1"/>
              </a:buClr>
              <a:buSzPts val="3000"/>
              <a:buChar char="•"/>
            </a:pPr>
            <a:r>
              <a:rPr lang="en-US"/>
              <a:t>What do you do today? How can this be improved?</a:t>
            </a:r>
            <a:endParaRPr/>
          </a:p>
          <a:p>
            <a:pPr marL="228600" lvl="0" indent="0" algn="l" rtl="0">
              <a:lnSpc>
                <a:spcPct val="120000"/>
              </a:lnSpc>
              <a:spcBef>
                <a:spcPts val="0"/>
              </a:spcBef>
              <a:spcAft>
                <a:spcPts val="0"/>
              </a:spcAft>
              <a:buNone/>
            </a:pPr>
            <a:endParaRPr/>
          </a:p>
          <a:p>
            <a:pPr marL="228600" lvl="0" indent="-228600" algn="l" rtl="0">
              <a:lnSpc>
                <a:spcPct val="120000"/>
              </a:lnSpc>
              <a:spcBef>
                <a:spcPts val="1000"/>
              </a:spcBef>
              <a:spcAft>
                <a:spcPts val="0"/>
              </a:spcAft>
              <a:buClr>
                <a:schemeClr val="lt1"/>
              </a:buClr>
              <a:buSzPts val="3000"/>
              <a:buChar char="•"/>
            </a:pPr>
            <a:r>
              <a:rPr lang="en-US"/>
              <a:t>For the group - what do you think can be done?</a:t>
            </a:r>
            <a:endParaRPr/>
          </a:p>
          <a:p>
            <a:pPr marL="228600" lvl="0" indent="-38100" algn="l" rtl="0">
              <a:lnSpc>
                <a:spcPct val="120000"/>
              </a:lnSpc>
              <a:spcBef>
                <a:spcPts val="1000"/>
              </a:spcBef>
              <a:spcAft>
                <a:spcPts val="0"/>
              </a:spcAft>
              <a:buClr>
                <a:schemeClr val="lt1"/>
              </a:buClr>
              <a:buSzPts val="3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5f1623cf2d_0_17"/>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WHAT IS A PROJECT?</a:t>
            </a:r>
            <a:endParaRPr/>
          </a:p>
        </p:txBody>
      </p:sp>
      <p:sp>
        <p:nvSpPr>
          <p:cNvPr id="266" name="Google Shape;266;g5f1623cf2d_0_17"/>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What are examples of projects you’ve had to work on?</a:t>
            </a:r>
            <a:endParaRPr/>
          </a:p>
          <a:p>
            <a:pPr marL="0" lvl="0" indent="0" algn="l" rtl="0">
              <a:spcBef>
                <a:spcPts val="1000"/>
              </a:spcBef>
              <a:spcAft>
                <a:spcPts val="0"/>
              </a:spcAft>
              <a:buNone/>
            </a:pPr>
            <a:endParaRPr/>
          </a:p>
          <a:p>
            <a:pPr marL="0" lvl="0" indent="0" algn="l" rtl="0">
              <a:spcBef>
                <a:spcPts val="1000"/>
              </a:spcBef>
              <a:spcAft>
                <a:spcPts val="0"/>
              </a:spcAft>
              <a:buNone/>
            </a:pPr>
            <a:r>
              <a:rPr lang="en-US"/>
              <a:t>Did you like it? Why?</a:t>
            </a:r>
            <a:endParaRPr/>
          </a:p>
          <a:p>
            <a:pPr marL="0" lvl="0" indent="0" algn="l" rtl="0">
              <a:spcBef>
                <a:spcPts val="1000"/>
              </a:spcBef>
              <a:spcAft>
                <a:spcPts val="0"/>
              </a:spcAft>
              <a:buNone/>
            </a:pPr>
            <a:endParaRPr/>
          </a:p>
          <a:p>
            <a:pPr marL="0" lvl="0" indent="0" algn="l" rtl="0">
              <a:spcBef>
                <a:spcPts val="1000"/>
              </a:spcBef>
              <a:spcAft>
                <a:spcPts val="0"/>
              </a:spcAft>
              <a:buNone/>
            </a:pPr>
            <a:r>
              <a:rPr lang="en-US"/>
              <a:t>How do you define a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6"/>
          <p:cNvSpPr txBox="1">
            <a:spLocks noGrp="1"/>
          </p:cNvSpPr>
          <p:nvPr>
            <p:ph type="title"/>
          </p:nvPr>
        </p:nvSpPr>
        <p:spPr>
          <a:xfrm>
            <a:off x="1141413" y="609600"/>
            <a:ext cx="9906000"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DOING A PROJECT </a:t>
            </a:r>
            <a:endParaRPr/>
          </a:p>
        </p:txBody>
      </p:sp>
      <p:sp>
        <p:nvSpPr>
          <p:cNvPr id="272" name="Google Shape;272;p6"/>
          <p:cNvSpPr txBox="1">
            <a:spLocks noGrp="1"/>
          </p:cNvSpPr>
          <p:nvPr>
            <p:ph type="body" idx="1"/>
          </p:nvPr>
        </p:nvSpPr>
        <p:spPr>
          <a:xfrm>
            <a:off x="1141410" y="2674463"/>
            <a:ext cx="3196800" cy="685800"/>
          </a:xfrm>
          <a:prstGeom prst="rect">
            <a:avLst/>
          </a:prstGeom>
        </p:spPr>
        <p:txBody>
          <a:bodyPr spcFirstLastPara="1" wrap="square" lIns="91425" tIns="45700" rIns="91425" bIns="45700" anchor="b" anchorCtr="0">
            <a:noAutofit/>
          </a:bodyPr>
          <a:lstStyle/>
          <a:p>
            <a:pPr marL="0" lvl="0" indent="0" algn="l" rtl="0">
              <a:spcBef>
                <a:spcPts val="1000"/>
              </a:spcBef>
              <a:spcAft>
                <a:spcPts val="0"/>
              </a:spcAft>
              <a:buNone/>
            </a:pPr>
            <a:r>
              <a:rPr lang="en-US"/>
              <a:t>PLANNING</a:t>
            </a:r>
            <a:endParaRPr/>
          </a:p>
        </p:txBody>
      </p:sp>
      <p:sp>
        <p:nvSpPr>
          <p:cNvPr id="273" name="Google Shape;273;p6"/>
          <p:cNvSpPr txBox="1">
            <a:spLocks noGrp="1"/>
          </p:cNvSpPr>
          <p:nvPr>
            <p:ph type="body" idx="2"/>
          </p:nvPr>
        </p:nvSpPr>
        <p:spPr>
          <a:xfrm>
            <a:off x="1127918" y="3360263"/>
            <a:ext cx="3208800" cy="2430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What must be done?</a:t>
            </a:r>
            <a:endParaRPr/>
          </a:p>
          <a:p>
            <a:pPr marL="0" lvl="0" indent="0" algn="l" rtl="0">
              <a:spcBef>
                <a:spcPts val="1000"/>
              </a:spcBef>
              <a:spcAft>
                <a:spcPts val="0"/>
              </a:spcAft>
              <a:buNone/>
            </a:pPr>
            <a:r>
              <a:rPr lang="en-US"/>
              <a:t>What can be done?</a:t>
            </a:r>
            <a:endParaRPr/>
          </a:p>
          <a:p>
            <a:pPr marL="0" lvl="0" indent="0" algn="l" rtl="0">
              <a:spcBef>
                <a:spcPts val="1000"/>
              </a:spcBef>
              <a:spcAft>
                <a:spcPts val="0"/>
              </a:spcAft>
              <a:buNone/>
            </a:pPr>
            <a:r>
              <a:rPr lang="en-US"/>
              <a:t>What can we commit to do in the time given with the people and resources we have?</a:t>
            </a:r>
            <a:endParaRPr/>
          </a:p>
          <a:p>
            <a:pPr marL="0" lvl="0" indent="0" algn="l" rtl="0">
              <a:spcBef>
                <a:spcPts val="1000"/>
              </a:spcBef>
              <a:spcAft>
                <a:spcPts val="0"/>
              </a:spcAft>
              <a:buNone/>
            </a:pPr>
            <a:r>
              <a:rPr lang="en-US"/>
              <a:t>Agree to the scope</a:t>
            </a:r>
            <a:endParaRPr/>
          </a:p>
        </p:txBody>
      </p:sp>
      <p:sp>
        <p:nvSpPr>
          <p:cNvPr id="274" name="Google Shape;274;p6"/>
          <p:cNvSpPr txBox="1">
            <a:spLocks noGrp="1"/>
          </p:cNvSpPr>
          <p:nvPr>
            <p:ph type="body" idx="3"/>
          </p:nvPr>
        </p:nvSpPr>
        <p:spPr>
          <a:xfrm>
            <a:off x="4514766" y="2677635"/>
            <a:ext cx="3184500" cy="685800"/>
          </a:xfrm>
          <a:prstGeom prst="rect">
            <a:avLst/>
          </a:prstGeom>
        </p:spPr>
        <p:txBody>
          <a:bodyPr spcFirstLastPara="1" wrap="square" lIns="91425" tIns="45700" rIns="91425" bIns="45700" anchor="b" anchorCtr="0">
            <a:noAutofit/>
          </a:bodyPr>
          <a:lstStyle/>
          <a:p>
            <a:pPr marL="0" lvl="0" indent="0" algn="l" rtl="0">
              <a:spcBef>
                <a:spcPts val="1000"/>
              </a:spcBef>
              <a:spcAft>
                <a:spcPts val="0"/>
              </a:spcAft>
              <a:buNone/>
            </a:pPr>
            <a:r>
              <a:rPr lang="en-US"/>
              <a:t>DOING</a:t>
            </a:r>
            <a:endParaRPr/>
          </a:p>
        </p:txBody>
      </p:sp>
      <p:sp>
        <p:nvSpPr>
          <p:cNvPr id="275" name="Google Shape;275;p6"/>
          <p:cNvSpPr txBox="1">
            <a:spLocks noGrp="1"/>
          </p:cNvSpPr>
          <p:nvPr>
            <p:ph type="body" idx="4"/>
          </p:nvPr>
        </p:nvSpPr>
        <p:spPr>
          <a:xfrm>
            <a:off x="4504213" y="3363435"/>
            <a:ext cx="3195900" cy="2430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List what: </a:t>
            </a:r>
            <a:endParaRPr/>
          </a:p>
          <a:p>
            <a:pPr marL="457200" lvl="0" indent="-339725" algn="l" rtl="0">
              <a:spcBef>
                <a:spcPts val="1000"/>
              </a:spcBef>
              <a:spcAft>
                <a:spcPts val="0"/>
              </a:spcAft>
              <a:buSzPts val="1750"/>
              <a:buChar char="●"/>
            </a:pPr>
            <a:r>
              <a:rPr lang="en-US"/>
              <a:t>Is pending</a:t>
            </a:r>
            <a:endParaRPr/>
          </a:p>
          <a:p>
            <a:pPr marL="457200" lvl="0" indent="-339725" algn="l" rtl="0">
              <a:spcBef>
                <a:spcPts val="0"/>
              </a:spcBef>
              <a:spcAft>
                <a:spcPts val="0"/>
              </a:spcAft>
              <a:buSzPts val="1750"/>
              <a:buChar char="●"/>
            </a:pPr>
            <a:r>
              <a:rPr lang="en-US"/>
              <a:t>Is being worked on</a:t>
            </a:r>
            <a:endParaRPr/>
          </a:p>
          <a:p>
            <a:pPr marL="457200" lvl="0" indent="-339725" algn="l" rtl="0">
              <a:spcBef>
                <a:spcPts val="0"/>
              </a:spcBef>
              <a:spcAft>
                <a:spcPts val="0"/>
              </a:spcAft>
              <a:buSzPts val="1750"/>
              <a:buChar char="●"/>
            </a:pPr>
            <a:r>
              <a:rPr lang="en-US"/>
              <a:t>Is done</a:t>
            </a:r>
            <a:endParaRPr/>
          </a:p>
          <a:p>
            <a:pPr marL="0" lvl="0" indent="0" algn="l" rtl="0">
              <a:spcBef>
                <a:spcPts val="1000"/>
              </a:spcBef>
              <a:spcAft>
                <a:spcPts val="0"/>
              </a:spcAft>
              <a:buNone/>
            </a:pPr>
            <a:r>
              <a:rPr lang="en-US"/>
              <a:t>Blockers / Problems / Issues</a:t>
            </a:r>
            <a:endParaRPr/>
          </a:p>
          <a:p>
            <a:pPr marL="457200" lvl="0" indent="-339725" algn="l" rtl="0">
              <a:spcBef>
                <a:spcPts val="1000"/>
              </a:spcBef>
              <a:spcAft>
                <a:spcPts val="0"/>
              </a:spcAft>
              <a:buSzPts val="1750"/>
              <a:buChar char="●"/>
            </a:pPr>
            <a:r>
              <a:rPr lang="en-US"/>
              <a:t>Who is fixing these?</a:t>
            </a:r>
            <a:endParaRPr/>
          </a:p>
        </p:txBody>
      </p:sp>
      <p:sp>
        <p:nvSpPr>
          <p:cNvPr id="276" name="Google Shape;276;p6"/>
          <p:cNvSpPr txBox="1">
            <a:spLocks noGrp="1"/>
          </p:cNvSpPr>
          <p:nvPr>
            <p:ph type="body" idx="5"/>
          </p:nvPr>
        </p:nvSpPr>
        <p:spPr>
          <a:xfrm>
            <a:off x="7852442" y="2674463"/>
            <a:ext cx="3195000" cy="685800"/>
          </a:xfrm>
          <a:prstGeom prst="rect">
            <a:avLst/>
          </a:prstGeom>
        </p:spPr>
        <p:txBody>
          <a:bodyPr spcFirstLastPara="1" wrap="square" lIns="91425" tIns="45700" rIns="91425" bIns="45700" anchor="b" anchorCtr="0">
            <a:noAutofit/>
          </a:bodyPr>
          <a:lstStyle/>
          <a:p>
            <a:pPr marL="0" lvl="0" indent="0" algn="l" rtl="0">
              <a:spcBef>
                <a:spcPts val="1000"/>
              </a:spcBef>
              <a:spcAft>
                <a:spcPts val="0"/>
              </a:spcAft>
              <a:buNone/>
            </a:pPr>
            <a:r>
              <a:rPr lang="en-US"/>
              <a:t>REVIEWING</a:t>
            </a:r>
            <a:endParaRPr/>
          </a:p>
        </p:txBody>
      </p:sp>
      <p:sp>
        <p:nvSpPr>
          <p:cNvPr id="277" name="Google Shape;277;p6"/>
          <p:cNvSpPr txBox="1">
            <a:spLocks noGrp="1"/>
          </p:cNvSpPr>
          <p:nvPr>
            <p:ph type="body" idx="6"/>
          </p:nvPr>
        </p:nvSpPr>
        <p:spPr>
          <a:xfrm>
            <a:off x="7852442" y="3360263"/>
            <a:ext cx="3195000" cy="2430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What did we expect to do?</a:t>
            </a:r>
            <a:endParaRPr/>
          </a:p>
          <a:p>
            <a:pPr marL="0" lvl="0" indent="0" algn="l" rtl="0">
              <a:spcBef>
                <a:spcPts val="1000"/>
              </a:spcBef>
              <a:spcAft>
                <a:spcPts val="0"/>
              </a:spcAft>
              <a:buNone/>
            </a:pPr>
            <a:r>
              <a:rPr lang="en-US"/>
              <a:t>Did we do it?</a:t>
            </a:r>
            <a:endParaRPr/>
          </a:p>
          <a:p>
            <a:pPr marL="0" lvl="0" indent="0" algn="l" rtl="0">
              <a:spcBef>
                <a:spcPts val="1000"/>
              </a:spcBef>
              <a:spcAft>
                <a:spcPts val="0"/>
              </a:spcAft>
              <a:buNone/>
            </a:pPr>
            <a:r>
              <a:rPr lang="en-US"/>
              <a:t>Was it “good enough?”</a:t>
            </a:r>
            <a:endParaRPr/>
          </a:p>
          <a:p>
            <a:pPr marL="0" lvl="0" indent="0" algn="l" rtl="0">
              <a:spcBef>
                <a:spcPts val="1000"/>
              </a:spcBef>
              <a:spcAft>
                <a:spcPts val="0"/>
              </a:spcAft>
              <a:buNone/>
            </a:pPr>
            <a:r>
              <a:rPr lang="en-US"/>
              <a:t>How can we improve?</a:t>
            </a:r>
            <a:endParaRPr/>
          </a:p>
          <a:p>
            <a:pPr marL="0" lvl="0" indent="0" algn="l" rtl="0">
              <a:spcBef>
                <a:spcPts val="1000"/>
              </a:spcBef>
              <a:spcAft>
                <a:spcPts val="0"/>
              </a:spcAft>
              <a:buNone/>
            </a:pPr>
            <a:r>
              <a:rPr lang="en-US"/>
              <a:t>Determine actions for improving</a:t>
            </a:r>
            <a:endParaRPr/>
          </a:p>
        </p:txBody>
      </p:sp>
      <p:pic>
        <p:nvPicPr>
          <p:cNvPr id="278" name="Google Shape;278;p6"/>
          <p:cNvPicPr preferRelativeResize="0"/>
          <p:nvPr/>
        </p:nvPicPr>
        <p:blipFill rotWithShape="1">
          <a:blip r:embed="rId3">
            <a:alphaModFix/>
          </a:blip>
          <a:srcRect t="29378"/>
          <a:stretch/>
        </p:blipFill>
        <p:spPr>
          <a:xfrm>
            <a:off x="6471300" y="609601"/>
            <a:ext cx="5007825" cy="1904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5f1623cf2d_0_0"/>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WHY UNDERSTANDING SCOPE IS IMPORTANT</a:t>
            </a:r>
            <a:endParaRPr/>
          </a:p>
        </p:txBody>
      </p:sp>
      <p:pic>
        <p:nvPicPr>
          <p:cNvPr id="284" name="Google Shape;284;g5f1623cf2d_0_0"/>
          <p:cNvPicPr preferRelativeResize="0"/>
          <p:nvPr/>
        </p:nvPicPr>
        <p:blipFill>
          <a:blip r:embed="rId3">
            <a:alphaModFix/>
          </a:blip>
          <a:stretch>
            <a:fillRect/>
          </a:stretch>
        </p:blipFill>
        <p:spPr>
          <a:xfrm>
            <a:off x="3092025" y="1755175"/>
            <a:ext cx="6004800" cy="450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5f1623cf2d_0_28"/>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HOW TO DOCUMENT SCOPE</a:t>
            </a:r>
            <a:endParaRPr/>
          </a:p>
        </p:txBody>
      </p:sp>
      <p:sp>
        <p:nvSpPr>
          <p:cNvPr id="290" name="Google Shape;290;g5f1623cf2d_0_28"/>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smtClean="0"/>
              <a:t>First, let’s try defining scope on your real-life experience</a:t>
            </a:r>
          </a:p>
          <a:p>
            <a:pPr marL="0" lvl="0" indent="0" algn="l" rtl="0">
              <a:spcBef>
                <a:spcPts val="1000"/>
              </a:spcBef>
              <a:spcAft>
                <a:spcPts val="0"/>
              </a:spcAft>
              <a:buNone/>
            </a:pPr>
            <a:r>
              <a:rPr lang="en-US" dirty="0" smtClean="0"/>
              <a:t>Then, </a:t>
            </a:r>
            <a:r>
              <a:rPr lang="en-US" dirty="0"/>
              <a:t>l</a:t>
            </a:r>
            <a:r>
              <a:rPr lang="en-US" dirty="0" smtClean="0"/>
              <a:t>et’s </a:t>
            </a:r>
            <a:r>
              <a:rPr lang="en-US" dirty="0"/>
              <a:t>determine the scope of our Service Management Alert Project</a:t>
            </a:r>
            <a:endParaRPr dirty="0"/>
          </a:p>
        </p:txBody>
      </p:sp>
      <p:pic>
        <p:nvPicPr>
          <p:cNvPr id="291" name="Google Shape;291;g5f1623cf2d_0_28"/>
          <p:cNvPicPr preferRelativeResize="0"/>
          <p:nvPr/>
        </p:nvPicPr>
        <p:blipFill>
          <a:blip r:embed="rId3">
            <a:alphaModFix/>
          </a:blip>
          <a:stretch>
            <a:fillRect/>
          </a:stretch>
        </p:blipFill>
        <p:spPr>
          <a:xfrm>
            <a:off x="1141412" y="4020387"/>
            <a:ext cx="4743351" cy="2581725"/>
          </a:xfrm>
          <a:prstGeom prst="rect">
            <a:avLst/>
          </a:prstGeom>
          <a:noFill/>
          <a:ln>
            <a:noFill/>
          </a:ln>
        </p:spPr>
      </p:pic>
      <p:pic>
        <p:nvPicPr>
          <p:cNvPr id="292" name="Google Shape;292;g5f1623cf2d_0_28"/>
          <p:cNvPicPr preferRelativeResize="0"/>
          <p:nvPr/>
        </p:nvPicPr>
        <p:blipFill>
          <a:blip r:embed="rId4">
            <a:alphaModFix/>
          </a:blip>
          <a:stretch>
            <a:fillRect/>
          </a:stretch>
        </p:blipFill>
        <p:spPr>
          <a:xfrm>
            <a:off x="6919084" y="4020386"/>
            <a:ext cx="3987773" cy="2581725"/>
          </a:xfrm>
          <a:prstGeom prst="rect">
            <a:avLst/>
          </a:prstGeom>
          <a:noFill/>
          <a:ln>
            <a:noFill/>
          </a:ln>
        </p:spPr>
      </p:pic>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1777</Words>
  <Application>Microsoft Office PowerPoint</Application>
  <PresentationFormat>Widescreen</PresentationFormat>
  <Paragraphs>303</Paragraphs>
  <Slides>46</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Twentieth Century</vt:lpstr>
      <vt:lpstr>Circuit</vt:lpstr>
      <vt:lpstr>SCHRODERS X READ ALLIANCE</vt:lpstr>
      <vt:lpstr>DAY 1: GETTING STARTED</vt:lpstr>
      <vt:lpstr>INTRODUCTIONS</vt:lpstr>
      <vt:lpstr>WORKSHOP OUTLINE</vt:lpstr>
      <vt:lpstr>BUSINESS BACKGROUND</vt:lpstr>
      <vt:lpstr>WHAT IS A PROJECT?</vt:lpstr>
      <vt:lpstr>DOING A PROJECT </vt:lpstr>
      <vt:lpstr>WHY UNDERSTANDING SCOPE IS IMPORTANT</vt:lpstr>
      <vt:lpstr>HOW TO DOCUMENT SCOPE</vt:lpstr>
      <vt:lpstr>TRACKING TO COMPLETION</vt:lpstr>
      <vt:lpstr>TECHNOLOGY OVERVIEW</vt:lpstr>
      <vt:lpstr>CIRCUIT SYMBOLS</vt:lpstr>
      <vt:lpstr>CIRCUIT DIAGRAMS</vt:lpstr>
      <vt:lpstr>INTRO TO RASPBERRY PI</vt:lpstr>
      <vt:lpstr>RASPBERRY PI CIRCUIT</vt:lpstr>
      <vt:lpstr>Retrospective</vt:lpstr>
      <vt:lpstr>DAY 2: LET’S CODE!</vt:lpstr>
      <vt:lpstr>RECAP</vt:lpstr>
      <vt:lpstr>PYTHON</vt:lpstr>
      <vt:lpstr>PROGRAMMING BASICS</vt:lpstr>
      <vt:lpstr>PROGRAMMING FUNCTIONS</vt:lpstr>
      <vt:lpstr>PROGRAMMING FUNCTIONS</vt:lpstr>
      <vt:lpstr>IMPORTING LIBRARIES</vt:lpstr>
      <vt:lpstr>SENDING AN EMAIL</vt:lpstr>
      <vt:lpstr>RASPBERRY PI SOFTWARE</vt:lpstr>
      <vt:lpstr>SEND AN EMAIL</vt:lpstr>
      <vt:lpstr>BUILD A CLASS</vt:lpstr>
      <vt:lpstr>ENHANCED SEND AN EMAIL</vt:lpstr>
      <vt:lpstr>Retrospective</vt:lpstr>
      <vt:lpstr>DAY 3: WORKING WITH THE BUSINESS</vt:lpstr>
      <vt:lpstr>RECAP</vt:lpstr>
      <vt:lpstr>IT Service Management (ITSM)</vt:lpstr>
      <vt:lpstr>IT Service Management (ITSM)</vt:lpstr>
      <vt:lpstr>IT Service Management (ITSM)</vt:lpstr>
      <vt:lpstr>PowerPoint Presentation</vt:lpstr>
      <vt:lpstr>INCIDENT AUTOMATION</vt:lpstr>
      <vt:lpstr>IDENTIFYING UNIQUE DEVICES </vt:lpstr>
      <vt:lpstr>SEND EMAILS TO SERVICENOW</vt:lpstr>
      <vt:lpstr>REPEATED TICKETS</vt:lpstr>
      <vt:lpstr>Retrospective</vt:lpstr>
      <vt:lpstr>DAY 4: MATURING THE MODEL</vt:lpstr>
      <vt:lpstr>RECAP</vt:lpstr>
      <vt:lpstr>AZURE</vt:lpstr>
      <vt:lpstr>REPORTING</vt:lpstr>
      <vt:lpstr>OTHER PROJECTS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SCHRODERS X READ ALLIANCE</dc:title>
  <dc:creator>Havelock, Faye</dc:creator>
  <cp:lastModifiedBy>Havelock, Faye</cp:lastModifiedBy>
  <cp:revision>7</cp:revision>
  <dcterms:created xsi:type="dcterms:W3CDTF">2019-07-05T18:18:29Z</dcterms:created>
  <dcterms:modified xsi:type="dcterms:W3CDTF">2019-08-12T12:52:36Z</dcterms:modified>
</cp:coreProperties>
</file>