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87" r:id="rId7"/>
    <p:sldId id="264" r:id="rId8"/>
    <p:sldId id="265" r:id="rId9"/>
    <p:sldId id="266" r:id="rId10"/>
    <p:sldId id="267" r:id="rId11"/>
    <p:sldId id="286" r:id="rId12"/>
    <p:sldId id="268" r:id="rId13"/>
    <p:sldId id="258" r:id="rId14"/>
    <p:sldId id="270" r:id="rId15"/>
    <p:sldId id="271" r:id="rId16"/>
    <p:sldId id="272" r:id="rId17"/>
    <p:sldId id="274" r:id="rId18"/>
    <p:sldId id="269" r:id="rId19"/>
    <p:sldId id="275" r:id="rId20"/>
    <p:sldId id="276" r:id="rId21"/>
    <p:sldId id="277" r:id="rId22"/>
    <p:sldId id="259" r:id="rId23"/>
    <p:sldId id="281" r:id="rId24"/>
    <p:sldId id="282" r:id="rId25"/>
    <p:sldId id="283" r:id="rId26"/>
    <p:sldId id="260" r:id="rId27"/>
    <p:sldId id="284" r:id="rId28"/>
    <p:sldId id="288" r:id="rId29"/>
    <p:sldId id="285" r:id="rId30"/>
    <p:sldId id="28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82" d="100"/>
          <a:sy n="82" d="100"/>
        </p:scale>
        <p:origin x="10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mailto:Thom.Christensen@Schroder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ScHRODERS</a:t>
            </a:r>
            <a:r>
              <a:rPr lang="en-US" dirty="0" smtClean="0"/>
              <a:t> X read alliance</a:t>
            </a:r>
            <a:endParaRPr lang="en-GB" dirty="0"/>
          </a:p>
        </p:txBody>
      </p:sp>
      <p:sp>
        <p:nvSpPr>
          <p:cNvPr id="3" name="Subtitle 2"/>
          <p:cNvSpPr>
            <a:spLocks noGrp="1"/>
          </p:cNvSpPr>
          <p:nvPr>
            <p:ph type="subTitle" idx="1"/>
          </p:nvPr>
        </p:nvSpPr>
        <p:spPr/>
        <p:txBody>
          <a:bodyPr/>
          <a:lstStyle/>
          <a:p>
            <a:r>
              <a:rPr lang="en-US" dirty="0" smtClean="0"/>
              <a:t>Service management alerting platform</a:t>
            </a:r>
          </a:p>
          <a:p>
            <a:r>
              <a:rPr lang="en-US" dirty="0" smtClean="0">
                <a:solidFill>
                  <a:schemeClr val="tx1"/>
                </a:solidFill>
              </a:rPr>
              <a:t>August 2019</a:t>
            </a:r>
            <a:endParaRPr lang="en-GB" dirty="0">
              <a:solidFill>
                <a:schemeClr val="tx1"/>
              </a:solidFill>
            </a:endParaRPr>
          </a:p>
        </p:txBody>
      </p:sp>
    </p:spTree>
    <p:extLst>
      <p:ext uri="{BB962C8B-B14F-4D97-AF65-F5344CB8AC3E}">
        <p14:creationId xmlns:p14="http://schemas.microsoft.com/office/powerpoint/2010/main" val="232347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cIRCUIT</a:t>
            </a:r>
            <a:r>
              <a:rPr lang="en-US" dirty="0" smtClean="0"/>
              <a:t> symbols</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pic>
        <p:nvPicPr>
          <p:cNvPr id="11" name="Picture 10"/>
          <p:cNvPicPr>
            <a:picLocks noChangeAspect="1"/>
          </p:cNvPicPr>
          <p:nvPr/>
        </p:nvPicPr>
        <p:blipFill>
          <a:blip r:embed="rId2"/>
          <a:stretch>
            <a:fillRect/>
          </a:stretch>
        </p:blipFill>
        <p:spPr>
          <a:xfrm>
            <a:off x="2758860" y="1698652"/>
            <a:ext cx="6671101" cy="4643383"/>
          </a:xfrm>
          <a:prstGeom prst="rect">
            <a:avLst/>
          </a:prstGeom>
        </p:spPr>
      </p:pic>
    </p:spTree>
    <p:extLst>
      <p:ext uri="{BB962C8B-B14F-4D97-AF65-F5344CB8AC3E}">
        <p14:creationId xmlns:p14="http://schemas.microsoft.com/office/powerpoint/2010/main" val="4205968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cIRCUIT</a:t>
            </a:r>
            <a:r>
              <a:rPr lang="en-US" dirty="0" smtClean="0"/>
              <a:t> </a:t>
            </a:r>
            <a:r>
              <a:rPr lang="en-US" dirty="0" err="1" smtClean="0"/>
              <a:t>diagramS</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pic>
        <p:nvPicPr>
          <p:cNvPr id="5" name="Picture 4"/>
          <p:cNvPicPr>
            <a:picLocks noChangeAspect="1"/>
          </p:cNvPicPr>
          <p:nvPr/>
        </p:nvPicPr>
        <p:blipFill>
          <a:blip r:embed="rId2"/>
          <a:stretch>
            <a:fillRect/>
          </a:stretch>
        </p:blipFill>
        <p:spPr>
          <a:xfrm>
            <a:off x="1141412" y="1861839"/>
            <a:ext cx="3907200" cy="1977326"/>
          </a:xfrm>
          <a:prstGeom prst="rect">
            <a:avLst/>
          </a:prstGeom>
        </p:spPr>
      </p:pic>
      <p:pic>
        <p:nvPicPr>
          <p:cNvPr id="6" name="Picture 5"/>
          <p:cNvPicPr>
            <a:picLocks noChangeAspect="1"/>
          </p:cNvPicPr>
          <p:nvPr/>
        </p:nvPicPr>
        <p:blipFill>
          <a:blip r:embed="rId3"/>
          <a:stretch>
            <a:fillRect/>
          </a:stretch>
        </p:blipFill>
        <p:spPr>
          <a:xfrm>
            <a:off x="5691282" y="1861839"/>
            <a:ext cx="3907200" cy="1977326"/>
          </a:xfrm>
          <a:prstGeom prst="rect">
            <a:avLst/>
          </a:prstGeom>
        </p:spPr>
      </p:pic>
      <p:pic>
        <p:nvPicPr>
          <p:cNvPr id="7" name="Picture 6"/>
          <p:cNvPicPr>
            <a:picLocks noChangeAspect="1"/>
          </p:cNvPicPr>
          <p:nvPr/>
        </p:nvPicPr>
        <p:blipFill>
          <a:blip r:embed="rId4"/>
          <a:stretch>
            <a:fillRect/>
          </a:stretch>
        </p:blipFill>
        <p:spPr>
          <a:xfrm>
            <a:off x="3554571" y="4328000"/>
            <a:ext cx="3907200" cy="2232823"/>
          </a:xfrm>
          <a:prstGeom prst="rect">
            <a:avLst/>
          </a:prstGeom>
        </p:spPr>
      </p:pic>
    </p:spTree>
    <p:extLst>
      <p:ext uri="{BB962C8B-B14F-4D97-AF65-F5344CB8AC3E}">
        <p14:creationId xmlns:p14="http://schemas.microsoft.com/office/powerpoint/2010/main" val="1384871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Raspberry Pi circuit</a:t>
            </a:r>
            <a:endParaRPr lang="en-US" dirty="0"/>
          </a:p>
        </p:txBody>
      </p:sp>
      <p:sp>
        <p:nvSpPr>
          <p:cNvPr id="8" name="Content Placeholder 2"/>
          <p:cNvSpPr>
            <a:spLocks noGrp="1"/>
          </p:cNvSpPr>
          <p:nvPr>
            <p:ph idx="1"/>
          </p:nvPr>
        </p:nvSpPr>
        <p:spPr>
          <a:xfrm>
            <a:off x="1141412" y="2249487"/>
            <a:ext cx="9905999" cy="3541714"/>
          </a:xfrm>
        </p:spPr>
        <p:txBody>
          <a:bodyPr/>
          <a:lstStyle/>
          <a:p>
            <a:r>
              <a:rPr lang="en-US" dirty="0" smtClean="0"/>
              <a:t>What will this look like? Draw the circuit diagram</a:t>
            </a:r>
          </a:p>
          <a:p>
            <a:r>
              <a:rPr lang="en-US" dirty="0" smtClean="0"/>
              <a:t>Now build it!</a:t>
            </a:r>
          </a:p>
        </p:txBody>
      </p:sp>
    </p:spTree>
    <p:extLst>
      <p:ext uri="{BB962C8B-B14F-4D97-AF65-F5344CB8AC3E}">
        <p14:creationId xmlns:p14="http://schemas.microsoft.com/office/powerpoint/2010/main" val="3169014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 let’s code!</a:t>
            </a:r>
            <a:endParaRPr lang="en-GB" dirty="0"/>
          </a:p>
        </p:txBody>
      </p:sp>
      <p:sp>
        <p:nvSpPr>
          <p:cNvPr id="3" name="Content Placeholder 2"/>
          <p:cNvSpPr>
            <a:spLocks noGrp="1"/>
          </p:cNvSpPr>
          <p:nvPr>
            <p:ph idx="1"/>
          </p:nvPr>
        </p:nvSpPr>
        <p:spPr/>
        <p:txBody>
          <a:bodyPr>
            <a:normAutofit fontScale="92500" lnSpcReduction="10000"/>
          </a:bodyPr>
          <a:lstStyle/>
          <a:p>
            <a:r>
              <a:rPr lang="en-US" dirty="0" smtClean="0"/>
              <a:t>Recap</a:t>
            </a:r>
          </a:p>
          <a:p>
            <a:r>
              <a:rPr lang="en-US" dirty="0" smtClean="0"/>
              <a:t>Programming concepts</a:t>
            </a:r>
            <a:endParaRPr lang="en-US" dirty="0"/>
          </a:p>
          <a:p>
            <a:pPr lvl="1"/>
            <a:r>
              <a:rPr lang="en-US" dirty="0"/>
              <a:t>Functions</a:t>
            </a:r>
          </a:p>
          <a:p>
            <a:pPr lvl="1"/>
            <a:r>
              <a:rPr lang="en-US" dirty="0"/>
              <a:t>Comments</a:t>
            </a:r>
          </a:p>
          <a:p>
            <a:pPr lvl="1"/>
            <a:r>
              <a:rPr lang="en-US" dirty="0"/>
              <a:t>Variables</a:t>
            </a:r>
          </a:p>
          <a:p>
            <a:pPr lvl="1"/>
            <a:r>
              <a:rPr lang="en-US" dirty="0" smtClean="0"/>
              <a:t>Error Handling </a:t>
            </a:r>
            <a:endParaRPr lang="en-US" dirty="0"/>
          </a:p>
          <a:p>
            <a:r>
              <a:rPr lang="en-US" dirty="0" smtClean="0"/>
              <a:t>Create </a:t>
            </a:r>
            <a:r>
              <a:rPr lang="en-US" dirty="0"/>
              <a:t>Email To Thom functionality</a:t>
            </a:r>
          </a:p>
          <a:p>
            <a:r>
              <a:rPr lang="en-US" dirty="0"/>
              <a:t>Send Email by Raspberry Pi</a:t>
            </a:r>
          </a:p>
          <a:p>
            <a:endParaRPr lang="en-GB" dirty="0"/>
          </a:p>
        </p:txBody>
      </p:sp>
    </p:spTree>
    <p:extLst>
      <p:ext uri="{BB962C8B-B14F-4D97-AF65-F5344CB8AC3E}">
        <p14:creationId xmlns:p14="http://schemas.microsoft.com/office/powerpoint/2010/main" val="1097960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pPr marL="0" indent="0">
              <a:buNone/>
            </a:pPr>
            <a:r>
              <a:rPr lang="en-US" dirty="0" smtClean="0"/>
              <a:t>What did we cover yesterday?</a:t>
            </a:r>
            <a:endParaRPr lang="en-US" dirty="0"/>
          </a:p>
        </p:txBody>
      </p:sp>
    </p:spTree>
    <p:extLst>
      <p:ext uri="{BB962C8B-B14F-4D97-AF65-F5344CB8AC3E}">
        <p14:creationId xmlns:p14="http://schemas.microsoft.com/office/powerpoint/2010/main" val="2180251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basics</a:t>
            </a:r>
            <a:endParaRPr lang="en-US" dirty="0"/>
          </a:p>
        </p:txBody>
      </p:sp>
      <p:sp>
        <p:nvSpPr>
          <p:cNvPr id="3" name="Content Placeholder 2"/>
          <p:cNvSpPr>
            <a:spLocks noGrp="1"/>
          </p:cNvSpPr>
          <p:nvPr>
            <p:ph idx="1"/>
          </p:nvPr>
        </p:nvSpPr>
        <p:spPr/>
        <p:txBody>
          <a:bodyPr/>
          <a:lstStyle/>
          <a:p>
            <a:r>
              <a:rPr lang="en-US" dirty="0" smtClean="0"/>
              <a:t>Keywords – which keyword have we already come across?</a:t>
            </a:r>
          </a:p>
          <a:p>
            <a:r>
              <a:rPr lang="en-US" dirty="0" smtClean="0"/>
              <a:t>Strings / Numbers – how can you tell the difference?</a:t>
            </a:r>
          </a:p>
          <a:p>
            <a:r>
              <a:rPr lang="en-US" dirty="0" smtClean="0"/>
              <a:t>Variables – why would you need these?</a:t>
            </a:r>
          </a:p>
          <a:p>
            <a:r>
              <a:rPr lang="en-US" dirty="0" smtClean="0"/>
              <a:t>Comments – why would you need these?</a:t>
            </a:r>
            <a:endParaRPr lang="en-US" dirty="0"/>
          </a:p>
        </p:txBody>
      </p:sp>
    </p:spTree>
    <p:extLst>
      <p:ext uri="{BB962C8B-B14F-4D97-AF65-F5344CB8AC3E}">
        <p14:creationId xmlns:p14="http://schemas.microsoft.com/office/powerpoint/2010/main" val="2686902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functions</a:t>
            </a:r>
            <a:endParaRPr lang="en-US" dirty="0"/>
          </a:p>
        </p:txBody>
      </p:sp>
      <p:sp>
        <p:nvSpPr>
          <p:cNvPr id="3" name="Content Placeholder 2"/>
          <p:cNvSpPr>
            <a:spLocks noGrp="1"/>
          </p:cNvSpPr>
          <p:nvPr>
            <p:ph idx="1"/>
          </p:nvPr>
        </p:nvSpPr>
        <p:spPr/>
        <p:txBody>
          <a:bodyPr/>
          <a:lstStyle/>
          <a:p>
            <a:r>
              <a:rPr lang="en-US" dirty="0" smtClean="0"/>
              <a:t>How do you write a function?</a:t>
            </a:r>
          </a:p>
          <a:p>
            <a:r>
              <a:rPr lang="en-US" dirty="0" smtClean="0"/>
              <a:t>How do you call a function?</a:t>
            </a:r>
          </a:p>
          <a:p>
            <a:r>
              <a:rPr lang="en-US" dirty="0" smtClean="0"/>
              <a:t>How do you use parameters within functions? And why would you want to?</a:t>
            </a:r>
          </a:p>
          <a:p>
            <a:r>
              <a:rPr lang="en-US" dirty="0" smtClean="0"/>
              <a:t>How do you return values from functions? And why would you want to?</a:t>
            </a:r>
          </a:p>
          <a:p>
            <a:pPr marL="0" indent="0">
              <a:buNone/>
            </a:pPr>
            <a:r>
              <a:rPr lang="en-US" dirty="0" smtClean="0"/>
              <a:t>Q: What is the difference between a variable, a parameter and a value?</a:t>
            </a:r>
            <a:endParaRPr lang="en-US" dirty="0"/>
          </a:p>
        </p:txBody>
      </p:sp>
    </p:spTree>
    <p:extLst>
      <p:ext uri="{BB962C8B-B14F-4D97-AF65-F5344CB8AC3E}">
        <p14:creationId xmlns:p14="http://schemas.microsoft.com/office/powerpoint/2010/main" val="3221242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libraries</a:t>
            </a:r>
            <a:endParaRPr lang="en-US" dirty="0"/>
          </a:p>
        </p:txBody>
      </p:sp>
      <p:sp>
        <p:nvSpPr>
          <p:cNvPr id="3" name="Content Placeholder 2"/>
          <p:cNvSpPr>
            <a:spLocks noGrp="1"/>
          </p:cNvSpPr>
          <p:nvPr>
            <p:ph idx="1"/>
          </p:nvPr>
        </p:nvSpPr>
        <p:spPr/>
        <p:txBody>
          <a:bodyPr/>
          <a:lstStyle/>
          <a:p>
            <a:r>
              <a:rPr lang="en-US" dirty="0" smtClean="0"/>
              <a:t>What is a library?</a:t>
            </a:r>
          </a:p>
          <a:p>
            <a:r>
              <a:rPr lang="en-US" dirty="0" smtClean="0"/>
              <a:t>Why would you want to use one?</a:t>
            </a:r>
          </a:p>
          <a:p>
            <a:r>
              <a:rPr lang="en-US" dirty="0" smtClean="0"/>
              <a:t>Where is this code stored?</a:t>
            </a:r>
          </a:p>
          <a:p>
            <a:r>
              <a:rPr lang="en-US" dirty="0" smtClean="0"/>
              <a:t>Can you build your own?</a:t>
            </a:r>
            <a:endParaRPr lang="en-US" dirty="0"/>
          </a:p>
        </p:txBody>
      </p:sp>
    </p:spTree>
    <p:extLst>
      <p:ext uri="{BB962C8B-B14F-4D97-AF65-F5344CB8AC3E}">
        <p14:creationId xmlns:p14="http://schemas.microsoft.com/office/powerpoint/2010/main" val="1877813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Raspberry Pi Software</a:t>
            </a:r>
            <a:endParaRPr lang="en-US" dirty="0"/>
          </a:p>
        </p:txBody>
      </p:sp>
      <p:sp>
        <p:nvSpPr>
          <p:cNvPr id="3" name="Content Placeholder 2"/>
          <p:cNvSpPr>
            <a:spLocks noGrp="1"/>
          </p:cNvSpPr>
          <p:nvPr>
            <p:ph idx="1"/>
          </p:nvPr>
        </p:nvSpPr>
        <p:spPr/>
        <p:txBody>
          <a:bodyPr/>
          <a:lstStyle/>
          <a:p>
            <a:pPr marL="0" indent="0">
              <a:buNone/>
            </a:pPr>
            <a:r>
              <a:rPr lang="en-US" dirty="0" smtClean="0"/>
              <a:t>1) Copy source code</a:t>
            </a:r>
          </a:p>
          <a:p>
            <a:pPr marL="0" indent="0">
              <a:buNone/>
            </a:pPr>
            <a:r>
              <a:rPr lang="en-US" dirty="0" smtClean="0"/>
              <a:t>2) Run the code</a:t>
            </a:r>
          </a:p>
          <a:p>
            <a:pPr marL="0" indent="0">
              <a:buNone/>
            </a:pPr>
            <a:r>
              <a:rPr lang="en-US" dirty="0" smtClean="0"/>
              <a:t>3) Explain it</a:t>
            </a:r>
          </a:p>
          <a:p>
            <a:pPr marL="0" indent="0">
              <a:buNone/>
            </a:pPr>
            <a:r>
              <a:rPr lang="en-US" dirty="0" smtClean="0"/>
              <a:t>4) Change the code so the light remains on for 5 seconds after pushing button</a:t>
            </a:r>
          </a:p>
          <a:p>
            <a:pPr marL="0" indent="0">
              <a:buNone/>
            </a:pPr>
            <a:r>
              <a:rPr lang="en-US" dirty="0" smtClean="0"/>
              <a:t>5) Test it</a:t>
            </a:r>
            <a:endParaRPr lang="en-US" dirty="0"/>
          </a:p>
        </p:txBody>
      </p:sp>
    </p:spTree>
    <p:extLst>
      <p:ext uri="{BB962C8B-B14F-4D97-AF65-F5344CB8AC3E}">
        <p14:creationId xmlns:p14="http://schemas.microsoft.com/office/powerpoint/2010/main" val="2634014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an email</a:t>
            </a:r>
            <a:endParaRPr lang="en-US" dirty="0"/>
          </a:p>
        </p:txBody>
      </p:sp>
      <p:sp>
        <p:nvSpPr>
          <p:cNvPr id="3" name="Content Placeholder 2"/>
          <p:cNvSpPr>
            <a:spLocks noGrp="1"/>
          </p:cNvSpPr>
          <p:nvPr>
            <p:ph idx="1"/>
          </p:nvPr>
        </p:nvSpPr>
        <p:spPr/>
        <p:txBody>
          <a:bodyPr/>
          <a:lstStyle/>
          <a:p>
            <a:r>
              <a:rPr lang="en-US" dirty="0" smtClean="0"/>
              <a:t>Review and edit the code</a:t>
            </a:r>
          </a:p>
          <a:p>
            <a:pPr lvl="1"/>
            <a:r>
              <a:rPr lang="en-US" dirty="0" smtClean="0"/>
              <a:t>To: </a:t>
            </a:r>
            <a:r>
              <a:rPr lang="en-US" dirty="0" smtClean="0">
                <a:hlinkClick r:id="rId2"/>
              </a:rPr>
              <a:t>Thom.Christensen@Schroders.com</a:t>
            </a:r>
            <a:endParaRPr lang="en-US" dirty="0" smtClean="0"/>
          </a:p>
          <a:p>
            <a:pPr lvl="1"/>
            <a:r>
              <a:rPr lang="en-US" dirty="0" smtClean="0"/>
              <a:t>Subject: Sending a test email from my raspberry pi</a:t>
            </a:r>
          </a:p>
          <a:p>
            <a:pPr lvl="1"/>
            <a:r>
              <a:rPr lang="en-US" dirty="0" smtClean="0"/>
              <a:t>Body: Make something up!</a:t>
            </a:r>
          </a:p>
          <a:p>
            <a:r>
              <a:rPr lang="en-US" dirty="0" smtClean="0"/>
              <a:t>Test it</a:t>
            </a:r>
          </a:p>
          <a:p>
            <a:r>
              <a:rPr lang="en-US" dirty="0" smtClean="0"/>
              <a:t>Embed the code into a function</a:t>
            </a:r>
          </a:p>
          <a:p>
            <a:r>
              <a:rPr lang="en-US" dirty="0" smtClean="0"/>
              <a:t>Test it</a:t>
            </a:r>
            <a:endParaRPr lang="en-US" dirty="0"/>
          </a:p>
        </p:txBody>
      </p:sp>
    </p:spTree>
    <p:extLst>
      <p:ext uri="{BB962C8B-B14F-4D97-AF65-F5344CB8AC3E}">
        <p14:creationId xmlns:p14="http://schemas.microsoft.com/office/powerpoint/2010/main" val="250028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 getting started</a:t>
            </a:r>
            <a:endParaRPr lang="en-GB" dirty="0"/>
          </a:p>
        </p:txBody>
      </p:sp>
      <p:sp>
        <p:nvSpPr>
          <p:cNvPr id="3" name="Content Placeholder 2"/>
          <p:cNvSpPr>
            <a:spLocks noGrp="1"/>
          </p:cNvSpPr>
          <p:nvPr>
            <p:ph idx="1"/>
          </p:nvPr>
        </p:nvSpPr>
        <p:spPr/>
        <p:txBody>
          <a:bodyPr>
            <a:normAutofit fontScale="85000" lnSpcReduction="20000"/>
          </a:bodyPr>
          <a:lstStyle/>
          <a:p>
            <a:r>
              <a:rPr lang="en-US" dirty="0" smtClean="0"/>
              <a:t>Introductions</a:t>
            </a:r>
            <a:endParaRPr lang="en-US" dirty="0"/>
          </a:p>
          <a:p>
            <a:r>
              <a:rPr lang="en-US" dirty="0"/>
              <a:t>Project o</a:t>
            </a:r>
            <a:r>
              <a:rPr lang="en-US" dirty="0" smtClean="0"/>
              <a:t>utline</a:t>
            </a:r>
            <a:endParaRPr lang="en-US" dirty="0"/>
          </a:p>
          <a:p>
            <a:r>
              <a:rPr lang="en-US" dirty="0" smtClean="0"/>
              <a:t>Business background</a:t>
            </a:r>
            <a:endParaRPr lang="en-US" dirty="0"/>
          </a:p>
          <a:p>
            <a:r>
              <a:rPr lang="en-US" dirty="0" smtClean="0"/>
              <a:t>Technology overview</a:t>
            </a:r>
            <a:endParaRPr lang="en-US" dirty="0"/>
          </a:p>
          <a:p>
            <a:r>
              <a:rPr lang="en-US" dirty="0" smtClean="0"/>
              <a:t>Intro to Raspberry Pi</a:t>
            </a:r>
            <a:endParaRPr lang="en-US" dirty="0"/>
          </a:p>
          <a:p>
            <a:r>
              <a:rPr lang="en-US" dirty="0" smtClean="0"/>
              <a:t>Python</a:t>
            </a:r>
          </a:p>
          <a:p>
            <a:r>
              <a:rPr lang="en-US" dirty="0" smtClean="0"/>
              <a:t>Circuits</a:t>
            </a:r>
          </a:p>
          <a:p>
            <a:r>
              <a:rPr lang="en-US" dirty="0" smtClean="0"/>
              <a:t>Raspberry Pi circuit</a:t>
            </a:r>
          </a:p>
          <a:p>
            <a:pPr marL="0" indent="0">
              <a:buNone/>
            </a:pPr>
            <a:endParaRPr lang="en-GB" dirty="0"/>
          </a:p>
        </p:txBody>
      </p:sp>
    </p:spTree>
    <p:extLst>
      <p:ext uri="{BB962C8B-B14F-4D97-AF65-F5344CB8AC3E}">
        <p14:creationId xmlns:p14="http://schemas.microsoft.com/office/powerpoint/2010/main" val="1058106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 class</a:t>
            </a:r>
            <a:endParaRPr lang="en-US" dirty="0"/>
          </a:p>
        </p:txBody>
      </p:sp>
      <p:sp>
        <p:nvSpPr>
          <p:cNvPr id="3" name="Content Placeholder 2"/>
          <p:cNvSpPr>
            <a:spLocks noGrp="1"/>
          </p:cNvSpPr>
          <p:nvPr>
            <p:ph idx="1"/>
          </p:nvPr>
        </p:nvSpPr>
        <p:spPr/>
        <p:txBody>
          <a:bodyPr/>
          <a:lstStyle/>
          <a:p>
            <a:r>
              <a:rPr lang="en-US" dirty="0" smtClean="0"/>
              <a:t>What is a class?</a:t>
            </a:r>
          </a:p>
          <a:p>
            <a:r>
              <a:rPr lang="en-US" dirty="0" smtClean="0"/>
              <a:t>Why would we use classes?</a:t>
            </a:r>
          </a:p>
          <a:p>
            <a:r>
              <a:rPr lang="en-US" dirty="0" smtClean="0"/>
              <a:t>How would you use classes?</a:t>
            </a:r>
          </a:p>
          <a:p>
            <a:r>
              <a:rPr lang="en-US" dirty="0" smtClean="0"/>
              <a:t>What is Object Oriented Programming (OOP)?</a:t>
            </a:r>
            <a:endParaRPr lang="en-US" dirty="0"/>
          </a:p>
        </p:txBody>
      </p:sp>
    </p:spTree>
    <p:extLst>
      <p:ext uri="{BB962C8B-B14F-4D97-AF65-F5344CB8AC3E}">
        <p14:creationId xmlns:p14="http://schemas.microsoft.com/office/powerpoint/2010/main" val="2967063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send an email</a:t>
            </a:r>
            <a:endParaRPr lang="en-US" dirty="0"/>
          </a:p>
        </p:txBody>
      </p:sp>
      <p:sp>
        <p:nvSpPr>
          <p:cNvPr id="3" name="Content Placeholder 2"/>
          <p:cNvSpPr>
            <a:spLocks noGrp="1"/>
          </p:cNvSpPr>
          <p:nvPr>
            <p:ph idx="1"/>
          </p:nvPr>
        </p:nvSpPr>
        <p:spPr/>
        <p:txBody>
          <a:bodyPr/>
          <a:lstStyle/>
          <a:p>
            <a:r>
              <a:rPr lang="en-US" dirty="0" smtClean="0"/>
              <a:t>Take your email function and put it in a class</a:t>
            </a:r>
          </a:p>
          <a:p>
            <a:r>
              <a:rPr lang="en-US" dirty="0" smtClean="0"/>
              <a:t>Add functionality to push button to turn on light and send the email when button is pressed</a:t>
            </a:r>
          </a:p>
          <a:p>
            <a:r>
              <a:rPr lang="en-US" dirty="0" smtClean="0"/>
              <a:t>Count the number of times the button is pressed</a:t>
            </a:r>
          </a:p>
          <a:p>
            <a:r>
              <a:rPr lang="en-US" dirty="0" smtClean="0"/>
              <a:t>Save the number of times the button is pressed between reboots</a:t>
            </a:r>
            <a:endParaRPr lang="en-US" dirty="0"/>
          </a:p>
        </p:txBody>
      </p:sp>
    </p:spTree>
    <p:extLst>
      <p:ext uri="{BB962C8B-B14F-4D97-AF65-F5344CB8AC3E}">
        <p14:creationId xmlns:p14="http://schemas.microsoft.com/office/powerpoint/2010/main" val="3997814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 working with the business</a:t>
            </a:r>
            <a:endParaRPr lang="en-GB" dirty="0"/>
          </a:p>
        </p:txBody>
      </p:sp>
      <p:sp>
        <p:nvSpPr>
          <p:cNvPr id="3" name="Content Placeholder 2"/>
          <p:cNvSpPr>
            <a:spLocks noGrp="1"/>
          </p:cNvSpPr>
          <p:nvPr>
            <p:ph idx="1"/>
          </p:nvPr>
        </p:nvSpPr>
        <p:spPr/>
        <p:txBody>
          <a:bodyPr/>
          <a:lstStyle/>
          <a:p>
            <a:r>
              <a:rPr lang="en-US" dirty="0"/>
              <a:t>The basics of Service Management</a:t>
            </a:r>
          </a:p>
          <a:p>
            <a:r>
              <a:rPr lang="en-US" dirty="0"/>
              <a:t>Introduction to </a:t>
            </a:r>
            <a:r>
              <a:rPr lang="en-US" dirty="0" err="1"/>
              <a:t>ServiceNow</a:t>
            </a:r>
            <a:endParaRPr lang="en-US" dirty="0"/>
          </a:p>
          <a:p>
            <a:r>
              <a:rPr lang="en-US" dirty="0"/>
              <a:t>Send </a:t>
            </a:r>
            <a:r>
              <a:rPr lang="en-US" dirty="0" smtClean="0"/>
              <a:t>an alert </a:t>
            </a:r>
            <a:r>
              <a:rPr lang="en-US" dirty="0"/>
              <a:t>to </a:t>
            </a:r>
            <a:r>
              <a:rPr lang="en-US" dirty="0" err="1"/>
              <a:t>ServiceNow</a:t>
            </a:r>
            <a:endParaRPr lang="en-US" dirty="0"/>
          </a:p>
          <a:p>
            <a:r>
              <a:rPr lang="en-US" dirty="0"/>
              <a:t>Reporting on issues</a:t>
            </a:r>
          </a:p>
          <a:p>
            <a:r>
              <a:rPr lang="en-US" dirty="0"/>
              <a:t>Device Registration</a:t>
            </a:r>
          </a:p>
          <a:p>
            <a:r>
              <a:rPr lang="en-US" dirty="0"/>
              <a:t>Ticket validation / Preventing Spam</a:t>
            </a:r>
          </a:p>
          <a:p>
            <a:endParaRPr lang="en-US" dirty="0"/>
          </a:p>
          <a:p>
            <a:endParaRPr lang="en-GB" dirty="0"/>
          </a:p>
        </p:txBody>
      </p:sp>
    </p:spTree>
    <p:extLst>
      <p:ext uri="{BB962C8B-B14F-4D97-AF65-F5344CB8AC3E}">
        <p14:creationId xmlns:p14="http://schemas.microsoft.com/office/powerpoint/2010/main" val="138573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Management</a:t>
            </a:r>
            <a:endParaRPr lang="en-US" dirty="0"/>
          </a:p>
        </p:txBody>
      </p:sp>
      <p:sp>
        <p:nvSpPr>
          <p:cNvPr id="3" name="Content Placeholder 2"/>
          <p:cNvSpPr>
            <a:spLocks noGrp="1"/>
          </p:cNvSpPr>
          <p:nvPr>
            <p:ph idx="1"/>
          </p:nvPr>
        </p:nvSpPr>
        <p:spPr/>
        <p:txBody>
          <a:bodyPr/>
          <a:lstStyle/>
          <a:p>
            <a:r>
              <a:rPr lang="en-US" dirty="0" smtClean="0"/>
              <a:t>Why is this needed?</a:t>
            </a:r>
          </a:p>
          <a:p>
            <a:r>
              <a:rPr lang="en-US" dirty="0" smtClean="0"/>
              <a:t>What does </a:t>
            </a:r>
            <a:r>
              <a:rPr lang="en-US" dirty="0" err="1" smtClean="0"/>
              <a:t>ServiceNow</a:t>
            </a:r>
            <a:r>
              <a:rPr lang="en-US" dirty="0" smtClean="0"/>
              <a:t> do?</a:t>
            </a:r>
          </a:p>
          <a:p>
            <a:r>
              <a:rPr lang="en-US" dirty="0" smtClean="0"/>
              <a:t>What is the issue lifecycle?</a:t>
            </a:r>
          </a:p>
          <a:p>
            <a:r>
              <a:rPr lang="en-US" dirty="0" smtClean="0"/>
              <a:t>How do we send an alert to </a:t>
            </a:r>
            <a:r>
              <a:rPr lang="en-US" dirty="0" err="1" smtClean="0"/>
              <a:t>ServiceNow</a:t>
            </a:r>
            <a:r>
              <a:rPr lang="en-US" dirty="0" smtClean="0"/>
              <a:t>?</a:t>
            </a:r>
          </a:p>
          <a:p>
            <a:endParaRPr lang="en-US" dirty="0"/>
          </a:p>
        </p:txBody>
      </p:sp>
    </p:spTree>
    <p:extLst>
      <p:ext uri="{BB962C8B-B14F-4D97-AF65-F5344CB8AC3E}">
        <p14:creationId xmlns:p14="http://schemas.microsoft.com/office/powerpoint/2010/main" val="1158526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unique devices </a:t>
            </a:r>
            <a:endParaRPr lang="en-US" dirty="0"/>
          </a:p>
        </p:txBody>
      </p:sp>
      <p:sp>
        <p:nvSpPr>
          <p:cNvPr id="3" name="Content Placeholder 2"/>
          <p:cNvSpPr>
            <a:spLocks noGrp="1"/>
          </p:cNvSpPr>
          <p:nvPr>
            <p:ph idx="1"/>
          </p:nvPr>
        </p:nvSpPr>
        <p:spPr/>
        <p:txBody>
          <a:bodyPr/>
          <a:lstStyle/>
          <a:p>
            <a:pPr marL="0" indent="0">
              <a:buNone/>
            </a:pPr>
            <a:r>
              <a:rPr lang="en-US" dirty="0" smtClean="0"/>
              <a:t>If we placed each device in a different location, how could we tell which button was pressed to trigger an alert?</a:t>
            </a:r>
            <a:endParaRPr lang="en-US" dirty="0"/>
          </a:p>
        </p:txBody>
      </p:sp>
    </p:spTree>
    <p:extLst>
      <p:ext uri="{BB962C8B-B14F-4D97-AF65-F5344CB8AC3E}">
        <p14:creationId xmlns:p14="http://schemas.microsoft.com/office/powerpoint/2010/main" val="2115797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Repeated tickets</a:t>
            </a:r>
            <a:endParaRPr lang="en-US" dirty="0"/>
          </a:p>
        </p:txBody>
      </p:sp>
      <p:sp>
        <p:nvSpPr>
          <p:cNvPr id="3" name="Content Placeholder 2"/>
          <p:cNvSpPr>
            <a:spLocks noGrp="1"/>
          </p:cNvSpPr>
          <p:nvPr>
            <p:ph idx="1"/>
          </p:nvPr>
        </p:nvSpPr>
        <p:spPr/>
        <p:txBody>
          <a:bodyPr/>
          <a:lstStyle/>
          <a:p>
            <a:pPr marL="0" indent="0">
              <a:buNone/>
            </a:pPr>
            <a:r>
              <a:rPr lang="en-US" dirty="0" smtClean="0"/>
              <a:t>Scenario 1: One person notices the coffee machine is broken and presses the button. A second person does the same, and a third person. All within five minutes. Three tickets are raised for one incident. </a:t>
            </a:r>
          </a:p>
          <a:p>
            <a:pPr marL="0" indent="0">
              <a:buNone/>
            </a:pPr>
            <a:r>
              <a:rPr lang="en-US" dirty="0" smtClean="0"/>
              <a:t>Scenario 2: One person notices the coffee machine is broken. They really want coffee. They press the button repeatedly twenty times. Twenty tickets are raised for one incident.</a:t>
            </a:r>
          </a:p>
          <a:p>
            <a:pPr marL="0" indent="0">
              <a:buNone/>
            </a:pPr>
            <a:r>
              <a:rPr lang="en-US" dirty="0" smtClean="0"/>
              <a:t>Q: How would we avoid these scenarios?</a:t>
            </a:r>
            <a:endParaRPr lang="en-US" dirty="0"/>
          </a:p>
          <a:p>
            <a:pPr marL="0" indent="0">
              <a:buNone/>
            </a:pPr>
            <a:endParaRPr lang="en-US" dirty="0"/>
          </a:p>
        </p:txBody>
      </p:sp>
    </p:spTree>
    <p:extLst>
      <p:ext uri="{BB962C8B-B14F-4D97-AF65-F5344CB8AC3E}">
        <p14:creationId xmlns:p14="http://schemas.microsoft.com/office/powerpoint/2010/main" val="3955968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 maturing the model</a:t>
            </a:r>
            <a:endParaRPr lang="en-GB" dirty="0"/>
          </a:p>
        </p:txBody>
      </p:sp>
      <p:sp>
        <p:nvSpPr>
          <p:cNvPr id="3" name="Content Placeholder 2"/>
          <p:cNvSpPr>
            <a:spLocks noGrp="1"/>
          </p:cNvSpPr>
          <p:nvPr>
            <p:ph idx="1"/>
          </p:nvPr>
        </p:nvSpPr>
        <p:spPr/>
        <p:txBody>
          <a:bodyPr>
            <a:normAutofit/>
          </a:bodyPr>
          <a:lstStyle/>
          <a:p>
            <a:r>
              <a:rPr lang="en-US" dirty="0"/>
              <a:t>Using the Cloud to create </a:t>
            </a:r>
            <a:r>
              <a:rPr lang="en-US" dirty="0" err="1"/>
              <a:t>ServiceNow</a:t>
            </a:r>
            <a:r>
              <a:rPr lang="en-US" dirty="0"/>
              <a:t> </a:t>
            </a:r>
            <a:r>
              <a:rPr lang="en-US" dirty="0" smtClean="0"/>
              <a:t>tickets</a:t>
            </a:r>
          </a:p>
          <a:p>
            <a:r>
              <a:rPr lang="en-US" dirty="0" smtClean="0"/>
              <a:t>Reporting</a:t>
            </a:r>
            <a:endParaRPr lang="en-US" dirty="0"/>
          </a:p>
          <a:p>
            <a:r>
              <a:rPr lang="en-US" dirty="0"/>
              <a:t>Wrapping up</a:t>
            </a:r>
          </a:p>
          <a:p>
            <a:r>
              <a:rPr lang="en-US" dirty="0"/>
              <a:t>Other things you can do with a Raspberry Pi</a:t>
            </a:r>
          </a:p>
          <a:p>
            <a:r>
              <a:rPr lang="en-US" dirty="0"/>
              <a:t>Participant Feedback</a:t>
            </a:r>
          </a:p>
          <a:p>
            <a:endParaRPr lang="en-GB" dirty="0"/>
          </a:p>
        </p:txBody>
      </p:sp>
    </p:spTree>
    <p:extLst>
      <p:ext uri="{BB962C8B-B14F-4D97-AF65-F5344CB8AC3E}">
        <p14:creationId xmlns:p14="http://schemas.microsoft.com/office/powerpoint/2010/main" val="1778859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stuff</a:t>
            </a:r>
            <a:endParaRPr lang="en-US" dirty="0"/>
          </a:p>
        </p:txBody>
      </p:sp>
      <p:sp>
        <p:nvSpPr>
          <p:cNvPr id="3" name="Content Placeholder 2"/>
          <p:cNvSpPr>
            <a:spLocks noGrp="1"/>
          </p:cNvSpPr>
          <p:nvPr>
            <p:ph idx="1"/>
          </p:nvPr>
        </p:nvSpPr>
        <p:spPr/>
        <p:txBody>
          <a:bodyPr/>
          <a:lstStyle/>
          <a:p>
            <a:r>
              <a:rPr lang="en-US" dirty="0" smtClean="0"/>
              <a:t>Why use back end system instead of emailing directly?</a:t>
            </a:r>
          </a:p>
          <a:p>
            <a:r>
              <a:rPr lang="en-US" dirty="0" smtClean="0"/>
              <a:t>How do we talk to the back end system?</a:t>
            </a:r>
          </a:p>
          <a:p>
            <a:r>
              <a:rPr lang="en-US" dirty="0" smtClean="0"/>
              <a:t>What is the cloud?</a:t>
            </a:r>
          </a:p>
          <a:p>
            <a:r>
              <a:rPr lang="en-US" dirty="0" smtClean="0"/>
              <a:t>Update the Raspberry Pi to talk to the API to raise a ticket in ServiceNow</a:t>
            </a:r>
            <a:endParaRPr lang="en-US" dirty="0" smtClean="0"/>
          </a:p>
        </p:txBody>
      </p:sp>
    </p:spTree>
    <p:extLst>
      <p:ext uri="{BB962C8B-B14F-4D97-AF65-F5344CB8AC3E}">
        <p14:creationId xmlns:p14="http://schemas.microsoft.com/office/powerpoint/2010/main" val="33583590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with </a:t>
            </a:r>
            <a:r>
              <a:rPr lang="en-US" dirty="0" err="1" smtClean="0"/>
              <a:t>Servicenow</a:t>
            </a:r>
            <a:endParaRPr lang="en-GB" dirty="0"/>
          </a:p>
        </p:txBody>
      </p:sp>
      <p:sp>
        <p:nvSpPr>
          <p:cNvPr id="3" name="Content Placeholder 2"/>
          <p:cNvSpPr>
            <a:spLocks noGrp="1"/>
          </p:cNvSpPr>
          <p:nvPr>
            <p:ph idx="1"/>
          </p:nvPr>
        </p:nvSpPr>
        <p:spPr/>
        <p:txBody>
          <a:bodyPr/>
          <a:lstStyle/>
          <a:p>
            <a:r>
              <a:rPr lang="en-US" dirty="0" smtClean="0">
                <a:solidFill>
                  <a:srgbClr val="FF0000"/>
                </a:solidFill>
              </a:rPr>
              <a:t>Work with </a:t>
            </a:r>
            <a:r>
              <a:rPr lang="en-US" dirty="0" err="1" smtClean="0">
                <a:solidFill>
                  <a:srgbClr val="FF0000"/>
                </a:solidFill>
              </a:rPr>
              <a:t>Kalpana</a:t>
            </a:r>
            <a:r>
              <a:rPr lang="en-US" dirty="0" smtClean="0">
                <a:solidFill>
                  <a:srgbClr val="FF0000"/>
                </a:solidFill>
              </a:rPr>
              <a:t> to write content</a:t>
            </a:r>
            <a:endParaRPr lang="en-GB" dirty="0">
              <a:solidFill>
                <a:srgbClr val="FF0000"/>
              </a:solidFill>
            </a:endParaRPr>
          </a:p>
        </p:txBody>
      </p:sp>
    </p:spTree>
    <p:extLst>
      <p:ext uri="{BB962C8B-B14F-4D97-AF65-F5344CB8AC3E}">
        <p14:creationId xmlns:p14="http://schemas.microsoft.com/office/powerpoint/2010/main" val="3197062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projects</a:t>
            </a:r>
            <a:endParaRPr lang="en-US" dirty="0"/>
          </a:p>
        </p:txBody>
      </p:sp>
      <p:sp>
        <p:nvSpPr>
          <p:cNvPr id="3" name="Content Placeholder 2"/>
          <p:cNvSpPr>
            <a:spLocks noGrp="1"/>
          </p:cNvSpPr>
          <p:nvPr>
            <p:ph idx="1"/>
          </p:nvPr>
        </p:nvSpPr>
        <p:spPr/>
        <p:txBody>
          <a:bodyPr/>
          <a:lstStyle/>
          <a:p>
            <a:r>
              <a:rPr lang="en-US" dirty="0" smtClean="0"/>
              <a:t>Alien Invasion</a:t>
            </a:r>
          </a:p>
          <a:p>
            <a:r>
              <a:rPr lang="en-US" dirty="0" err="1" smtClean="0"/>
              <a:t>Kodi</a:t>
            </a:r>
            <a:r>
              <a:rPr lang="en-US" dirty="0" smtClean="0"/>
              <a:t> Media Center</a:t>
            </a:r>
          </a:p>
          <a:p>
            <a:r>
              <a:rPr lang="en-US" dirty="0" smtClean="0"/>
              <a:t>Steam link – stream your PC games to your TV</a:t>
            </a:r>
          </a:p>
          <a:p>
            <a:r>
              <a:rPr lang="en-US" dirty="0" smtClean="0"/>
              <a:t>Alexa: Build your own Amazon Echo/ Google assistant</a:t>
            </a:r>
          </a:p>
          <a:p>
            <a:r>
              <a:rPr lang="en-US" dirty="0" smtClean="0"/>
              <a:t>Pi-hole – network wide ad-blocker</a:t>
            </a:r>
          </a:p>
          <a:p>
            <a:r>
              <a:rPr lang="en-US" dirty="0" err="1"/>
              <a:t>Adafruit</a:t>
            </a:r>
            <a:r>
              <a:rPr lang="en-US"/>
              <a:t> for more </a:t>
            </a:r>
            <a:r>
              <a:rPr lang="en-US" smtClean="0"/>
              <a:t>accessories</a:t>
            </a:r>
            <a:endParaRPr lang="en-US"/>
          </a:p>
        </p:txBody>
      </p:sp>
    </p:spTree>
    <p:extLst>
      <p:ext uri="{BB962C8B-B14F-4D97-AF65-F5344CB8AC3E}">
        <p14:creationId xmlns:p14="http://schemas.microsoft.com/office/powerpoint/2010/main" val="403817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p:txBody>
          <a:bodyPr/>
          <a:lstStyle/>
          <a:p>
            <a:r>
              <a:rPr lang="en-US" dirty="0" smtClean="0"/>
              <a:t>Name tags</a:t>
            </a:r>
          </a:p>
          <a:p>
            <a:r>
              <a:rPr lang="en-US" dirty="0" smtClean="0"/>
              <a:t>Icebreaker: Who is it? </a:t>
            </a:r>
          </a:p>
          <a:p>
            <a:pPr marL="0" indent="0">
              <a:buNone/>
            </a:pPr>
            <a:r>
              <a:rPr lang="en-US" dirty="0" smtClean="0"/>
              <a:t>Everyone write a fun fact about themselves onto a slip of paper and put it into the hat. Each slip will be drawn one by one and the aim is to guess who is the person behind the fact. Once a person’s fact has been read aloud, they will pick the next fact from the hat.</a:t>
            </a:r>
          </a:p>
        </p:txBody>
      </p:sp>
    </p:spTree>
    <p:extLst>
      <p:ext uri="{BB962C8B-B14F-4D97-AF65-F5344CB8AC3E}">
        <p14:creationId xmlns:p14="http://schemas.microsoft.com/office/powerpoint/2010/main" val="3551927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GB" dirty="0"/>
          </a:p>
        </p:txBody>
      </p:sp>
      <p:sp>
        <p:nvSpPr>
          <p:cNvPr id="3" name="Content Placeholder 2"/>
          <p:cNvSpPr>
            <a:spLocks noGrp="1"/>
          </p:cNvSpPr>
          <p:nvPr>
            <p:ph idx="1"/>
          </p:nvPr>
        </p:nvSpPr>
        <p:spPr/>
        <p:txBody>
          <a:bodyPr/>
          <a:lstStyle/>
          <a:p>
            <a:pPr marL="0" indent="0">
              <a:buNone/>
            </a:pPr>
            <a:r>
              <a:rPr lang="en-US" dirty="0" smtClean="0"/>
              <a:t>Thank you for taking part in our first collaboration with Read Alliance. </a:t>
            </a:r>
          </a:p>
          <a:p>
            <a:pPr marL="0" indent="0">
              <a:buNone/>
            </a:pPr>
            <a:endParaRPr lang="en-US" dirty="0"/>
          </a:p>
          <a:p>
            <a:pPr marL="0" indent="0">
              <a:buNone/>
            </a:pPr>
            <a:r>
              <a:rPr lang="en-US" dirty="0" smtClean="0"/>
              <a:t>Please provide any feedback on the forms provided.</a:t>
            </a:r>
            <a:endParaRPr lang="en-GB" dirty="0"/>
          </a:p>
        </p:txBody>
      </p:sp>
    </p:spTree>
    <p:extLst>
      <p:ext uri="{BB962C8B-B14F-4D97-AF65-F5344CB8AC3E}">
        <p14:creationId xmlns:p14="http://schemas.microsoft.com/office/powerpoint/2010/main" val="1845689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What will we be doing?</a:t>
            </a:r>
          </a:p>
          <a:p>
            <a:r>
              <a:rPr lang="en-US" dirty="0" smtClean="0"/>
              <a:t>What will you learn about?</a:t>
            </a:r>
          </a:p>
          <a:p>
            <a:pPr lvl="1"/>
            <a:r>
              <a:rPr lang="en-US" dirty="0" smtClean="0"/>
              <a:t>Raspberry </a:t>
            </a:r>
            <a:r>
              <a:rPr lang="en-US" dirty="0" err="1" smtClean="0"/>
              <a:t>Pis</a:t>
            </a:r>
            <a:endParaRPr lang="en-US" dirty="0" smtClean="0"/>
          </a:p>
          <a:p>
            <a:pPr lvl="1"/>
            <a:r>
              <a:rPr lang="en-US" dirty="0" smtClean="0"/>
              <a:t>Programming in Python</a:t>
            </a:r>
          </a:p>
          <a:p>
            <a:pPr lvl="1"/>
            <a:r>
              <a:rPr lang="en-US" dirty="0" smtClean="0"/>
              <a:t>Project Management</a:t>
            </a:r>
          </a:p>
          <a:p>
            <a:pPr lvl="1"/>
            <a:r>
              <a:rPr lang="en-US" dirty="0" smtClean="0"/>
              <a:t>Service Management</a:t>
            </a:r>
          </a:p>
          <a:p>
            <a:r>
              <a:rPr lang="en-US" dirty="0" smtClean="0"/>
              <a:t>What do you want out these workshops?</a:t>
            </a:r>
            <a:endParaRPr lang="en-US" dirty="0"/>
          </a:p>
        </p:txBody>
      </p:sp>
    </p:spTree>
    <p:extLst>
      <p:ext uri="{BB962C8B-B14F-4D97-AF65-F5344CB8AC3E}">
        <p14:creationId xmlns:p14="http://schemas.microsoft.com/office/powerpoint/2010/main" val="24181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Background</a:t>
            </a:r>
            <a:endParaRPr lang="en-US" dirty="0"/>
          </a:p>
        </p:txBody>
      </p:sp>
      <p:sp>
        <p:nvSpPr>
          <p:cNvPr id="3" name="Content Placeholder 2"/>
          <p:cNvSpPr>
            <a:spLocks noGrp="1"/>
          </p:cNvSpPr>
          <p:nvPr>
            <p:ph idx="1"/>
          </p:nvPr>
        </p:nvSpPr>
        <p:spPr/>
        <p:txBody>
          <a:bodyPr/>
          <a:lstStyle/>
          <a:p>
            <a:r>
              <a:rPr lang="en-US" dirty="0" smtClean="0"/>
              <a:t>Why do we need an alerting system?</a:t>
            </a:r>
          </a:p>
          <a:p>
            <a:r>
              <a:rPr lang="en-US" dirty="0" smtClean="0"/>
              <a:t>What is the use case for this? - Thom</a:t>
            </a:r>
          </a:p>
          <a:p>
            <a:endParaRPr lang="en-US" dirty="0"/>
          </a:p>
        </p:txBody>
      </p:sp>
    </p:spTree>
    <p:extLst>
      <p:ext uri="{BB962C8B-B14F-4D97-AF65-F5344CB8AC3E}">
        <p14:creationId xmlns:p14="http://schemas.microsoft.com/office/powerpoint/2010/main" val="306073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a:t>
            </a:r>
            <a:endParaRPr lang="en-GB" dirty="0"/>
          </a:p>
        </p:txBody>
      </p:sp>
      <p:sp>
        <p:nvSpPr>
          <p:cNvPr id="3" name="Content Placeholder 2"/>
          <p:cNvSpPr>
            <a:spLocks noGrp="1"/>
          </p:cNvSpPr>
          <p:nvPr>
            <p:ph idx="1"/>
          </p:nvPr>
        </p:nvSpPr>
        <p:spPr/>
        <p:txBody>
          <a:bodyPr/>
          <a:lstStyle/>
          <a:p>
            <a:r>
              <a:rPr lang="en-US" dirty="0" smtClean="0"/>
              <a:t>You have your project brief. Where do you start?</a:t>
            </a:r>
          </a:p>
          <a:p>
            <a:r>
              <a:rPr lang="en-US" dirty="0" smtClean="0"/>
              <a:t>How will you keep track of progress?</a:t>
            </a:r>
          </a:p>
          <a:p>
            <a:r>
              <a:rPr lang="en-US" dirty="0" smtClean="0"/>
              <a:t>If you were running the project as a team, how would you split up the work?</a:t>
            </a:r>
            <a:endParaRPr lang="en-GB" dirty="0"/>
          </a:p>
        </p:txBody>
      </p:sp>
    </p:spTree>
    <p:extLst>
      <p:ext uri="{BB962C8B-B14F-4D97-AF65-F5344CB8AC3E}">
        <p14:creationId xmlns:p14="http://schemas.microsoft.com/office/powerpoint/2010/main" val="3115507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Overview</a:t>
            </a:r>
            <a:endParaRPr lang="en-US" dirty="0"/>
          </a:p>
        </p:txBody>
      </p:sp>
      <p:sp>
        <p:nvSpPr>
          <p:cNvPr id="3" name="Content Placeholder 2"/>
          <p:cNvSpPr>
            <a:spLocks noGrp="1"/>
          </p:cNvSpPr>
          <p:nvPr>
            <p:ph idx="1"/>
          </p:nvPr>
        </p:nvSpPr>
        <p:spPr/>
        <p:txBody>
          <a:bodyPr/>
          <a:lstStyle/>
          <a:p>
            <a:r>
              <a:rPr lang="en-US" dirty="0" smtClean="0"/>
              <a:t>What will we need to build a simple alerting system?</a:t>
            </a:r>
            <a:endParaRPr lang="en-US" dirty="0"/>
          </a:p>
        </p:txBody>
      </p:sp>
      <p:pic>
        <p:nvPicPr>
          <p:cNvPr id="1032" name="Picture 8" descr="Image result for raspberry pi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881" y="3384140"/>
            <a:ext cx="1651000" cy="207630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3"/>
          <a:stretch>
            <a:fillRect/>
          </a:stretch>
        </p:blipFill>
        <p:spPr>
          <a:xfrm>
            <a:off x="4214035" y="4023923"/>
            <a:ext cx="2765681" cy="930632"/>
          </a:xfrm>
          <a:prstGeom prst="rect">
            <a:avLst/>
          </a:prstGeom>
        </p:spPr>
      </p:pic>
      <p:pic>
        <p:nvPicPr>
          <p:cNvPr id="23" name="Picture 22"/>
          <p:cNvPicPr>
            <a:picLocks noChangeAspect="1"/>
          </p:cNvPicPr>
          <p:nvPr/>
        </p:nvPicPr>
        <p:blipFill>
          <a:blip r:embed="rId4"/>
          <a:stretch>
            <a:fillRect/>
          </a:stretch>
        </p:blipFill>
        <p:spPr>
          <a:xfrm>
            <a:off x="7993870" y="3384140"/>
            <a:ext cx="2279588" cy="1936989"/>
          </a:xfrm>
          <a:prstGeom prst="rect">
            <a:avLst/>
          </a:prstGeom>
        </p:spPr>
      </p:pic>
    </p:spTree>
    <p:extLst>
      <p:ext uri="{BB962C8B-B14F-4D97-AF65-F5344CB8AC3E}">
        <p14:creationId xmlns:p14="http://schemas.microsoft.com/office/powerpoint/2010/main" val="379447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Raspberry pi</a:t>
            </a:r>
            <a:endParaRPr lang="en-US" dirty="0"/>
          </a:p>
        </p:txBody>
      </p:sp>
      <p:sp>
        <p:nvSpPr>
          <p:cNvPr id="3" name="Content Placeholder 2"/>
          <p:cNvSpPr>
            <a:spLocks noGrp="1"/>
          </p:cNvSpPr>
          <p:nvPr>
            <p:ph idx="1"/>
          </p:nvPr>
        </p:nvSpPr>
        <p:spPr/>
        <p:txBody>
          <a:bodyPr/>
          <a:lstStyle/>
          <a:p>
            <a:pPr marL="0" indent="0">
              <a:buNone/>
            </a:pPr>
            <a:r>
              <a:rPr lang="en-US" dirty="0" smtClean="0"/>
              <a:t>1) Plug in</a:t>
            </a:r>
          </a:p>
          <a:p>
            <a:pPr marL="0" indent="0">
              <a:buNone/>
            </a:pPr>
            <a:r>
              <a:rPr lang="en-US" dirty="0" smtClean="0"/>
              <a:t>2) Console</a:t>
            </a:r>
          </a:p>
          <a:p>
            <a:pPr marL="0" indent="0">
              <a:buNone/>
            </a:pPr>
            <a:r>
              <a:rPr lang="en-US" dirty="0" smtClean="0"/>
              <a:t>3) Blah </a:t>
            </a:r>
            <a:r>
              <a:rPr lang="en-US" dirty="0" err="1" smtClean="0"/>
              <a:t>blah</a:t>
            </a:r>
            <a:r>
              <a:rPr lang="en-US" dirty="0" smtClean="0"/>
              <a:t> </a:t>
            </a:r>
            <a:r>
              <a:rPr lang="en-US" dirty="0" err="1" smtClean="0"/>
              <a:t>blah</a:t>
            </a:r>
            <a:endParaRPr lang="en-US" dirty="0" smtClean="0"/>
          </a:p>
          <a:p>
            <a:pPr marL="0" indent="0">
              <a:buNone/>
            </a:pPr>
            <a:r>
              <a:rPr lang="en-US" dirty="0" smtClean="0"/>
              <a:t>4) Clone the repo</a:t>
            </a:r>
          </a:p>
          <a:p>
            <a:endParaRPr lang="en-US" dirty="0"/>
          </a:p>
        </p:txBody>
      </p:sp>
    </p:spTree>
    <p:extLst>
      <p:ext uri="{BB962C8B-B14F-4D97-AF65-F5344CB8AC3E}">
        <p14:creationId xmlns:p14="http://schemas.microsoft.com/office/powerpoint/2010/main" val="2044859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Content Placeholder 2"/>
          <p:cNvSpPr>
            <a:spLocks noGrp="1"/>
          </p:cNvSpPr>
          <p:nvPr>
            <p:ph idx="1"/>
          </p:nvPr>
        </p:nvSpPr>
        <p:spPr/>
        <p:txBody>
          <a:bodyPr/>
          <a:lstStyle/>
          <a:p>
            <a:r>
              <a:rPr lang="en-US" dirty="0" smtClean="0"/>
              <a:t>What is Python?</a:t>
            </a:r>
          </a:p>
          <a:p>
            <a:r>
              <a:rPr lang="en-US" dirty="0" smtClean="0"/>
              <a:t>Opening the text editor</a:t>
            </a:r>
          </a:p>
          <a:p>
            <a:r>
              <a:rPr lang="en-US" dirty="0" smtClean="0"/>
              <a:t>The first program: Hello World!</a:t>
            </a:r>
          </a:p>
          <a:p>
            <a:pPr lvl="1"/>
            <a:r>
              <a:rPr lang="en-US" dirty="0" smtClean="0"/>
              <a:t>Notice the different colors of the words. Why is that?</a:t>
            </a:r>
          </a:p>
          <a:p>
            <a:r>
              <a:rPr lang="en-US" dirty="0" smtClean="0"/>
              <a:t>Running programs</a:t>
            </a:r>
          </a:p>
          <a:p>
            <a:pPr marL="0" indent="0">
              <a:buNone/>
            </a:pPr>
            <a:endParaRPr lang="en-US" dirty="0"/>
          </a:p>
        </p:txBody>
      </p:sp>
    </p:spTree>
    <p:extLst>
      <p:ext uri="{BB962C8B-B14F-4D97-AF65-F5344CB8AC3E}">
        <p14:creationId xmlns:p14="http://schemas.microsoft.com/office/powerpoint/2010/main" val="1824136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393</TotalTime>
  <Words>893</Words>
  <Application>Microsoft Office PowerPoint</Application>
  <PresentationFormat>Widescreen</PresentationFormat>
  <Paragraphs>142</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Trebuchet MS</vt:lpstr>
      <vt:lpstr>Tw Cen MT</vt:lpstr>
      <vt:lpstr>Circuit</vt:lpstr>
      <vt:lpstr>ScHRODERS X read alliance</vt:lpstr>
      <vt:lpstr>Day 1: getting started</vt:lpstr>
      <vt:lpstr>introductions</vt:lpstr>
      <vt:lpstr>Project outline</vt:lpstr>
      <vt:lpstr>Business Background</vt:lpstr>
      <vt:lpstr>Project management</vt:lpstr>
      <vt:lpstr>Technology Overview</vt:lpstr>
      <vt:lpstr>Intro to Raspberry pi</vt:lpstr>
      <vt:lpstr>Python</vt:lpstr>
      <vt:lpstr>cIRCUIT symbols</vt:lpstr>
      <vt:lpstr>cIRCUIT diagramS</vt:lpstr>
      <vt:lpstr>Raspberry Pi circuit</vt:lpstr>
      <vt:lpstr>Day 2: let’s code!</vt:lpstr>
      <vt:lpstr>Recap</vt:lpstr>
      <vt:lpstr>Programming basics</vt:lpstr>
      <vt:lpstr>Programming functions</vt:lpstr>
      <vt:lpstr>Importing libraries</vt:lpstr>
      <vt:lpstr>Raspberry Pi Software</vt:lpstr>
      <vt:lpstr>Send an email</vt:lpstr>
      <vt:lpstr>Build a class</vt:lpstr>
      <vt:lpstr>Enhanced send an email</vt:lpstr>
      <vt:lpstr>Day 3: working with the business</vt:lpstr>
      <vt:lpstr>Service Management</vt:lpstr>
      <vt:lpstr>Identifying unique devices </vt:lpstr>
      <vt:lpstr>Repeated tickets</vt:lpstr>
      <vt:lpstr>Day 4: maturing the model</vt:lpstr>
      <vt:lpstr>Azure stuff</vt:lpstr>
      <vt:lpstr>Reporting with Servicenow</vt:lpstr>
      <vt:lpstr>Other projects</vt:lpstr>
      <vt:lpstr>Thank you</vt:lpstr>
    </vt:vector>
  </TitlesOfParts>
  <Company>Schroders Investment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ScHRODERS X read alliance</dc:title>
  <dc:creator>Havelock, Faye</dc:creator>
  <cp:lastModifiedBy>Havelock, Faye</cp:lastModifiedBy>
  <cp:revision>42</cp:revision>
  <dcterms:created xsi:type="dcterms:W3CDTF">2019-07-05T18:18:29Z</dcterms:created>
  <dcterms:modified xsi:type="dcterms:W3CDTF">2019-07-18T19:27:12Z</dcterms:modified>
</cp:coreProperties>
</file>