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51D11E-4331-4D07-ACB0-0ED5CD1B6C30}"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C8490C-92EB-444D-8088-E2ADA64A54C4}"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70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1D11E-4331-4D07-ACB0-0ED5CD1B6C30}"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319960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1D11E-4331-4D07-ACB0-0ED5CD1B6C30}"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239940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1D11E-4331-4D07-ACB0-0ED5CD1B6C30}"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404310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1D11E-4331-4D07-ACB0-0ED5CD1B6C30}"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C8490C-92EB-444D-8088-E2ADA64A54C4}"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2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1D11E-4331-4D07-ACB0-0ED5CD1B6C30}" type="datetimeFigureOut">
              <a:rPr lang="en-CA" smtClean="0"/>
              <a:t>2020-12-02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105526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1D11E-4331-4D07-ACB0-0ED5CD1B6C30}" type="datetimeFigureOut">
              <a:rPr lang="en-CA" smtClean="0"/>
              <a:t>2020-12-02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261410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51D11E-4331-4D07-ACB0-0ED5CD1B6C30}" type="datetimeFigureOut">
              <a:rPr lang="en-CA" smtClean="0"/>
              <a:t>2020-12-02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8266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51D11E-4331-4D07-ACB0-0ED5CD1B6C30}" type="datetimeFigureOut">
              <a:rPr lang="en-CA" smtClean="0"/>
              <a:t>2020-12-02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222957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51D11E-4331-4D07-ACB0-0ED5CD1B6C30}" type="datetimeFigureOut">
              <a:rPr lang="en-CA" smtClean="0"/>
              <a:t>2020-12-02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C8490C-92EB-444D-8088-E2ADA64A54C4}" type="slidenum">
              <a:rPr lang="en-CA" smtClean="0"/>
              <a:t>‹#›</a:t>
            </a:fld>
            <a:endParaRPr lang="en-CA"/>
          </a:p>
        </p:txBody>
      </p:sp>
    </p:spTree>
    <p:extLst>
      <p:ext uri="{BB962C8B-B14F-4D97-AF65-F5344CB8AC3E}">
        <p14:creationId xmlns:p14="http://schemas.microsoft.com/office/powerpoint/2010/main" val="132134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51D11E-4331-4D07-ACB0-0ED5CD1B6C30}" type="datetimeFigureOut">
              <a:rPr lang="en-CA" smtClean="0"/>
              <a:t>2020-12-02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C8490C-92EB-444D-8088-E2ADA64A54C4}" type="slidenum">
              <a:rPr lang="en-CA" smtClean="0"/>
              <a:t>‹#›</a:t>
            </a:fld>
            <a:endParaRPr lang="en-CA"/>
          </a:p>
        </p:txBody>
      </p:sp>
    </p:spTree>
    <p:extLst>
      <p:ext uri="{BB962C8B-B14F-4D97-AF65-F5344CB8AC3E}">
        <p14:creationId xmlns:p14="http://schemas.microsoft.com/office/powerpoint/2010/main" val="25023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51D11E-4331-4D07-ACB0-0ED5CD1B6C30}" type="datetimeFigureOut">
              <a:rPr lang="en-CA" smtClean="0"/>
              <a:t>2020-12-02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C8490C-92EB-444D-8088-E2ADA64A54C4}"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056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7717-3770-4039-864C-36FC32588B25}"/>
              </a:ext>
            </a:extLst>
          </p:cNvPr>
          <p:cNvSpPr>
            <a:spLocks noGrp="1"/>
          </p:cNvSpPr>
          <p:nvPr>
            <p:ph type="ctrTitle"/>
          </p:nvPr>
        </p:nvSpPr>
        <p:spPr/>
        <p:txBody>
          <a:bodyPr>
            <a:normAutofit/>
          </a:bodyPr>
          <a:lstStyle/>
          <a:p>
            <a:r>
              <a:rPr lang="en-US" dirty="0"/>
              <a:t>Star Preference in the NBA: A test of bias in professional basketball</a:t>
            </a:r>
            <a:endParaRPr lang="en-CA" dirty="0"/>
          </a:p>
        </p:txBody>
      </p:sp>
      <p:sp>
        <p:nvSpPr>
          <p:cNvPr id="3" name="Subtitle 2">
            <a:extLst>
              <a:ext uri="{FF2B5EF4-FFF2-40B4-BE49-F238E27FC236}">
                <a16:creationId xmlns:a16="http://schemas.microsoft.com/office/drawing/2014/main" id="{0FF4DEA7-20B1-446C-8F39-C325A406B62E}"/>
              </a:ext>
            </a:extLst>
          </p:cNvPr>
          <p:cNvSpPr>
            <a:spLocks noGrp="1"/>
          </p:cNvSpPr>
          <p:nvPr>
            <p:ph type="subTitle" idx="1"/>
          </p:nvPr>
        </p:nvSpPr>
        <p:spPr/>
        <p:txBody>
          <a:bodyPr/>
          <a:lstStyle/>
          <a:p>
            <a:r>
              <a:rPr lang="en-CA" dirty="0"/>
              <a:t>Andrew Wei</a:t>
            </a:r>
          </a:p>
        </p:txBody>
      </p:sp>
    </p:spTree>
    <p:extLst>
      <p:ext uri="{BB962C8B-B14F-4D97-AF65-F5344CB8AC3E}">
        <p14:creationId xmlns:p14="http://schemas.microsoft.com/office/powerpoint/2010/main" val="333251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8307-F5DD-44C5-84B8-398AE184FCB1}"/>
              </a:ext>
            </a:extLst>
          </p:cNvPr>
          <p:cNvSpPr>
            <a:spLocks noGrp="1"/>
          </p:cNvSpPr>
          <p:nvPr>
            <p:ph type="title"/>
          </p:nvPr>
        </p:nvSpPr>
        <p:spPr/>
        <p:txBody>
          <a:bodyPr/>
          <a:lstStyle/>
          <a:p>
            <a:r>
              <a:rPr lang="en-CA" dirty="0"/>
              <a:t>Data Statistics</a:t>
            </a:r>
          </a:p>
        </p:txBody>
      </p:sp>
      <p:sp>
        <p:nvSpPr>
          <p:cNvPr id="3" name="Content Placeholder 2">
            <a:extLst>
              <a:ext uri="{FF2B5EF4-FFF2-40B4-BE49-F238E27FC236}">
                <a16:creationId xmlns:a16="http://schemas.microsoft.com/office/drawing/2014/main" id="{725B0EB6-3C4E-4903-9CDD-E5D5FF07BB65}"/>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15FE225E-597F-4430-8DA5-044BFEBCEC22}"/>
              </a:ext>
            </a:extLst>
          </p:cNvPr>
          <p:cNvPicPr>
            <a:picLocks noChangeAspect="1"/>
          </p:cNvPicPr>
          <p:nvPr/>
        </p:nvPicPr>
        <p:blipFill>
          <a:blip r:embed="rId2"/>
          <a:stretch>
            <a:fillRect/>
          </a:stretch>
        </p:blipFill>
        <p:spPr>
          <a:xfrm>
            <a:off x="1097280" y="2412748"/>
            <a:ext cx="5286414" cy="1771663"/>
          </a:xfrm>
          <a:prstGeom prst="rect">
            <a:avLst/>
          </a:prstGeom>
        </p:spPr>
      </p:pic>
      <p:pic>
        <p:nvPicPr>
          <p:cNvPr id="5" name="Picture 4">
            <a:extLst>
              <a:ext uri="{FF2B5EF4-FFF2-40B4-BE49-F238E27FC236}">
                <a16:creationId xmlns:a16="http://schemas.microsoft.com/office/drawing/2014/main" id="{2C4303CD-EE96-4857-AAA3-E83B598DA3D0}"/>
              </a:ext>
            </a:extLst>
          </p:cNvPr>
          <p:cNvPicPr>
            <a:picLocks noChangeAspect="1"/>
          </p:cNvPicPr>
          <p:nvPr/>
        </p:nvPicPr>
        <p:blipFill>
          <a:blip r:embed="rId3"/>
          <a:stretch>
            <a:fillRect/>
          </a:stretch>
        </p:blipFill>
        <p:spPr>
          <a:xfrm>
            <a:off x="6469380" y="2100038"/>
            <a:ext cx="5353089" cy="3514751"/>
          </a:xfrm>
          <a:prstGeom prst="rect">
            <a:avLst/>
          </a:prstGeom>
        </p:spPr>
      </p:pic>
    </p:spTree>
    <p:extLst>
      <p:ext uri="{BB962C8B-B14F-4D97-AF65-F5344CB8AC3E}">
        <p14:creationId xmlns:p14="http://schemas.microsoft.com/office/powerpoint/2010/main" val="181808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FA72-6CFC-42E4-BCF0-1BFE08130FA1}"/>
              </a:ext>
            </a:extLst>
          </p:cNvPr>
          <p:cNvSpPr>
            <a:spLocks noGrp="1"/>
          </p:cNvSpPr>
          <p:nvPr>
            <p:ph type="title"/>
          </p:nvPr>
        </p:nvSpPr>
        <p:spPr/>
        <p:txBody>
          <a:bodyPr/>
          <a:lstStyle/>
          <a:p>
            <a:r>
              <a:rPr lang="en-CA" dirty="0"/>
              <a:t>Results: First Regression</a:t>
            </a:r>
          </a:p>
        </p:txBody>
      </p:sp>
      <p:sp>
        <p:nvSpPr>
          <p:cNvPr id="3" name="Content Placeholder 2">
            <a:extLst>
              <a:ext uri="{FF2B5EF4-FFF2-40B4-BE49-F238E27FC236}">
                <a16:creationId xmlns:a16="http://schemas.microsoft.com/office/drawing/2014/main" id="{C230229D-008E-458E-8164-6126B5137519}"/>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E2297623-7C8B-426F-96CE-B20BAE2B62FD}"/>
              </a:ext>
            </a:extLst>
          </p:cNvPr>
          <p:cNvPicPr>
            <a:picLocks noChangeAspect="1"/>
          </p:cNvPicPr>
          <p:nvPr/>
        </p:nvPicPr>
        <p:blipFill>
          <a:blip r:embed="rId2"/>
          <a:stretch>
            <a:fillRect/>
          </a:stretch>
        </p:blipFill>
        <p:spPr>
          <a:xfrm>
            <a:off x="1097280" y="1845734"/>
            <a:ext cx="5343564" cy="2552719"/>
          </a:xfrm>
          <a:prstGeom prst="rect">
            <a:avLst/>
          </a:prstGeom>
        </p:spPr>
      </p:pic>
      <p:pic>
        <p:nvPicPr>
          <p:cNvPr id="5" name="Picture 4">
            <a:extLst>
              <a:ext uri="{FF2B5EF4-FFF2-40B4-BE49-F238E27FC236}">
                <a16:creationId xmlns:a16="http://schemas.microsoft.com/office/drawing/2014/main" id="{A86341A8-EA66-4BE2-AFB7-D175A7B2A2ED}"/>
              </a:ext>
            </a:extLst>
          </p:cNvPr>
          <p:cNvPicPr>
            <a:picLocks noChangeAspect="1"/>
          </p:cNvPicPr>
          <p:nvPr/>
        </p:nvPicPr>
        <p:blipFill>
          <a:blip r:embed="rId3"/>
          <a:stretch>
            <a:fillRect/>
          </a:stretch>
        </p:blipFill>
        <p:spPr>
          <a:xfrm>
            <a:off x="7898106" y="1201810"/>
            <a:ext cx="3257574" cy="4667284"/>
          </a:xfrm>
          <a:prstGeom prst="rect">
            <a:avLst/>
          </a:prstGeom>
        </p:spPr>
      </p:pic>
      <p:pic>
        <p:nvPicPr>
          <p:cNvPr id="6" name="Picture 5">
            <a:extLst>
              <a:ext uri="{FF2B5EF4-FFF2-40B4-BE49-F238E27FC236}">
                <a16:creationId xmlns:a16="http://schemas.microsoft.com/office/drawing/2014/main" id="{64BA75E0-F27C-4D38-8EE4-09306F4C80C9}"/>
              </a:ext>
            </a:extLst>
          </p:cNvPr>
          <p:cNvPicPr>
            <a:picLocks noChangeAspect="1"/>
          </p:cNvPicPr>
          <p:nvPr/>
        </p:nvPicPr>
        <p:blipFill>
          <a:blip r:embed="rId4"/>
          <a:stretch>
            <a:fillRect/>
          </a:stretch>
        </p:blipFill>
        <p:spPr>
          <a:xfrm>
            <a:off x="1232640" y="4600369"/>
            <a:ext cx="5343564" cy="1066808"/>
          </a:xfrm>
          <a:prstGeom prst="rect">
            <a:avLst/>
          </a:prstGeom>
        </p:spPr>
      </p:pic>
    </p:spTree>
    <p:extLst>
      <p:ext uri="{BB962C8B-B14F-4D97-AF65-F5344CB8AC3E}">
        <p14:creationId xmlns:p14="http://schemas.microsoft.com/office/powerpoint/2010/main" val="329265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7DE-29C9-42C7-945F-20BA7E88F7A8}"/>
              </a:ext>
            </a:extLst>
          </p:cNvPr>
          <p:cNvSpPr>
            <a:spLocks noGrp="1"/>
          </p:cNvSpPr>
          <p:nvPr>
            <p:ph type="title"/>
          </p:nvPr>
        </p:nvSpPr>
        <p:spPr/>
        <p:txBody>
          <a:bodyPr/>
          <a:lstStyle/>
          <a:p>
            <a:r>
              <a:rPr lang="en-CA" dirty="0"/>
              <a:t>Results: Second Regression</a:t>
            </a:r>
          </a:p>
        </p:txBody>
      </p:sp>
      <p:sp>
        <p:nvSpPr>
          <p:cNvPr id="3" name="Content Placeholder 2">
            <a:extLst>
              <a:ext uri="{FF2B5EF4-FFF2-40B4-BE49-F238E27FC236}">
                <a16:creationId xmlns:a16="http://schemas.microsoft.com/office/drawing/2014/main" id="{AEB63B90-0B47-4046-B98E-34CF8B06C8E9}"/>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FC6FA59E-EC79-4DEB-8106-F35E48C85C31}"/>
              </a:ext>
            </a:extLst>
          </p:cNvPr>
          <p:cNvPicPr>
            <a:picLocks noChangeAspect="1"/>
          </p:cNvPicPr>
          <p:nvPr/>
        </p:nvPicPr>
        <p:blipFill>
          <a:blip r:embed="rId2"/>
          <a:stretch>
            <a:fillRect/>
          </a:stretch>
        </p:blipFill>
        <p:spPr>
          <a:xfrm>
            <a:off x="1097280" y="1845734"/>
            <a:ext cx="5448340" cy="2771795"/>
          </a:xfrm>
          <a:prstGeom prst="rect">
            <a:avLst/>
          </a:prstGeom>
        </p:spPr>
      </p:pic>
      <p:pic>
        <p:nvPicPr>
          <p:cNvPr id="5" name="Picture 4">
            <a:extLst>
              <a:ext uri="{FF2B5EF4-FFF2-40B4-BE49-F238E27FC236}">
                <a16:creationId xmlns:a16="http://schemas.microsoft.com/office/drawing/2014/main" id="{1FE2D3DD-8DEF-4AEF-8911-32F741CD01A1}"/>
              </a:ext>
            </a:extLst>
          </p:cNvPr>
          <p:cNvPicPr>
            <a:picLocks noChangeAspect="1"/>
          </p:cNvPicPr>
          <p:nvPr/>
        </p:nvPicPr>
        <p:blipFill>
          <a:blip r:embed="rId3"/>
          <a:stretch>
            <a:fillRect/>
          </a:stretch>
        </p:blipFill>
        <p:spPr>
          <a:xfrm>
            <a:off x="7447087" y="1737360"/>
            <a:ext cx="3857653" cy="4524408"/>
          </a:xfrm>
          <a:prstGeom prst="rect">
            <a:avLst/>
          </a:prstGeom>
        </p:spPr>
      </p:pic>
      <p:pic>
        <p:nvPicPr>
          <p:cNvPr id="6" name="Picture 5">
            <a:extLst>
              <a:ext uri="{FF2B5EF4-FFF2-40B4-BE49-F238E27FC236}">
                <a16:creationId xmlns:a16="http://schemas.microsoft.com/office/drawing/2014/main" id="{CE8BF5EB-71DC-4B05-B0BF-255667927BF9}"/>
              </a:ext>
            </a:extLst>
          </p:cNvPr>
          <p:cNvPicPr>
            <a:picLocks noChangeAspect="1"/>
          </p:cNvPicPr>
          <p:nvPr/>
        </p:nvPicPr>
        <p:blipFill>
          <a:blip r:embed="rId4"/>
          <a:stretch>
            <a:fillRect/>
          </a:stretch>
        </p:blipFill>
        <p:spPr>
          <a:xfrm>
            <a:off x="1159193" y="4935637"/>
            <a:ext cx="5324514" cy="933457"/>
          </a:xfrm>
          <a:prstGeom prst="rect">
            <a:avLst/>
          </a:prstGeom>
        </p:spPr>
      </p:pic>
    </p:spTree>
    <p:extLst>
      <p:ext uri="{BB962C8B-B14F-4D97-AF65-F5344CB8AC3E}">
        <p14:creationId xmlns:p14="http://schemas.microsoft.com/office/powerpoint/2010/main" val="208164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8456-98BC-497B-8E3B-5B6B5AD72B4A}"/>
              </a:ext>
            </a:extLst>
          </p:cNvPr>
          <p:cNvSpPr>
            <a:spLocks noGrp="1"/>
          </p:cNvSpPr>
          <p:nvPr>
            <p:ph type="title"/>
          </p:nvPr>
        </p:nvSpPr>
        <p:spPr/>
        <p:txBody>
          <a:bodyPr/>
          <a:lstStyle/>
          <a:p>
            <a:r>
              <a:rPr lang="en-CA" dirty="0"/>
              <a:t>Takeaways (Preliminary)</a:t>
            </a:r>
          </a:p>
        </p:txBody>
      </p:sp>
      <p:sp>
        <p:nvSpPr>
          <p:cNvPr id="3" name="Content Placeholder 2">
            <a:extLst>
              <a:ext uri="{FF2B5EF4-FFF2-40B4-BE49-F238E27FC236}">
                <a16:creationId xmlns:a16="http://schemas.microsoft.com/office/drawing/2014/main" id="{1214A5D9-EA0F-461D-B874-CFD035DF3A19}"/>
              </a:ext>
            </a:extLst>
          </p:cNvPr>
          <p:cNvSpPr>
            <a:spLocks noGrp="1"/>
          </p:cNvSpPr>
          <p:nvPr>
            <p:ph idx="1"/>
          </p:nvPr>
        </p:nvSpPr>
        <p:spPr/>
        <p:txBody>
          <a:bodyPr/>
          <a:lstStyle/>
          <a:p>
            <a:pPr marL="457200" indent="-457200">
              <a:buFont typeface="+mj-lt"/>
              <a:buAutoNum type="arabicPeriod"/>
            </a:pPr>
            <a:r>
              <a:rPr lang="en-CA" dirty="0"/>
              <a:t>NBA star bias exists (in line with Wallace 2014. Not </a:t>
            </a:r>
            <a:r>
              <a:rPr lang="en-CA" dirty="0" err="1"/>
              <a:t>Deutcher</a:t>
            </a:r>
            <a:r>
              <a:rPr lang="en-CA" dirty="0"/>
              <a:t> 2015)</a:t>
            </a:r>
          </a:p>
          <a:p>
            <a:pPr marL="457200" indent="-457200">
              <a:buFont typeface="+mj-lt"/>
              <a:buAutoNum type="arabicPeriod"/>
            </a:pPr>
            <a:r>
              <a:rPr lang="en-CA" dirty="0"/>
              <a:t>NBA star bias probably decreases as time goes on and the end of the game approaches (in line with </a:t>
            </a:r>
            <a:r>
              <a:rPr lang="en-CA" dirty="0" err="1"/>
              <a:t>Deutcher</a:t>
            </a:r>
            <a:r>
              <a:rPr lang="en-CA" dirty="0"/>
              <a:t> 2015. Not Wallace 2014)</a:t>
            </a:r>
          </a:p>
          <a:p>
            <a:pPr marL="457200" indent="-457200">
              <a:buFont typeface="+mj-lt"/>
              <a:buAutoNum type="arabicPeriod"/>
            </a:pPr>
            <a:r>
              <a:rPr lang="en-CA" dirty="0"/>
              <a:t>NBA star bias still exists at the end of the game (in line with Wallace 2014. Not </a:t>
            </a:r>
            <a:r>
              <a:rPr lang="en-CA" dirty="0" err="1"/>
              <a:t>Deutcher</a:t>
            </a:r>
            <a:r>
              <a:rPr lang="en-CA" dirty="0"/>
              <a:t> 2015)</a:t>
            </a:r>
          </a:p>
          <a:p>
            <a:pPr marL="457200" indent="-457200">
              <a:buFont typeface="+mj-lt"/>
              <a:buAutoNum type="arabicPeriod"/>
            </a:pPr>
            <a:endParaRPr lang="en-CA" dirty="0"/>
          </a:p>
        </p:txBody>
      </p:sp>
    </p:spTree>
    <p:extLst>
      <p:ext uri="{BB962C8B-B14F-4D97-AF65-F5344CB8AC3E}">
        <p14:creationId xmlns:p14="http://schemas.microsoft.com/office/powerpoint/2010/main" val="389552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25E3-4D12-41C7-AB08-3764C74458FB}"/>
              </a:ext>
            </a:extLst>
          </p:cNvPr>
          <p:cNvSpPr>
            <a:spLocks noGrp="1"/>
          </p:cNvSpPr>
          <p:nvPr>
            <p:ph type="title"/>
          </p:nvPr>
        </p:nvSpPr>
        <p:spPr/>
        <p:txBody>
          <a:bodyPr/>
          <a:lstStyle/>
          <a:p>
            <a:r>
              <a:rPr lang="en-CA" dirty="0"/>
              <a:t>Things to Do</a:t>
            </a:r>
          </a:p>
        </p:txBody>
      </p:sp>
      <p:sp>
        <p:nvSpPr>
          <p:cNvPr id="3" name="Content Placeholder 2">
            <a:extLst>
              <a:ext uri="{FF2B5EF4-FFF2-40B4-BE49-F238E27FC236}">
                <a16:creationId xmlns:a16="http://schemas.microsoft.com/office/drawing/2014/main" id="{3D53D53F-413B-479E-BD08-4BFDEBF96BAE}"/>
              </a:ext>
            </a:extLst>
          </p:cNvPr>
          <p:cNvSpPr>
            <a:spLocks noGrp="1"/>
          </p:cNvSpPr>
          <p:nvPr>
            <p:ph idx="1"/>
          </p:nvPr>
        </p:nvSpPr>
        <p:spPr/>
        <p:txBody>
          <a:bodyPr/>
          <a:lstStyle/>
          <a:p>
            <a:r>
              <a:rPr lang="en-US" dirty="0"/>
              <a:t>Test H2/H3.What exactly could I do to do this?</a:t>
            </a:r>
          </a:p>
          <a:p>
            <a:pPr marL="457200" indent="-457200">
              <a:buFont typeface="+mj-lt"/>
              <a:buAutoNum type="arabicPeriod"/>
            </a:pPr>
            <a:r>
              <a:rPr lang="en-US" dirty="0"/>
              <a:t>Looking at value of coefficient as we narrow the criteria [various different cutoffs]. </a:t>
            </a:r>
            <a:r>
              <a:rPr lang="en-US" dirty="0" err="1"/>
              <a:t>ie</a:t>
            </a:r>
            <a:r>
              <a:rPr lang="en-US" dirty="0"/>
              <a:t>. last 2 mins, last 5 mins, last quarter, etc.</a:t>
            </a:r>
          </a:p>
          <a:p>
            <a:pPr marL="457200" indent="-457200">
              <a:buFont typeface="+mj-lt"/>
              <a:buAutoNum type="arabicPeriod"/>
            </a:pPr>
            <a:r>
              <a:rPr lang="en-US" dirty="0"/>
              <a:t>Chi-</a:t>
            </a:r>
            <a:r>
              <a:rPr lang="en-US" dirty="0" err="1"/>
              <a:t>sq</a:t>
            </a:r>
            <a:r>
              <a:rPr lang="en-US" dirty="0"/>
              <a:t>? (multiple chi-</a:t>
            </a:r>
            <a:r>
              <a:rPr lang="en-US" dirty="0" err="1"/>
              <a:t>sqs</a:t>
            </a:r>
            <a:r>
              <a:rPr lang="en-US" dirty="0"/>
              <a:t> per person or just a single massive one?)</a:t>
            </a:r>
          </a:p>
          <a:p>
            <a:pPr marL="457200" indent="-457200">
              <a:buFont typeface="+mj-lt"/>
              <a:buAutoNum type="arabicPeriod"/>
            </a:pPr>
            <a:r>
              <a:rPr lang="en-US" dirty="0"/>
              <a:t>Fixed effect regression (?)</a:t>
            </a:r>
          </a:p>
          <a:p>
            <a:pPr marL="0" indent="0">
              <a:buNone/>
            </a:pPr>
            <a:r>
              <a:rPr lang="en-US" dirty="0"/>
              <a:t>Robustness tests to conduct</a:t>
            </a:r>
          </a:p>
          <a:p>
            <a:pPr marL="457200" indent="-457200">
              <a:buFont typeface="+mj-lt"/>
              <a:buAutoNum type="arabicPeriod"/>
            </a:pPr>
            <a:r>
              <a:rPr lang="en-US" dirty="0"/>
              <a:t>Varying variables included</a:t>
            </a:r>
          </a:p>
          <a:p>
            <a:pPr marL="457200" indent="-457200">
              <a:buFont typeface="+mj-lt"/>
              <a:buAutoNum type="arabicPeriod"/>
            </a:pPr>
            <a:r>
              <a:rPr lang="en-US" dirty="0"/>
              <a:t>Varying year/by/year results</a:t>
            </a:r>
          </a:p>
          <a:p>
            <a:pPr marL="457200" indent="-457200">
              <a:buFont typeface="+mj-lt"/>
              <a:buAutoNum type="arabicPeriod"/>
            </a:pPr>
            <a:r>
              <a:rPr lang="en-US" dirty="0"/>
              <a:t>Varying number of mins cutoff</a:t>
            </a:r>
          </a:p>
        </p:txBody>
      </p:sp>
    </p:spTree>
    <p:extLst>
      <p:ext uri="{BB962C8B-B14F-4D97-AF65-F5344CB8AC3E}">
        <p14:creationId xmlns:p14="http://schemas.microsoft.com/office/powerpoint/2010/main" val="290194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374F-9FF5-41EE-B198-7F2CCA5E6789}"/>
              </a:ext>
            </a:extLst>
          </p:cNvPr>
          <p:cNvSpPr>
            <a:spLocks noGrp="1"/>
          </p:cNvSpPr>
          <p:nvPr>
            <p:ph type="title"/>
          </p:nvPr>
        </p:nvSpPr>
        <p:spPr/>
        <p:txBody>
          <a:bodyPr/>
          <a:lstStyle/>
          <a:p>
            <a:r>
              <a:rPr lang="en-CA" dirty="0"/>
              <a:t>Abstract</a:t>
            </a:r>
          </a:p>
        </p:txBody>
      </p:sp>
      <p:sp>
        <p:nvSpPr>
          <p:cNvPr id="3" name="Content Placeholder 2">
            <a:extLst>
              <a:ext uri="{FF2B5EF4-FFF2-40B4-BE49-F238E27FC236}">
                <a16:creationId xmlns:a16="http://schemas.microsoft.com/office/drawing/2014/main" id="{5A3AE342-10C5-4449-A09C-6D1B9CF68D2F}"/>
              </a:ext>
            </a:extLst>
          </p:cNvPr>
          <p:cNvSpPr>
            <a:spLocks noGrp="1"/>
          </p:cNvSpPr>
          <p:nvPr>
            <p:ph idx="1"/>
          </p:nvPr>
        </p:nvSpPr>
        <p:spPr/>
        <p:txBody>
          <a:bodyPr/>
          <a:lstStyle/>
          <a:p>
            <a:r>
              <a:rPr lang="en-US" dirty="0"/>
              <a:t>NBA refereeing has a large impact on the outcomes of many games, so much so that many NBA players view it as one of the biggest problems facing the sport. The 2007 NBA betting scandal involving former referee Tim Donaghy exposed many issues regarding NBA officiating impartiality.</a:t>
            </a:r>
          </a:p>
          <a:p>
            <a:r>
              <a:rPr lang="en-US" dirty="0"/>
              <a:t>In previous years, NBA refereeing has been accused of various biases, a charge the league fervently denies. Nevertheless, I find evidence in the data </a:t>
            </a:r>
            <a:r>
              <a:rPr lang="en-US" b="1" dirty="0"/>
              <a:t>that there does exist a robust "star bias" in the process of awarding fouls in the NBA</a:t>
            </a:r>
            <a:r>
              <a:rPr lang="en-US" dirty="0"/>
              <a:t>. </a:t>
            </a:r>
            <a:r>
              <a:rPr lang="en-US" b="1" dirty="0"/>
              <a:t>This bias persists, though in weaker form, when looking at times when the game is close</a:t>
            </a:r>
            <a:r>
              <a:rPr lang="en-US" dirty="0"/>
              <a:t>.</a:t>
            </a:r>
          </a:p>
          <a:p>
            <a:endParaRPr lang="en-US" dirty="0"/>
          </a:p>
          <a:p>
            <a:r>
              <a:rPr lang="en-US" dirty="0"/>
              <a:t>"You can’t get too close to Michael [Jordan] or it’s a foul” - Magic</a:t>
            </a:r>
            <a:endParaRPr lang="en-CA" dirty="0"/>
          </a:p>
        </p:txBody>
      </p:sp>
    </p:spTree>
    <p:extLst>
      <p:ext uri="{BB962C8B-B14F-4D97-AF65-F5344CB8AC3E}">
        <p14:creationId xmlns:p14="http://schemas.microsoft.com/office/powerpoint/2010/main" val="257220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6342-1E88-4DF8-ADCC-C1E54F368D05}"/>
              </a:ext>
            </a:extLst>
          </p:cNvPr>
          <p:cNvSpPr>
            <a:spLocks noGrp="1"/>
          </p:cNvSpPr>
          <p:nvPr>
            <p:ph type="title"/>
          </p:nvPr>
        </p:nvSpPr>
        <p:spPr/>
        <p:txBody>
          <a:bodyPr/>
          <a:lstStyle/>
          <a:p>
            <a:r>
              <a:rPr lang="en-CA" dirty="0"/>
              <a:t>Missed calls happen quite a lot</a:t>
            </a:r>
          </a:p>
        </p:txBody>
      </p:sp>
      <p:sp>
        <p:nvSpPr>
          <p:cNvPr id="3" name="Content Placeholder 2">
            <a:extLst>
              <a:ext uri="{FF2B5EF4-FFF2-40B4-BE49-F238E27FC236}">
                <a16:creationId xmlns:a16="http://schemas.microsoft.com/office/drawing/2014/main" id="{BE13692A-C462-40DD-BFC7-850B3133FCD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5900388D-600D-4AE4-892F-AFA10D54F7DB}"/>
              </a:ext>
            </a:extLst>
          </p:cNvPr>
          <p:cNvPicPr>
            <a:picLocks noChangeAspect="1"/>
          </p:cNvPicPr>
          <p:nvPr/>
        </p:nvPicPr>
        <p:blipFill>
          <a:blip r:embed="rId2"/>
          <a:stretch>
            <a:fillRect/>
          </a:stretch>
        </p:blipFill>
        <p:spPr>
          <a:xfrm>
            <a:off x="1097280" y="1845734"/>
            <a:ext cx="5153063" cy="3581426"/>
          </a:xfrm>
          <a:prstGeom prst="rect">
            <a:avLst/>
          </a:prstGeom>
        </p:spPr>
      </p:pic>
      <p:pic>
        <p:nvPicPr>
          <p:cNvPr id="5" name="Picture 4">
            <a:extLst>
              <a:ext uri="{FF2B5EF4-FFF2-40B4-BE49-F238E27FC236}">
                <a16:creationId xmlns:a16="http://schemas.microsoft.com/office/drawing/2014/main" id="{E15DBB5A-1F01-4520-BC76-15D3AA1E8BB3}"/>
              </a:ext>
            </a:extLst>
          </p:cNvPr>
          <p:cNvPicPr>
            <a:picLocks noChangeAspect="1"/>
          </p:cNvPicPr>
          <p:nvPr/>
        </p:nvPicPr>
        <p:blipFill>
          <a:blip r:embed="rId3"/>
          <a:stretch>
            <a:fillRect/>
          </a:stretch>
        </p:blipFill>
        <p:spPr>
          <a:xfrm>
            <a:off x="6250343" y="1806372"/>
            <a:ext cx="4812144" cy="3620788"/>
          </a:xfrm>
          <a:prstGeom prst="rect">
            <a:avLst/>
          </a:prstGeom>
        </p:spPr>
      </p:pic>
    </p:spTree>
    <p:extLst>
      <p:ext uri="{BB962C8B-B14F-4D97-AF65-F5344CB8AC3E}">
        <p14:creationId xmlns:p14="http://schemas.microsoft.com/office/powerpoint/2010/main" val="308877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784D-592A-49B9-815C-58C8114B7D64}"/>
              </a:ext>
            </a:extLst>
          </p:cNvPr>
          <p:cNvSpPr>
            <a:spLocks noGrp="1"/>
          </p:cNvSpPr>
          <p:nvPr>
            <p:ph type="title"/>
          </p:nvPr>
        </p:nvSpPr>
        <p:spPr/>
        <p:txBody>
          <a:bodyPr/>
          <a:lstStyle/>
          <a:p>
            <a:r>
              <a:rPr lang="en-CA" dirty="0"/>
              <a:t>Existing Literature</a:t>
            </a:r>
          </a:p>
        </p:txBody>
      </p:sp>
      <p:sp>
        <p:nvSpPr>
          <p:cNvPr id="3" name="Content Placeholder 2">
            <a:extLst>
              <a:ext uri="{FF2B5EF4-FFF2-40B4-BE49-F238E27FC236}">
                <a16:creationId xmlns:a16="http://schemas.microsoft.com/office/drawing/2014/main" id="{808FEB18-2F16-4C1B-8D3B-A3E39758027A}"/>
              </a:ext>
            </a:extLst>
          </p:cNvPr>
          <p:cNvSpPr>
            <a:spLocks noGrp="1"/>
          </p:cNvSpPr>
          <p:nvPr>
            <p:ph idx="1"/>
          </p:nvPr>
        </p:nvSpPr>
        <p:spPr/>
        <p:txBody>
          <a:bodyPr>
            <a:normAutofit fontScale="92500" lnSpcReduction="10000"/>
          </a:bodyPr>
          <a:lstStyle/>
          <a:p>
            <a:r>
              <a:rPr lang="en-US" dirty="0"/>
              <a:t>Wolfers and Price (2007) demonstrated that </a:t>
            </a:r>
            <a:r>
              <a:rPr lang="en-US" b="1" dirty="0"/>
              <a:t>there was a significant in-group preference </a:t>
            </a:r>
            <a:r>
              <a:rPr lang="en-US" dirty="0"/>
              <a:t>on the part of officials - that "more personal fouls are called against players when they are officiated by an opposite-race refereeing crew than when officiated by an own-race crew.</a:t>
            </a:r>
          </a:p>
          <a:p>
            <a:r>
              <a:rPr lang="en-US" dirty="0"/>
              <a:t>Price, Remer and Stone (2009) demonstrated that referees </a:t>
            </a:r>
            <a:r>
              <a:rPr lang="en-US" b="1" dirty="0"/>
              <a:t>favor home teams</a:t>
            </a:r>
            <a:r>
              <a:rPr lang="en-US" dirty="0"/>
              <a:t>, </a:t>
            </a:r>
            <a:r>
              <a:rPr lang="en-US" b="1" dirty="0"/>
              <a:t>teams losing during games</a:t>
            </a:r>
            <a:r>
              <a:rPr lang="en-US" dirty="0"/>
              <a:t>, and </a:t>
            </a:r>
            <a:r>
              <a:rPr lang="en-US" b="1" dirty="0"/>
              <a:t>teams losing in playoff series</a:t>
            </a:r>
            <a:r>
              <a:rPr lang="en-US" dirty="0"/>
              <a:t>.</a:t>
            </a:r>
          </a:p>
          <a:p>
            <a:r>
              <a:rPr lang="en-US" dirty="0"/>
              <a:t>Caudill, Mixon and Wallace (2014) used data during the 2011 NBA Playoffs series star players are awarded a greater amount of free throw attempts during the fourth quarter of NBA Playoff games. In particular, they found that there was an increase in the number of free throw attempts awarded compared to the early-game period, compared to the increase the amount of field goal attempts. This would signify that </a:t>
            </a:r>
            <a:r>
              <a:rPr lang="en-US" b="1" dirty="0"/>
              <a:t>star players are indeed getting a boost in the number of free throw attempts relative to their production</a:t>
            </a:r>
            <a:r>
              <a:rPr lang="en-US" dirty="0"/>
              <a:t>, relative to their non-star peers.</a:t>
            </a:r>
          </a:p>
          <a:p>
            <a:r>
              <a:rPr lang="en-US" dirty="0"/>
              <a:t>However, their results are opposed by </a:t>
            </a:r>
            <a:r>
              <a:rPr lang="en-US" dirty="0" err="1"/>
              <a:t>Deutscher</a:t>
            </a:r>
            <a:r>
              <a:rPr lang="en-US" dirty="0"/>
              <a:t> (2015). In March 2015, the NBA released data regarding ex-post league evaluation of officials’ calls made in the </a:t>
            </a:r>
            <a:r>
              <a:rPr lang="en-US" b="1" dirty="0"/>
              <a:t>last two minutes </a:t>
            </a:r>
            <a:r>
              <a:rPr lang="en-US" dirty="0"/>
              <a:t>of closely contested games. This data showed that there was </a:t>
            </a:r>
            <a:r>
              <a:rPr lang="en-US" b="1" dirty="0"/>
              <a:t>no bias for star players </a:t>
            </a:r>
            <a:r>
              <a:rPr lang="en-US" dirty="0"/>
              <a:t>on a team.</a:t>
            </a:r>
            <a:endParaRPr lang="en-CA" dirty="0"/>
          </a:p>
        </p:txBody>
      </p:sp>
    </p:spTree>
    <p:extLst>
      <p:ext uri="{BB962C8B-B14F-4D97-AF65-F5344CB8AC3E}">
        <p14:creationId xmlns:p14="http://schemas.microsoft.com/office/powerpoint/2010/main" val="283253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1B77-7300-4B37-801D-3FD39E73FF15}"/>
              </a:ext>
            </a:extLst>
          </p:cNvPr>
          <p:cNvSpPr>
            <a:spLocks noGrp="1"/>
          </p:cNvSpPr>
          <p:nvPr>
            <p:ph type="title"/>
          </p:nvPr>
        </p:nvSpPr>
        <p:spPr/>
        <p:txBody>
          <a:bodyPr/>
          <a:lstStyle/>
          <a:p>
            <a:r>
              <a:rPr lang="en-CA" dirty="0"/>
              <a:t>Gaps in the Literature</a:t>
            </a:r>
          </a:p>
        </p:txBody>
      </p:sp>
      <p:sp>
        <p:nvSpPr>
          <p:cNvPr id="3" name="Content Placeholder 2">
            <a:extLst>
              <a:ext uri="{FF2B5EF4-FFF2-40B4-BE49-F238E27FC236}">
                <a16:creationId xmlns:a16="http://schemas.microsoft.com/office/drawing/2014/main" id="{00D18E10-A40B-4BF6-BE05-BF6D902E258A}"/>
              </a:ext>
            </a:extLst>
          </p:cNvPr>
          <p:cNvSpPr>
            <a:spLocks noGrp="1"/>
          </p:cNvSpPr>
          <p:nvPr>
            <p:ph idx="1"/>
          </p:nvPr>
        </p:nvSpPr>
        <p:spPr/>
        <p:txBody>
          <a:bodyPr/>
          <a:lstStyle/>
          <a:p>
            <a:r>
              <a:rPr lang="en-CA" dirty="0"/>
              <a:t>Divided on existence of star bias</a:t>
            </a:r>
          </a:p>
          <a:p>
            <a:r>
              <a:rPr lang="en-US" dirty="0"/>
              <a:t>“Last two minutes" dataset could potentially introduce bias</a:t>
            </a:r>
          </a:p>
          <a:p>
            <a:r>
              <a:rPr lang="en-US" dirty="0"/>
              <a:t>Potential structural effects in basketball games that lead towards star players drawing fouls during high-stakes games</a:t>
            </a:r>
          </a:p>
          <a:p>
            <a:r>
              <a:rPr lang="en-US" dirty="0"/>
              <a:t>All focus on late-game only</a:t>
            </a:r>
          </a:p>
          <a:p>
            <a:r>
              <a:rPr lang="en-US" dirty="0"/>
              <a:t>Sample size small</a:t>
            </a:r>
          </a:p>
        </p:txBody>
      </p:sp>
    </p:spTree>
    <p:extLst>
      <p:ext uri="{BB962C8B-B14F-4D97-AF65-F5344CB8AC3E}">
        <p14:creationId xmlns:p14="http://schemas.microsoft.com/office/powerpoint/2010/main" val="10124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CB55-5DB8-456A-B55F-09FB28D84766}"/>
              </a:ext>
            </a:extLst>
          </p:cNvPr>
          <p:cNvSpPr>
            <a:spLocks noGrp="1"/>
          </p:cNvSpPr>
          <p:nvPr>
            <p:ph type="title"/>
          </p:nvPr>
        </p:nvSpPr>
        <p:spPr/>
        <p:txBody>
          <a:bodyPr>
            <a:normAutofit fontScale="90000"/>
          </a:bodyPr>
          <a:lstStyle/>
          <a:p>
            <a:r>
              <a:rPr lang="en-US" dirty="0"/>
              <a:t>H1: In the course of regular gameplay, NBA star players are more likely to draw fouls</a:t>
            </a:r>
            <a:endParaRPr lang="en-CA" dirty="0"/>
          </a:p>
        </p:txBody>
      </p:sp>
      <p:sp>
        <p:nvSpPr>
          <p:cNvPr id="3" name="Content Placeholder 2">
            <a:extLst>
              <a:ext uri="{FF2B5EF4-FFF2-40B4-BE49-F238E27FC236}">
                <a16:creationId xmlns:a16="http://schemas.microsoft.com/office/drawing/2014/main" id="{F2AC152C-6C44-4EFF-858C-3AB589359085}"/>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D28C1A47-DEE8-4FDB-8C63-C86E3632969D}"/>
              </a:ext>
            </a:extLst>
          </p:cNvPr>
          <p:cNvPicPr>
            <a:picLocks noChangeAspect="1"/>
          </p:cNvPicPr>
          <p:nvPr/>
        </p:nvPicPr>
        <p:blipFill>
          <a:blip r:embed="rId2"/>
          <a:stretch>
            <a:fillRect/>
          </a:stretch>
        </p:blipFill>
        <p:spPr>
          <a:xfrm>
            <a:off x="858288" y="2442082"/>
            <a:ext cx="5362614" cy="2609869"/>
          </a:xfrm>
          <a:prstGeom prst="rect">
            <a:avLst/>
          </a:prstGeom>
        </p:spPr>
      </p:pic>
      <p:pic>
        <p:nvPicPr>
          <p:cNvPr id="5" name="Picture 4">
            <a:extLst>
              <a:ext uri="{FF2B5EF4-FFF2-40B4-BE49-F238E27FC236}">
                <a16:creationId xmlns:a16="http://schemas.microsoft.com/office/drawing/2014/main" id="{46FC480D-BD9F-44B8-9424-506D87E39596}"/>
              </a:ext>
            </a:extLst>
          </p:cNvPr>
          <p:cNvPicPr>
            <a:picLocks noChangeAspect="1"/>
          </p:cNvPicPr>
          <p:nvPr/>
        </p:nvPicPr>
        <p:blipFill>
          <a:blip r:embed="rId3"/>
          <a:stretch>
            <a:fillRect/>
          </a:stretch>
        </p:blipFill>
        <p:spPr>
          <a:xfrm>
            <a:off x="6126480" y="2895388"/>
            <a:ext cx="5467390" cy="1514486"/>
          </a:xfrm>
          <a:prstGeom prst="rect">
            <a:avLst/>
          </a:prstGeom>
        </p:spPr>
      </p:pic>
    </p:spTree>
    <p:extLst>
      <p:ext uri="{BB962C8B-B14F-4D97-AF65-F5344CB8AC3E}">
        <p14:creationId xmlns:p14="http://schemas.microsoft.com/office/powerpoint/2010/main" val="79967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D379-677F-4368-A18E-B4874DF32D06}"/>
              </a:ext>
            </a:extLst>
          </p:cNvPr>
          <p:cNvSpPr>
            <a:spLocks noGrp="1"/>
          </p:cNvSpPr>
          <p:nvPr>
            <p:ph type="title"/>
          </p:nvPr>
        </p:nvSpPr>
        <p:spPr/>
        <p:txBody>
          <a:bodyPr/>
          <a:lstStyle/>
          <a:p>
            <a:r>
              <a:rPr lang="en-US" dirty="0"/>
              <a:t>H2 and H3: Impact of late, close games</a:t>
            </a:r>
            <a:endParaRPr lang="en-CA" dirty="0"/>
          </a:p>
        </p:txBody>
      </p:sp>
      <p:sp>
        <p:nvSpPr>
          <p:cNvPr id="3" name="Content Placeholder 2">
            <a:extLst>
              <a:ext uri="{FF2B5EF4-FFF2-40B4-BE49-F238E27FC236}">
                <a16:creationId xmlns:a16="http://schemas.microsoft.com/office/drawing/2014/main" id="{2DD2EF2B-C878-483F-A294-E05F1E4CCA40}"/>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9C23484C-F96E-415E-9D8A-2FF4A6FB2878}"/>
              </a:ext>
            </a:extLst>
          </p:cNvPr>
          <p:cNvPicPr>
            <a:picLocks noChangeAspect="1"/>
          </p:cNvPicPr>
          <p:nvPr/>
        </p:nvPicPr>
        <p:blipFill>
          <a:blip r:embed="rId2"/>
          <a:stretch>
            <a:fillRect/>
          </a:stretch>
        </p:blipFill>
        <p:spPr>
          <a:xfrm>
            <a:off x="1364539" y="2768870"/>
            <a:ext cx="8959153" cy="2310025"/>
          </a:xfrm>
          <a:prstGeom prst="rect">
            <a:avLst/>
          </a:prstGeom>
        </p:spPr>
      </p:pic>
    </p:spTree>
    <p:extLst>
      <p:ext uri="{BB962C8B-B14F-4D97-AF65-F5344CB8AC3E}">
        <p14:creationId xmlns:p14="http://schemas.microsoft.com/office/powerpoint/2010/main" val="258373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9D87-A520-438F-B3E5-7928BD70C8A8}"/>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9E819521-2EDC-426A-BC8B-D220DEFAF058}"/>
              </a:ext>
            </a:extLst>
          </p:cNvPr>
          <p:cNvSpPr>
            <a:spLocks noGrp="1"/>
          </p:cNvSpPr>
          <p:nvPr>
            <p:ph idx="1"/>
          </p:nvPr>
        </p:nvSpPr>
        <p:spPr/>
        <p:txBody>
          <a:bodyPr/>
          <a:lstStyle/>
          <a:p>
            <a:r>
              <a:rPr lang="en-US" dirty="0"/>
              <a:t>Our primary data source involves play-by-play data from the 2008-09 seasons to the 2015-2016 seasons. This data source was acquired from Eight Thirty-Four, a basketball analytics website.</a:t>
            </a:r>
          </a:p>
          <a:p>
            <a:r>
              <a:rPr lang="en-US" dirty="0"/>
              <a:t>(player, play, time, date, game)</a:t>
            </a:r>
          </a:p>
          <a:p>
            <a:r>
              <a:rPr lang="en-US" dirty="0"/>
              <a:t>Furthermore, additional data on player production and box scores was acquired from Basketballreference.com. (player, season, statistics)</a:t>
            </a:r>
          </a:p>
          <a:p>
            <a:r>
              <a:rPr lang="en-US" dirty="0"/>
              <a:t>Getting rid &lt;400 mins. Look at </a:t>
            </a:r>
            <a:r>
              <a:rPr lang="en-US" dirty="0" err="1"/>
              <a:t>all_stars</a:t>
            </a:r>
            <a:endParaRPr lang="en-CA" dirty="0"/>
          </a:p>
        </p:txBody>
      </p:sp>
      <p:pic>
        <p:nvPicPr>
          <p:cNvPr id="4" name="Picture 3">
            <a:extLst>
              <a:ext uri="{FF2B5EF4-FFF2-40B4-BE49-F238E27FC236}">
                <a16:creationId xmlns:a16="http://schemas.microsoft.com/office/drawing/2014/main" id="{6DEB9A1C-D342-4007-AC4B-475C23407603}"/>
              </a:ext>
            </a:extLst>
          </p:cNvPr>
          <p:cNvPicPr>
            <a:picLocks noChangeAspect="1"/>
          </p:cNvPicPr>
          <p:nvPr/>
        </p:nvPicPr>
        <p:blipFill>
          <a:blip r:embed="rId2"/>
          <a:stretch>
            <a:fillRect/>
          </a:stretch>
        </p:blipFill>
        <p:spPr>
          <a:xfrm>
            <a:off x="6194958" y="3429000"/>
            <a:ext cx="5010187" cy="1981214"/>
          </a:xfrm>
          <a:prstGeom prst="rect">
            <a:avLst/>
          </a:prstGeom>
        </p:spPr>
      </p:pic>
      <p:pic>
        <p:nvPicPr>
          <p:cNvPr id="5" name="Picture 4">
            <a:extLst>
              <a:ext uri="{FF2B5EF4-FFF2-40B4-BE49-F238E27FC236}">
                <a16:creationId xmlns:a16="http://schemas.microsoft.com/office/drawing/2014/main" id="{7DC482B0-913C-4052-85F1-CE4CE6EA0E9C}"/>
              </a:ext>
            </a:extLst>
          </p:cNvPr>
          <p:cNvPicPr>
            <a:picLocks noChangeAspect="1"/>
          </p:cNvPicPr>
          <p:nvPr/>
        </p:nvPicPr>
        <p:blipFill>
          <a:blip r:embed="rId3"/>
          <a:stretch>
            <a:fillRect/>
          </a:stretch>
        </p:blipFill>
        <p:spPr>
          <a:xfrm>
            <a:off x="1661886" y="4117964"/>
            <a:ext cx="3079079" cy="2233178"/>
          </a:xfrm>
          <a:prstGeom prst="rect">
            <a:avLst/>
          </a:prstGeom>
        </p:spPr>
      </p:pic>
    </p:spTree>
    <p:extLst>
      <p:ext uri="{BB962C8B-B14F-4D97-AF65-F5344CB8AC3E}">
        <p14:creationId xmlns:p14="http://schemas.microsoft.com/office/powerpoint/2010/main" val="161469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4A38-8ECC-447A-B59F-E75EDBA32388}"/>
              </a:ext>
            </a:extLst>
          </p:cNvPr>
          <p:cNvSpPr>
            <a:spLocks noGrp="1"/>
          </p:cNvSpPr>
          <p:nvPr>
            <p:ph type="title"/>
          </p:nvPr>
        </p:nvSpPr>
        <p:spPr/>
        <p:txBody>
          <a:bodyPr/>
          <a:lstStyle/>
          <a:p>
            <a:r>
              <a:rPr lang="en-CA" dirty="0"/>
              <a:t>Controls</a:t>
            </a:r>
          </a:p>
        </p:txBody>
      </p:sp>
      <p:sp>
        <p:nvSpPr>
          <p:cNvPr id="3" name="Content Placeholder 2">
            <a:extLst>
              <a:ext uri="{FF2B5EF4-FFF2-40B4-BE49-F238E27FC236}">
                <a16:creationId xmlns:a16="http://schemas.microsoft.com/office/drawing/2014/main" id="{EEA0A036-08CE-45A3-A751-9484DAF9AA19}"/>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EBF4AA2E-2119-4B44-AC47-CCA6492623B9}"/>
              </a:ext>
            </a:extLst>
          </p:cNvPr>
          <p:cNvPicPr>
            <a:picLocks noChangeAspect="1"/>
          </p:cNvPicPr>
          <p:nvPr/>
        </p:nvPicPr>
        <p:blipFill>
          <a:blip r:embed="rId2"/>
          <a:stretch>
            <a:fillRect/>
          </a:stretch>
        </p:blipFill>
        <p:spPr>
          <a:xfrm>
            <a:off x="6549661" y="1939572"/>
            <a:ext cx="5324514" cy="2124091"/>
          </a:xfrm>
          <a:prstGeom prst="rect">
            <a:avLst/>
          </a:prstGeom>
        </p:spPr>
      </p:pic>
      <p:pic>
        <p:nvPicPr>
          <p:cNvPr id="5" name="Picture 4">
            <a:extLst>
              <a:ext uri="{FF2B5EF4-FFF2-40B4-BE49-F238E27FC236}">
                <a16:creationId xmlns:a16="http://schemas.microsoft.com/office/drawing/2014/main" id="{26515F30-92F3-4D7A-A2C0-8BA2D85ED80E}"/>
              </a:ext>
            </a:extLst>
          </p:cNvPr>
          <p:cNvPicPr>
            <a:picLocks noChangeAspect="1"/>
          </p:cNvPicPr>
          <p:nvPr/>
        </p:nvPicPr>
        <p:blipFill>
          <a:blip r:embed="rId3"/>
          <a:stretch>
            <a:fillRect/>
          </a:stretch>
        </p:blipFill>
        <p:spPr>
          <a:xfrm>
            <a:off x="1097280" y="1633935"/>
            <a:ext cx="5381664" cy="4524408"/>
          </a:xfrm>
          <a:prstGeom prst="rect">
            <a:avLst/>
          </a:prstGeom>
        </p:spPr>
      </p:pic>
    </p:spTree>
    <p:extLst>
      <p:ext uri="{BB962C8B-B14F-4D97-AF65-F5344CB8AC3E}">
        <p14:creationId xmlns:p14="http://schemas.microsoft.com/office/powerpoint/2010/main" val="22765131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TM02900769[[fn=Retrospect]]</Template>
  <TotalTime>115</TotalTime>
  <Words>698</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Star Preference in the NBA: A test of bias in professional basketball</vt:lpstr>
      <vt:lpstr>Abstract</vt:lpstr>
      <vt:lpstr>Missed calls happen quite a lot</vt:lpstr>
      <vt:lpstr>Existing Literature</vt:lpstr>
      <vt:lpstr>Gaps in the Literature</vt:lpstr>
      <vt:lpstr>H1: In the course of regular gameplay, NBA star players are more likely to draw fouls</vt:lpstr>
      <vt:lpstr>H2 and H3: Impact of late, close games</vt:lpstr>
      <vt:lpstr>Data Sources</vt:lpstr>
      <vt:lpstr>Controls</vt:lpstr>
      <vt:lpstr>Data Statistics</vt:lpstr>
      <vt:lpstr>Results: First Regression</vt:lpstr>
      <vt:lpstr>Results: Second Regression</vt:lpstr>
      <vt:lpstr>Takeaways (Preliminary)</vt:lpstr>
      <vt:lpstr>Things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Preference in the NBA: A test of bias in professional basketball</dc:title>
  <dc:creator>Andrew Wei</dc:creator>
  <cp:lastModifiedBy>Andrew Wei</cp:lastModifiedBy>
  <cp:revision>6</cp:revision>
  <dcterms:created xsi:type="dcterms:W3CDTF">2020-12-02T18:11:11Z</dcterms:created>
  <dcterms:modified xsi:type="dcterms:W3CDTF">2020-12-02T20:07:09Z</dcterms:modified>
</cp:coreProperties>
</file>