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8" r:id="rId4"/>
    <p:sldId id="259" r:id="rId5"/>
    <p:sldId id="266" r:id="rId6"/>
    <p:sldId id="268" r:id="rId7"/>
    <p:sldId id="265" r:id="rId8"/>
    <p:sldId id="269" r:id="rId9"/>
    <p:sldId id="264" r:id="rId10"/>
    <p:sldId id="271" r:id="rId11"/>
    <p:sldId id="27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DBD74-6C13-4945-9B5A-0B39FE4C3FB3}" v="922" dt="2019-03-07T15:51:57.713"/>
    <p1510:client id="{4F0D4F08-E267-4D26-B169-30ED7ADFA58C}" v="93" dt="2019-03-08T02:35:35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0"/>
    <p:restoredTop sz="94618"/>
  </p:normalViewPr>
  <p:slideViewPr>
    <p:cSldViewPr snapToGrid="0">
      <p:cViewPr varScale="1">
        <p:scale>
          <a:sx n="150" d="100"/>
          <a:sy n="150" d="100"/>
        </p:scale>
        <p:origin x="76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Minsu" userId="9055cd9d4af4713d" providerId="LiveId" clId="{4F0D4F08-E267-4D26-B169-30ED7ADFA58C}"/>
    <pc:docChg chg="delSld modSld">
      <pc:chgData name="Park Minsu" userId="9055cd9d4af4713d" providerId="LiveId" clId="{4F0D4F08-E267-4D26-B169-30ED7ADFA58C}" dt="2019-03-08T02:35:35.943" v="92" actId="6549"/>
      <pc:docMkLst>
        <pc:docMk/>
      </pc:docMkLst>
      <pc:sldChg chg="modSp">
        <pc:chgData name="Park Minsu" userId="9055cd9d4af4713d" providerId="LiveId" clId="{4F0D4F08-E267-4D26-B169-30ED7ADFA58C}" dt="2019-03-08T02:32:11.127" v="9" actId="1035"/>
        <pc:sldMkLst>
          <pc:docMk/>
          <pc:sldMk cId="0" sldId="259"/>
        </pc:sldMkLst>
        <pc:spChg chg="mod">
          <ac:chgData name="Park Minsu" userId="9055cd9d4af4713d" providerId="LiveId" clId="{4F0D4F08-E267-4D26-B169-30ED7ADFA58C}" dt="2019-03-08T02:32:11.127" v="9" actId="1035"/>
          <ac:spMkLst>
            <pc:docMk/>
            <pc:sldMk cId="0" sldId="259"/>
            <ac:spMk id="36" creationId="{D9C00AFC-7E7E-4585-99CA-82D0DBE3B257}"/>
          </ac:spMkLst>
        </pc:spChg>
      </pc:sldChg>
      <pc:sldChg chg="del">
        <pc:chgData name="Park Minsu" userId="9055cd9d4af4713d" providerId="LiveId" clId="{4F0D4F08-E267-4D26-B169-30ED7ADFA58C}" dt="2019-03-08T02:34:29.936" v="81" actId="2696"/>
        <pc:sldMkLst>
          <pc:docMk/>
          <pc:sldMk cId="0" sldId="261"/>
        </pc:sldMkLst>
      </pc:sldChg>
      <pc:sldChg chg="modSp">
        <pc:chgData name="Park Minsu" userId="9055cd9d4af4713d" providerId="LiveId" clId="{4F0D4F08-E267-4D26-B169-30ED7ADFA58C}" dt="2019-03-08T02:34:14.654" v="80" actId="1037"/>
        <pc:sldMkLst>
          <pc:docMk/>
          <pc:sldMk cId="2613774163" sldId="265"/>
        </pc:sldMkLst>
        <pc:spChg chg="mod">
          <ac:chgData name="Park Minsu" userId="9055cd9d4af4713d" providerId="LiveId" clId="{4F0D4F08-E267-4D26-B169-30ED7ADFA58C}" dt="2019-03-08T02:34:14.654" v="80" actId="1037"/>
          <ac:spMkLst>
            <pc:docMk/>
            <pc:sldMk cId="2613774163" sldId="265"/>
            <ac:spMk id="9" creationId="{4C19159D-9880-4E49-B690-88946517C807}"/>
          </ac:spMkLst>
        </pc:spChg>
      </pc:sldChg>
      <pc:sldChg chg="modSp">
        <pc:chgData name="Park Minsu" userId="9055cd9d4af4713d" providerId="LiveId" clId="{4F0D4F08-E267-4D26-B169-30ED7ADFA58C}" dt="2019-03-08T02:33:55.544" v="63" actId="1037"/>
        <pc:sldMkLst>
          <pc:docMk/>
          <pc:sldMk cId="591216622" sldId="266"/>
        </pc:sldMkLst>
        <pc:spChg chg="mod">
          <ac:chgData name="Park Minsu" userId="9055cd9d4af4713d" providerId="LiveId" clId="{4F0D4F08-E267-4D26-B169-30ED7ADFA58C}" dt="2019-03-08T02:33:55.544" v="63" actId="1037"/>
          <ac:spMkLst>
            <pc:docMk/>
            <pc:sldMk cId="591216622" sldId="266"/>
            <ac:spMk id="16" creationId="{EF20379D-7739-4785-AE6A-CEEEE92DD3FF}"/>
          </ac:spMkLst>
        </pc:spChg>
      </pc:sldChg>
      <pc:sldChg chg="modSp">
        <pc:chgData name="Park Minsu" userId="9055cd9d4af4713d" providerId="LiveId" clId="{4F0D4F08-E267-4D26-B169-30ED7ADFA58C}" dt="2019-03-08T02:35:35.943" v="92" actId="6549"/>
        <pc:sldMkLst>
          <pc:docMk/>
          <pc:sldMk cId="627326911" sldId="271"/>
        </pc:sldMkLst>
        <pc:spChg chg="mod">
          <ac:chgData name="Park Minsu" userId="9055cd9d4af4713d" providerId="LiveId" clId="{4F0D4F08-E267-4D26-B169-30ED7ADFA58C}" dt="2019-03-08T02:35:35.943" v="92" actId="6549"/>
          <ac:spMkLst>
            <pc:docMk/>
            <pc:sldMk cId="627326911" sldId="271"/>
            <ac:spMk id="36" creationId="{D9C00AFC-7E7E-4585-99CA-82D0DBE3B257}"/>
          </ac:spMkLst>
        </pc:spChg>
      </pc:sldChg>
      <pc:sldChg chg="modSp">
        <pc:chgData name="Park Minsu" userId="9055cd9d4af4713d" providerId="LiveId" clId="{4F0D4F08-E267-4D26-B169-30ED7ADFA58C}" dt="2019-03-08T02:35:18.874" v="90" actId="2711"/>
        <pc:sldMkLst>
          <pc:docMk/>
          <pc:sldMk cId="1050720648" sldId="272"/>
        </pc:sldMkLst>
        <pc:spChg chg="mod">
          <ac:chgData name="Park Minsu" userId="9055cd9d4af4713d" providerId="LiveId" clId="{4F0D4F08-E267-4D26-B169-30ED7ADFA58C}" dt="2019-03-08T02:35:18.874" v="90" actId="2711"/>
          <ac:spMkLst>
            <pc:docMk/>
            <pc:sldMk cId="1050720648" sldId="272"/>
            <ac:spMk id="36" creationId="{D9C00AFC-7E7E-4585-99CA-82D0DBE3B257}"/>
          </ac:spMkLst>
        </pc:spChg>
        <pc:spChg chg="mod">
          <ac:chgData name="Park Minsu" userId="9055cd9d4af4713d" providerId="LiveId" clId="{4F0D4F08-E267-4D26-B169-30ED7ADFA58C}" dt="2019-03-08T02:34:39.244" v="85" actId="1036"/>
          <ac:spMkLst>
            <pc:docMk/>
            <pc:sldMk cId="1050720648" sldId="272"/>
            <ac:spMk id="71" creationId="{00000000-0000-0000-0000-000000000000}"/>
          </ac:spMkLst>
        </pc:spChg>
      </pc:sldChg>
      <pc:sldMasterChg chg="delSldLayout">
        <pc:chgData name="Park Minsu" userId="9055cd9d4af4713d" providerId="LiveId" clId="{4F0D4F08-E267-4D26-B169-30ED7ADFA58C}" dt="2019-03-08T02:34:29.936" v="82" actId="2696"/>
        <pc:sldMasterMkLst>
          <pc:docMk/>
          <pc:sldMasterMk cId="0" sldId="2147483671"/>
        </pc:sldMasterMkLst>
        <pc:sldLayoutChg chg="del">
          <pc:chgData name="Park Minsu" userId="9055cd9d4af4713d" providerId="LiveId" clId="{4F0D4F08-E267-4D26-B169-30ED7ADFA58C}" dt="2019-03-08T02:34:29.936" v="82" actId="2696"/>
          <pc:sldLayoutMkLst>
            <pc:docMk/>
            <pc:sldMasterMk cId="0" sldId="2147483671"/>
            <pc:sldLayoutMk cId="0" sldId="2147483668"/>
          </pc:sldLayoutMkLst>
        </pc:sldLayoutChg>
      </pc:sldMasterChg>
    </pc:docChg>
  </pc:docChgLst>
  <pc:docChgLst>
    <pc:chgData name="Park Minsu" userId="9055cd9d4af4713d" providerId="LiveId" clId="{7C1DBD74-6C13-4945-9B5A-0B39FE4C3FB3}"/>
    <pc:docChg chg="undo custSel addSld delSld modSld sldOrd">
      <pc:chgData name="Park Minsu" userId="9055cd9d4af4713d" providerId="LiveId" clId="{7C1DBD74-6C13-4945-9B5A-0B39FE4C3FB3}" dt="2019-03-07T15:51:57.713" v="918" actId="2696"/>
      <pc:docMkLst>
        <pc:docMk/>
      </pc:docMkLst>
      <pc:sldChg chg="del">
        <pc:chgData name="Park Minsu" userId="9055cd9d4af4713d" providerId="LiveId" clId="{7C1DBD74-6C13-4945-9B5A-0B39FE4C3FB3}" dt="2019-03-07T15:51:42.770" v="916" actId="2696"/>
        <pc:sldMkLst>
          <pc:docMk/>
          <pc:sldMk cId="0" sldId="257"/>
        </pc:sldMkLst>
      </pc:sldChg>
      <pc:sldChg chg="modSp modNotesTx">
        <pc:chgData name="Park Minsu" userId="9055cd9d4af4713d" providerId="LiveId" clId="{7C1DBD74-6C13-4945-9B5A-0B39FE4C3FB3}" dt="2019-03-07T15:31:01.647" v="532" actId="207"/>
        <pc:sldMkLst>
          <pc:docMk/>
          <pc:sldMk cId="0" sldId="258"/>
        </pc:sldMkLst>
        <pc:spChg chg="mod">
          <ac:chgData name="Park Minsu" userId="9055cd9d4af4713d" providerId="LiveId" clId="{7C1DBD74-6C13-4945-9B5A-0B39FE4C3FB3}" dt="2019-03-07T15:31:01.647" v="532" actId="207"/>
          <ac:spMkLst>
            <pc:docMk/>
            <pc:sldMk cId="0" sldId="258"/>
            <ac:spMk id="123" creationId="{00000000-0000-0000-0000-000000000000}"/>
          </ac:spMkLst>
        </pc:spChg>
        <pc:picChg chg="mod">
          <ac:chgData name="Park Minsu" userId="9055cd9d4af4713d" providerId="LiveId" clId="{7C1DBD74-6C13-4945-9B5A-0B39FE4C3FB3}" dt="2019-03-07T15:27:59.541" v="489" actId="14100"/>
          <ac:picMkLst>
            <pc:docMk/>
            <pc:sldMk cId="0" sldId="258"/>
            <ac:picMk id="127" creationId="{00000000-0000-0000-0000-000000000000}"/>
          </ac:picMkLst>
        </pc:picChg>
      </pc:sldChg>
      <pc:sldChg chg="addSp delSp modSp ord modNotesTx">
        <pc:chgData name="Park Minsu" userId="9055cd9d4af4713d" providerId="LiveId" clId="{7C1DBD74-6C13-4945-9B5A-0B39FE4C3FB3}" dt="2019-03-07T15:35:42.551" v="623"/>
        <pc:sldMkLst>
          <pc:docMk/>
          <pc:sldMk cId="0" sldId="259"/>
        </pc:sldMkLst>
        <pc:spChg chg="add del">
          <ac:chgData name="Park Minsu" userId="9055cd9d4af4713d" providerId="LiveId" clId="{7C1DBD74-6C13-4945-9B5A-0B39FE4C3FB3}" dt="2019-03-07T15:02:31.661" v="4" actId="478"/>
          <ac:spMkLst>
            <pc:docMk/>
            <pc:sldMk cId="0" sldId="259"/>
            <ac:spMk id="2" creationId="{0C185E18-7761-4FC3-A491-F4C11402C2BE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7" creationId="{399493C3-BA3C-4D7F-9D41-B73E7575923C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8" creationId="{36089524-6256-472D-B9C3-ADBBA9825B13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9" creationId="{9B585664-3A75-466B-AF23-1B6BDF0552E9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0" creationId="{A4B2F3B1-2939-4976-B9D2-88C4A9AD6C0F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1" creationId="{AEC496C1-C2E8-4C86-AE5F-82174D1DA41F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2" creationId="{7BDB4B03-84F1-4542-A856-DCC83EE3EF95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3" creationId="{C61AA9F1-EECF-4CBF-ABC7-EA72051F2CF7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4" creationId="{6034CCA0-683F-4D46-B040-B71C3F44A65F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5" creationId="{C2CE0A2E-E823-40D3-86D1-83B0F015FACF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6" creationId="{2189F11C-4B5C-41AF-B1E5-0D83D6001677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7" creationId="{E5830567-9EB4-4679-808C-5B3E264F6F2E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8" creationId="{F212CE24-7BBF-406B-BD0D-EB3803EF4458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19" creationId="{E2FDC9C0-62B5-4ED8-949F-228FC13909C6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0" creationId="{9D9F50DC-BFAB-4A02-A3E0-9A65F5A5D7B2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1" creationId="{55B83D02-F658-41D3-B629-83793ED23E21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2" creationId="{17EA88FE-8FAA-4C13-B715-4622CF4EACA6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3" creationId="{6E17057D-B9D1-41AA-9397-C9D0CEA66924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4" creationId="{1D41B985-E0CC-47E8-98A2-BAD8CFBE6079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5" creationId="{619ED442-BD2B-4650-B346-99476847467B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6" creationId="{15F3FF43-3025-4CDD-8AB4-B5BA5BA7E2AC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7" creationId="{D44DA894-E1BA-486A-8D43-62AE85AB7752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8" creationId="{8AAC8DCE-F2E4-4F57-B1A3-AC8BDEC7A43B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29" creationId="{41EB26F2-5B13-474B-A7C3-0CA6D0701041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0" creationId="{414A64A7-8C7A-4892-AA6B-C3F501BE985C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1" creationId="{8176999C-EF79-4428-B21C-4792B4E1A424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2" creationId="{CC80891B-1B68-4587-B3DA-AF8BE3EB2649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3" creationId="{7F0823DB-7690-4194-9AC3-7BB145051EA0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4" creationId="{DC1E87AC-0B45-4A29-B373-5B15995312CC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5" creationId="{084FBEE8-1DA9-4DCC-9F14-DA7710CC8EF7}"/>
          </ac:spMkLst>
        </pc:spChg>
        <pc:spChg chg="add mod">
          <ac:chgData name="Park Minsu" userId="9055cd9d4af4713d" providerId="LiveId" clId="{7C1DBD74-6C13-4945-9B5A-0B39FE4C3FB3}" dt="2019-03-07T15:02:48.713" v="40" actId="1035"/>
          <ac:spMkLst>
            <pc:docMk/>
            <pc:sldMk cId="0" sldId="259"/>
            <ac:spMk id="36" creationId="{D9C00AFC-7E7E-4585-99CA-82D0DBE3B257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7" creationId="{27763B0B-F351-4E80-BEBA-4979713BD6A8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8" creationId="{AA78B457-425A-42DF-B5B9-2B94852AB350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39" creationId="{D835FE80-B51A-4416-875A-FE6C39E94CA2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40" creationId="{6B84C694-0BF4-4E94-A69B-82120829FEF4}"/>
          </ac:spMkLst>
        </pc:spChg>
        <pc:spChg chg="add mod">
          <ac:chgData name="Park Minsu" userId="9055cd9d4af4713d" providerId="LiveId" clId="{7C1DBD74-6C13-4945-9B5A-0B39FE4C3FB3}" dt="2019-03-07T15:03:04.148" v="88" actId="1036"/>
          <ac:spMkLst>
            <pc:docMk/>
            <pc:sldMk cId="0" sldId="259"/>
            <ac:spMk id="41" creationId="{43B52D38-6183-48FF-A67B-C10CDBBC686F}"/>
          </ac:spMkLst>
        </pc:spChg>
      </pc:sldChg>
      <pc:sldChg chg="del">
        <pc:chgData name="Park Minsu" userId="9055cd9d4af4713d" providerId="LiveId" clId="{7C1DBD74-6C13-4945-9B5A-0B39FE4C3FB3}" dt="2019-03-07T15:51:57.713" v="918" actId="2696"/>
        <pc:sldMkLst>
          <pc:docMk/>
          <pc:sldMk cId="0" sldId="260"/>
        </pc:sldMkLst>
      </pc:sldChg>
      <pc:sldChg chg="addSp delSp modSp add">
        <pc:chgData name="Park Minsu" userId="9055cd9d4af4713d" providerId="LiveId" clId="{7C1DBD74-6C13-4945-9B5A-0B39FE4C3FB3}" dt="2019-03-07T15:08:26.750" v="261" actId="478"/>
        <pc:sldMkLst>
          <pc:docMk/>
          <pc:sldMk cId="3863380298" sldId="264"/>
        </pc:sldMkLst>
        <pc:spChg chg="add del">
          <ac:chgData name="Park Minsu" userId="9055cd9d4af4713d" providerId="LiveId" clId="{7C1DBD74-6C13-4945-9B5A-0B39FE4C3FB3}" dt="2019-03-07T15:08:26.750" v="261" actId="478"/>
          <ac:spMkLst>
            <pc:docMk/>
            <pc:sldMk cId="3863380298" sldId="264"/>
            <ac:spMk id="2" creationId="{4C759B35-A11A-4FF3-BD37-08794F05B7FE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7" creationId="{399493C3-BA3C-4D7F-9D41-B73E7575923C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8" creationId="{36089524-6256-472D-B9C3-ADBBA9825B13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9" creationId="{9B585664-3A75-466B-AF23-1B6BDF0552E9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0" creationId="{A4B2F3B1-2939-4976-B9D2-88C4A9AD6C0F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1" creationId="{AEC496C1-C2E8-4C86-AE5F-82174D1DA41F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2" creationId="{7BDB4B03-84F1-4542-A856-DCC83EE3EF95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3" creationId="{C61AA9F1-EECF-4CBF-ABC7-EA72051F2CF7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4" creationId="{6034CCA0-683F-4D46-B040-B71C3F44A65F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5" creationId="{C2CE0A2E-E823-40D3-86D1-83B0F015FACF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6" creationId="{2189F11C-4B5C-41AF-B1E5-0D83D6001677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7" creationId="{E5830567-9EB4-4679-808C-5B3E264F6F2E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8" creationId="{F212CE24-7BBF-406B-BD0D-EB3803EF4458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19" creationId="{E2FDC9C0-62B5-4ED8-949F-228FC13909C6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0" creationId="{9D9F50DC-BFAB-4A02-A3E0-9A65F5A5D7B2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1" creationId="{55B83D02-F658-41D3-B629-83793ED23E21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2" creationId="{17EA88FE-8FAA-4C13-B715-4622CF4EACA6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3" creationId="{6E17057D-B9D1-41AA-9397-C9D0CEA66924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4" creationId="{1D41B985-E0CC-47E8-98A2-BAD8CFBE6079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5" creationId="{619ED442-BD2B-4650-B346-99476847467B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6" creationId="{15F3FF43-3025-4CDD-8AB4-B5BA5BA7E2AC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7" creationId="{D44DA894-E1BA-486A-8D43-62AE85AB7752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8" creationId="{8AAC8DCE-F2E4-4F57-B1A3-AC8BDEC7A43B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29" creationId="{41EB26F2-5B13-474B-A7C3-0CA6D0701041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0" creationId="{414A64A7-8C7A-4892-AA6B-C3F501BE985C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1" creationId="{8176999C-EF79-4428-B21C-4792B4E1A424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2" creationId="{CC80891B-1B68-4587-B3DA-AF8BE3EB2649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3" creationId="{7F0823DB-7690-4194-9AC3-7BB145051EA0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4" creationId="{DC1E87AC-0B45-4A29-B373-5B15995312CC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5" creationId="{084FBEE8-1DA9-4DCC-9F14-DA7710CC8EF7}"/>
          </ac:spMkLst>
        </pc:spChg>
        <pc:spChg chg="del">
          <ac:chgData name="Park Minsu" userId="9055cd9d4af4713d" providerId="LiveId" clId="{7C1DBD74-6C13-4945-9B5A-0B39FE4C3FB3}" dt="2019-03-07T15:04:30.192" v="91" actId="478"/>
          <ac:spMkLst>
            <pc:docMk/>
            <pc:sldMk cId="3863380298" sldId="264"/>
            <ac:spMk id="36" creationId="{D9C00AFC-7E7E-4585-99CA-82D0DBE3B257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7" creationId="{27763B0B-F351-4E80-BEBA-4979713BD6A8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8" creationId="{AA78B457-425A-42DF-B5B9-2B94852AB350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39" creationId="{D835FE80-B51A-4416-875A-FE6C39E94CA2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40" creationId="{6B84C694-0BF4-4E94-A69B-82120829FEF4}"/>
          </ac:spMkLst>
        </pc:spChg>
        <pc:spChg chg="del">
          <ac:chgData name="Park Minsu" userId="9055cd9d4af4713d" providerId="LiveId" clId="{7C1DBD74-6C13-4945-9B5A-0B39FE4C3FB3}" dt="2019-03-07T15:04:23.795" v="90" actId="478"/>
          <ac:spMkLst>
            <pc:docMk/>
            <pc:sldMk cId="3863380298" sldId="264"/>
            <ac:spMk id="41" creationId="{43B52D38-6183-48FF-A67B-C10CDBBC686F}"/>
          </ac:spMkLst>
        </pc:spChg>
        <pc:spChg chg="add">
          <ac:chgData name="Park Minsu" userId="9055cd9d4af4713d" providerId="LiveId" clId="{7C1DBD74-6C13-4945-9B5A-0B39FE4C3FB3}" dt="2019-03-07T15:04:44.995" v="92"/>
          <ac:spMkLst>
            <pc:docMk/>
            <pc:sldMk cId="3863380298" sldId="264"/>
            <ac:spMk id="42" creationId="{A78821B6-735B-4DBB-9458-4DFFEC17871D}"/>
          </ac:spMkLst>
        </pc:spChg>
        <pc:spChg chg="add del mod">
          <ac:chgData name="Park Minsu" userId="9055cd9d4af4713d" providerId="LiveId" clId="{7C1DBD74-6C13-4945-9B5A-0B39FE4C3FB3}" dt="2019-03-07T15:08:10.446" v="256" actId="478"/>
          <ac:spMkLst>
            <pc:docMk/>
            <pc:sldMk cId="3863380298" sldId="264"/>
            <ac:spMk id="43" creationId="{902B2AB4-B836-4DF4-87CD-6EEF754066C7}"/>
          </ac:spMkLst>
        </pc:spChg>
        <pc:spChg chg="add mod">
          <ac:chgData name="Park Minsu" userId="9055cd9d4af4713d" providerId="LiveId" clId="{7C1DBD74-6C13-4945-9B5A-0B39FE4C3FB3}" dt="2019-03-07T15:08:07.766" v="255" actId="6549"/>
          <ac:spMkLst>
            <pc:docMk/>
            <pc:sldMk cId="3863380298" sldId="264"/>
            <ac:spMk id="44" creationId="{3616E8C0-8312-4C46-826C-A1A8FAE66069}"/>
          </ac:spMkLst>
        </pc:spChg>
        <pc:spChg chg="mod">
          <ac:chgData name="Park Minsu" userId="9055cd9d4af4713d" providerId="LiveId" clId="{7C1DBD74-6C13-4945-9B5A-0B39FE4C3FB3}" dt="2019-03-07T15:08:18.432" v="260" actId="108"/>
          <ac:spMkLst>
            <pc:docMk/>
            <pc:sldMk cId="3863380298" sldId="264"/>
            <ac:spMk id="132" creationId="{00000000-0000-0000-0000-000000000000}"/>
          </ac:spMkLst>
        </pc:spChg>
      </pc:sldChg>
      <pc:sldChg chg="addSp delSp modSp add ord">
        <pc:chgData name="Park Minsu" userId="9055cd9d4af4713d" providerId="LiveId" clId="{7C1DBD74-6C13-4945-9B5A-0B39FE4C3FB3}" dt="2019-03-07T15:41:54.175" v="657"/>
        <pc:sldMkLst>
          <pc:docMk/>
          <pc:sldMk cId="2613774163" sldId="265"/>
        </pc:sldMkLst>
        <pc:spChg chg="add mod">
          <ac:chgData name="Park Minsu" userId="9055cd9d4af4713d" providerId="LiveId" clId="{7C1DBD74-6C13-4945-9B5A-0B39FE4C3FB3}" dt="2019-03-07T15:10:10.216" v="342" actId="20577"/>
          <ac:spMkLst>
            <pc:docMk/>
            <pc:sldMk cId="2613774163" sldId="265"/>
            <ac:spMk id="9" creationId="{4C19159D-9880-4E49-B690-88946517C807}"/>
          </ac:spMkLst>
        </pc:spChg>
        <pc:spChg chg="add mod">
          <ac:chgData name="Park Minsu" userId="9055cd9d4af4713d" providerId="LiveId" clId="{7C1DBD74-6C13-4945-9B5A-0B39FE4C3FB3}" dt="2019-03-07T15:10:32.329" v="418" actId="1038"/>
          <ac:spMkLst>
            <pc:docMk/>
            <pc:sldMk cId="2613774163" sldId="265"/>
            <ac:spMk id="10" creationId="{6F003561-027D-4FC4-964F-182D28BF7441}"/>
          </ac:spMkLst>
        </pc:spChg>
        <pc:spChg chg="del">
          <ac:chgData name="Park Minsu" userId="9055cd9d4af4713d" providerId="LiveId" clId="{7C1DBD74-6C13-4945-9B5A-0B39FE4C3FB3}" dt="2019-03-07T15:08:41.089" v="265" actId="478"/>
          <ac:spMkLst>
            <pc:docMk/>
            <pc:sldMk cId="2613774163" sldId="265"/>
            <ac:spMk id="42" creationId="{A78821B6-735B-4DBB-9458-4DFFEC17871D}"/>
          </ac:spMkLst>
        </pc:spChg>
        <pc:spChg chg="del">
          <ac:chgData name="Park Minsu" userId="9055cd9d4af4713d" providerId="LiveId" clId="{7C1DBD74-6C13-4945-9B5A-0B39FE4C3FB3}" dt="2019-03-07T15:08:35.007" v="263" actId="478"/>
          <ac:spMkLst>
            <pc:docMk/>
            <pc:sldMk cId="2613774163" sldId="265"/>
            <ac:spMk id="43" creationId="{902B2AB4-B836-4DF4-87CD-6EEF754066C7}"/>
          </ac:spMkLst>
        </pc:spChg>
        <pc:spChg chg="del">
          <ac:chgData name="Park Minsu" userId="9055cd9d4af4713d" providerId="LiveId" clId="{7C1DBD74-6C13-4945-9B5A-0B39FE4C3FB3}" dt="2019-03-07T15:08:38.196" v="264" actId="478"/>
          <ac:spMkLst>
            <pc:docMk/>
            <pc:sldMk cId="2613774163" sldId="265"/>
            <ac:spMk id="44" creationId="{3616E8C0-8312-4C46-826C-A1A8FAE66069}"/>
          </ac:spMkLst>
        </pc:spChg>
        <pc:spChg chg="mod">
          <ac:chgData name="Park Minsu" userId="9055cd9d4af4713d" providerId="LiveId" clId="{7C1DBD74-6C13-4945-9B5A-0B39FE4C3FB3}" dt="2019-03-07T15:09:21.097" v="304" actId="20577"/>
          <ac:spMkLst>
            <pc:docMk/>
            <pc:sldMk cId="2613774163" sldId="265"/>
            <ac:spMk id="132" creationId="{00000000-0000-0000-0000-000000000000}"/>
          </ac:spMkLst>
        </pc:spChg>
      </pc:sldChg>
      <pc:sldChg chg="addSp delSp modSp add ord">
        <pc:chgData name="Park Minsu" userId="9055cd9d4af4713d" providerId="LiveId" clId="{7C1DBD74-6C13-4945-9B5A-0B39FE4C3FB3}" dt="2019-03-07T15:35:05.072" v="622"/>
        <pc:sldMkLst>
          <pc:docMk/>
          <pc:sldMk cId="591216622" sldId="266"/>
        </pc:sldMkLst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6" creationId="{BFB9EE37-54E3-4E60-A34E-BA8D1C72E7AB}"/>
          </ac:spMkLst>
        </pc:spChg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8" creationId="{421FA6DF-CD14-4F55-87E7-D69F7F270B6E}"/>
          </ac:spMkLst>
        </pc:spChg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9" creationId="{4DF9DD83-3C46-482D-83E2-0FE567012405}"/>
          </ac:spMkLst>
        </pc:spChg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10" creationId="{12E25A8C-C7AA-4E82-8532-61E583213C85}"/>
          </ac:spMkLst>
        </pc:spChg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11" creationId="{1BE55BCA-80CA-431B-8274-31E8A4565402}"/>
          </ac:spMkLst>
        </pc:spChg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12" creationId="{96614F29-F16C-44F7-A642-542344E0A890}"/>
          </ac:spMkLst>
        </pc:spChg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13" creationId="{C59D2BA9-17A5-4387-A7D3-CBB064FCB003}"/>
          </ac:spMkLst>
        </pc:spChg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14" creationId="{7006284F-65F5-4F68-8B61-DADBA4DE5CE8}"/>
          </ac:spMkLst>
        </pc:spChg>
        <pc:spChg chg="add del">
          <ac:chgData name="Park Minsu" userId="9055cd9d4af4713d" providerId="LiveId" clId="{7C1DBD74-6C13-4945-9B5A-0B39FE4C3FB3}" dt="2019-03-07T15:29:52.128" v="491"/>
          <ac:spMkLst>
            <pc:docMk/>
            <pc:sldMk cId="591216622" sldId="266"/>
            <ac:spMk id="15" creationId="{64BD71A4-18DC-48F8-9DEB-34AD03CD7EC2}"/>
          </ac:spMkLst>
        </pc:spChg>
        <pc:spChg chg="add mod">
          <ac:chgData name="Park Minsu" userId="9055cd9d4af4713d" providerId="LiveId" clId="{7C1DBD74-6C13-4945-9B5A-0B39FE4C3FB3}" dt="2019-03-07T15:34:34.248" v="619" actId="14100"/>
          <ac:spMkLst>
            <pc:docMk/>
            <pc:sldMk cId="591216622" sldId="266"/>
            <ac:spMk id="16" creationId="{EF20379D-7739-4785-AE6A-CEEEE92DD3FF}"/>
          </ac:spMkLst>
        </pc:spChg>
        <pc:spChg chg="mod">
          <ac:chgData name="Park Minsu" userId="9055cd9d4af4713d" providerId="LiveId" clId="{7C1DBD74-6C13-4945-9B5A-0B39FE4C3FB3}" dt="2019-03-07T15:31:41.271" v="568" actId="20577"/>
          <ac:spMkLst>
            <pc:docMk/>
            <pc:sldMk cId="591216622" sldId="266"/>
            <ac:spMk id="132" creationId="{00000000-0000-0000-0000-000000000000}"/>
          </ac:spMkLst>
        </pc:spChg>
        <pc:graphicFrameChg chg="add del">
          <ac:chgData name="Park Minsu" userId="9055cd9d4af4713d" providerId="LiveId" clId="{7C1DBD74-6C13-4945-9B5A-0B39FE4C3FB3}" dt="2019-03-07T15:29:52.128" v="491"/>
          <ac:graphicFrameMkLst>
            <pc:docMk/>
            <pc:sldMk cId="591216622" sldId="266"/>
            <ac:graphicFrameMk id="7" creationId="{131C4D7B-E009-459A-A0E5-BB14FD448DFA}"/>
          </ac:graphicFrameMkLst>
        </pc:graphicFrameChg>
        <pc:graphicFrameChg chg="add del">
          <ac:chgData name="Park Minsu" userId="9055cd9d4af4713d" providerId="LiveId" clId="{7C1DBD74-6C13-4945-9B5A-0B39FE4C3FB3}" dt="2019-03-07T15:33:03.359" v="571"/>
          <ac:graphicFrameMkLst>
            <pc:docMk/>
            <pc:sldMk cId="591216622" sldId="266"/>
            <ac:graphicFrameMk id="17" creationId="{3B292792-2A27-4A39-9ACC-7AC6EE98D478}"/>
          </ac:graphicFrameMkLst>
        </pc:graphicFrameChg>
        <pc:picChg chg="add mod">
          <ac:chgData name="Park Minsu" userId="9055cd9d4af4713d" providerId="LiveId" clId="{7C1DBD74-6C13-4945-9B5A-0B39FE4C3FB3}" dt="2019-03-07T15:34:38.630" v="620" actId="14100"/>
          <ac:picMkLst>
            <pc:docMk/>
            <pc:sldMk cId="591216622" sldId="266"/>
            <ac:picMk id="2" creationId="{81F9296F-7289-42A1-8EF0-B0E171A6976C}"/>
          </ac:picMkLst>
        </pc:picChg>
      </pc:sldChg>
      <pc:sldChg chg="add del">
        <pc:chgData name="Park Minsu" userId="9055cd9d4af4713d" providerId="LiveId" clId="{7C1DBD74-6C13-4945-9B5A-0B39FE4C3FB3}" dt="2019-03-07T15:51:56.041" v="917" actId="2696"/>
        <pc:sldMkLst>
          <pc:docMk/>
          <pc:sldMk cId="1254991657" sldId="267"/>
        </pc:sldMkLst>
      </pc:sldChg>
      <pc:sldChg chg="addSp delSp modSp add">
        <pc:chgData name="Park Minsu" userId="9055cd9d4af4713d" providerId="LiveId" clId="{7C1DBD74-6C13-4945-9B5A-0B39FE4C3FB3}" dt="2019-03-07T15:46:51.182" v="837" actId="478"/>
        <pc:sldMkLst>
          <pc:docMk/>
          <pc:sldMk cId="2334948378" sldId="268"/>
        </pc:sldMkLst>
        <pc:spChg chg="add del">
          <ac:chgData name="Park Minsu" userId="9055cd9d4af4713d" providerId="LiveId" clId="{7C1DBD74-6C13-4945-9B5A-0B39FE4C3FB3}" dt="2019-03-07T15:46:04.406" v="796" actId="478"/>
          <ac:spMkLst>
            <pc:docMk/>
            <pc:sldMk cId="2334948378" sldId="268"/>
            <ac:spMk id="8" creationId="{C6519DC3-152D-4DBC-9E5C-4DAFF77586FA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9" creationId="{479C27E1-F916-4D54-AE4F-7F35A81B5DB8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10" creationId="{9006A56E-1846-4351-BFE1-A726E86F1088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11" creationId="{065F10F6-D16F-45EA-8FA4-D7D7A13EA47E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12" creationId="{A92E65BC-31CB-48DB-885F-3F7C02507D66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13" creationId="{E6A25EAA-11C4-4206-8B85-B90154C9B763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14" creationId="{4A7DE01D-985F-4E1A-ACB8-BD70AA6E81BE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15" creationId="{DB5FD210-45A7-4B68-9B01-F8DF7B3FB7B1}"/>
          </ac:spMkLst>
        </pc:spChg>
        <pc:spChg chg="del">
          <ac:chgData name="Park Minsu" userId="9055cd9d4af4713d" providerId="LiveId" clId="{7C1DBD74-6C13-4945-9B5A-0B39FE4C3FB3}" dt="2019-03-07T15:40:55.424" v="655" actId="478"/>
          <ac:spMkLst>
            <pc:docMk/>
            <pc:sldMk cId="2334948378" sldId="268"/>
            <ac:spMk id="16" creationId="{EF20379D-7739-4785-AE6A-CEEEE92DD3FF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17" creationId="{B1107C7D-7F0B-44E4-B364-7ABBF64BE2CD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18" creationId="{2B099ABC-8474-42B1-9229-B4F4060CBBF1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19" creationId="{B0981E8F-A87E-436D-8CBF-DC5D4583D593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20" creationId="{1A704E24-D4F6-4282-9FBD-D7ACE0CE0F46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21" creationId="{BF129A3F-DD69-4EE3-9570-8430E745762B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22" creationId="{6CF86396-B58D-49C0-ACB4-CA00928FA764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23" creationId="{A53CDC2C-E2AB-461C-A469-68D1598BD67E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24" creationId="{70600962-672C-45FA-BEB9-58F81A00D3C3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25" creationId="{1CA83253-EFC4-470B-B367-D0A90295B0CC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26" creationId="{BA12BD55-A455-4D68-A3AE-3E91B0FBB200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27" creationId="{1D58E2F8-4DE1-455D-9A13-00F58F9651AB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28" creationId="{95A0C4AE-75C8-432A-A587-8DD8054B7F6E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29" creationId="{5D65EAD9-2B66-4DD3-8B77-D62268796EB5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0" creationId="{1AC47503-E562-4737-A34F-9C30ADB96621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1" creationId="{7646A0DB-BF84-467B-8218-9367B9F5131F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32" creationId="{96AFB58B-C882-4A70-BB68-A189A78DA77A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3" creationId="{04F6077D-F78A-4217-8E23-8605AA16D971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4" creationId="{27F95F51-E382-44EC-9F1F-7645C9884F55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5" creationId="{AE472B3A-62F2-4134-8C73-70ED3EDACA01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6" creationId="{1043580A-2FAB-4799-A6FD-76A34811D5E5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7" creationId="{30E1D6A5-2B21-48F8-969C-0F32B176802A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8" creationId="{B15C7FBF-E29B-4609-A251-3E3F81A86FB2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39" creationId="{607DD2A0-03B8-42C7-988D-50DF259B3970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0" creationId="{9AF58F0E-9838-4955-8684-8A2E77E8377E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1" creationId="{50987707-BBBC-4C06-8A0C-C2F688D9FEF0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2" creationId="{A62DB6B4-FBE5-4D26-8BBA-FEC8C2215E29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3" creationId="{522F20BA-EE6A-40DF-9C85-8BA1141AEB19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4" creationId="{2DA39C8E-58F4-4005-AA96-E5F7CBFA892B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5" creationId="{BC9BD83F-CA89-4D65-9301-E576EC7D91AA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6" creationId="{65BA26A7-CF4F-431E-9C61-0ED239215ED6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7" creationId="{1758BCC3-E45D-452B-926E-07A73EB2A70C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8" creationId="{F01A05D1-7582-4AAB-8F65-E54025DE1084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49" creationId="{4E575081-D194-43D7-8BA4-BF5500E459F1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50" creationId="{1B838CC6-6AAD-4B2F-BB6C-9A5BE4ECA744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51" creationId="{03EBC3E3-B3E7-4317-9D4E-7BA6D4426371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52" creationId="{E8647CF2-3A6F-4484-A536-D06920FCA774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53" creationId="{46470FBA-4243-487B-ABA7-4E8671F35C76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54" creationId="{DFD8E3AA-9604-4A4E-AE12-F78318C79CC3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55" creationId="{6CB1736A-DF49-48EA-A110-CB8253F045C5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56" creationId="{5E60D25F-D664-45F6-B506-CE55E5FC1244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57" creationId="{21915DF7-2BE1-43FF-85C6-AAC76EE3A3F2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61" creationId="{70E1429B-D145-4C1C-855D-FD9DB6EB1E5B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62" creationId="{5AC69DB7-2158-490F-B292-31547F4F3C68}"/>
          </ac:spMkLst>
        </pc:spChg>
        <pc:spChg chg="add mod">
          <ac:chgData name="Park Minsu" userId="9055cd9d4af4713d" providerId="LiveId" clId="{7C1DBD74-6C13-4945-9B5A-0B39FE4C3FB3}" dt="2019-03-07T15:42:26.008" v="675" actId="1035"/>
          <ac:spMkLst>
            <pc:docMk/>
            <pc:sldMk cId="2334948378" sldId="268"/>
            <ac:spMk id="63" creationId="{08897FE5-0DB0-4904-B197-78D8F81DA624}"/>
          </ac:spMkLst>
        </pc:spChg>
        <pc:spChg chg="add mod">
          <ac:chgData name="Park Minsu" userId="9055cd9d4af4713d" providerId="LiveId" clId="{7C1DBD74-6C13-4945-9B5A-0B39FE4C3FB3}" dt="2019-03-07T15:45:44.195" v="794" actId="6549"/>
          <ac:spMkLst>
            <pc:docMk/>
            <pc:sldMk cId="2334948378" sldId="268"/>
            <ac:spMk id="64" creationId="{9308163D-360A-4777-873E-617B7A2EE939}"/>
          </ac:spMkLst>
        </pc:spChg>
        <pc:spChg chg="add del">
          <ac:chgData name="Park Minsu" userId="9055cd9d4af4713d" providerId="LiveId" clId="{7C1DBD74-6C13-4945-9B5A-0B39FE4C3FB3}" dt="2019-03-07T15:42:38.909" v="676" actId="478"/>
          <ac:spMkLst>
            <pc:docMk/>
            <pc:sldMk cId="2334948378" sldId="268"/>
            <ac:spMk id="65" creationId="{631D7285-70E8-4805-B01B-A9A7557ECBCB}"/>
          </ac:spMkLst>
        </pc:spChg>
        <pc:spChg chg="add mod">
          <ac:chgData name="Park Minsu" userId="9055cd9d4af4713d" providerId="LiveId" clId="{7C1DBD74-6C13-4945-9B5A-0B39FE4C3FB3}" dt="2019-03-07T15:44:28.255" v="756" actId="1035"/>
          <ac:spMkLst>
            <pc:docMk/>
            <pc:sldMk cId="2334948378" sldId="268"/>
            <ac:spMk id="66" creationId="{0BB5ECD4-5520-41AC-BE8A-321CC2039D14}"/>
          </ac:spMkLst>
        </pc:spChg>
        <pc:spChg chg="add mod">
          <ac:chgData name="Park Minsu" userId="9055cd9d4af4713d" providerId="LiveId" clId="{7C1DBD74-6C13-4945-9B5A-0B39FE4C3FB3}" dt="2019-03-07T15:45:12.470" v="792" actId="1035"/>
          <ac:spMkLst>
            <pc:docMk/>
            <pc:sldMk cId="2334948378" sldId="268"/>
            <ac:spMk id="67" creationId="{533D7B52-1480-4288-BA71-3DEB21820166}"/>
          </ac:spMkLst>
        </pc:spChg>
        <pc:spChg chg="add mod">
          <ac:chgData name="Park Minsu" userId="9055cd9d4af4713d" providerId="LiveId" clId="{7C1DBD74-6C13-4945-9B5A-0B39FE4C3FB3}" dt="2019-03-07T15:46:39.775" v="815" actId="1037"/>
          <ac:spMkLst>
            <pc:docMk/>
            <pc:sldMk cId="2334948378" sldId="268"/>
            <ac:spMk id="70" creationId="{44B074DE-A9E0-4F50-AF8D-FEBE8C7904F3}"/>
          </ac:spMkLst>
        </pc:spChg>
        <pc:spChg chg="add mod">
          <ac:chgData name="Park Minsu" userId="9055cd9d4af4713d" providerId="LiveId" clId="{7C1DBD74-6C13-4945-9B5A-0B39FE4C3FB3}" dt="2019-03-07T15:45:12.470" v="792" actId="1035"/>
          <ac:spMkLst>
            <pc:docMk/>
            <pc:sldMk cId="2334948378" sldId="268"/>
            <ac:spMk id="71" creationId="{D8AAEF7A-E8E6-4589-8519-BAC7E18681F6}"/>
          </ac:spMkLst>
        </pc:spChg>
        <pc:spChg chg="add mod">
          <ac:chgData name="Park Minsu" userId="9055cd9d4af4713d" providerId="LiveId" clId="{7C1DBD74-6C13-4945-9B5A-0B39FE4C3FB3}" dt="2019-03-07T15:45:12.470" v="792" actId="1035"/>
          <ac:spMkLst>
            <pc:docMk/>
            <pc:sldMk cId="2334948378" sldId="268"/>
            <ac:spMk id="72" creationId="{4B09ACA2-7A63-4D65-B09D-F1CC8A56FDD3}"/>
          </ac:spMkLst>
        </pc:spChg>
        <pc:spChg chg="add mod">
          <ac:chgData name="Park Minsu" userId="9055cd9d4af4713d" providerId="LiveId" clId="{7C1DBD74-6C13-4945-9B5A-0B39FE4C3FB3}" dt="2019-03-07T15:45:12.470" v="792" actId="1035"/>
          <ac:spMkLst>
            <pc:docMk/>
            <pc:sldMk cId="2334948378" sldId="268"/>
            <ac:spMk id="73" creationId="{66C66F73-5AE3-4AE3-9560-932F1CF2B458}"/>
          </ac:spMkLst>
        </pc:spChg>
        <pc:spChg chg="add mod">
          <ac:chgData name="Park Minsu" userId="9055cd9d4af4713d" providerId="LiveId" clId="{7C1DBD74-6C13-4945-9B5A-0B39FE4C3FB3}" dt="2019-03-07T15:44:05.713" v="737" actId="1038"/>
          <ac:spMkLst>
            <pc:docMk/>
            <pc:sldMk cId="2334948378" sldId="268"/>
            <ac:spMk id="74" creationId="{6B9C750F-D22E-4A46-9CB7-58A343AA3DDC}"/>
          </ac:spMkLst>
        </pc:spChg>
        <pc:spChg chg="add mod">
          <ac:chgData name="Park Minsu" userId="9055cd9d4af4713d" providerId="LiveId" clId="{7C1DBD74-6C13-4945-9B5A-0B39FE4C3FB3}" dt="2019-03-07T15:46:15.791" v="798" actId="1076"/>
          <ac:spMkLst>
            <pc:docMk/>
            <pc:sldMk cId="2334948378" sldId="268"/>
            <ac:spMk id="75" creationId="{FE507419-DC06-4F9D-BB15-4DA94F3F2E20}"/>
          </ac:spMkLst>
        </pc:spChg>
        <pc:spChg chg="add mod">
          <ac:chgData name="Park Minsu" userId="9055cd9d4af4713d" providerId="LiveId" clId="{7C1DBD74-6C13-4945-9B5A-0B39FE4C3FB3}" dt="2019-03-07T15:46:47.411" v="835" actId="1038"/>
          <ac:spMkLst>
            <pc:docMk/>
            <pc:sldMk cId="2334948378" sldId="268"/>
            <ac:spMk id="76" creationId="{B903FE5A-D3EF-4DCE-A066-1D4A6D34E254}"/>
          </ac:spMkLst>
        </pc:spChg>
        <pc:spChg chg="mod">
          <ac:chgData name="Park Minsu" userId="9055cd9d4af4713d" providerId="LiveId" clId="{7C1DBD74-6C13-4945-9B5A-0B39FE4C3FB3}" dt="2019-03-07T15:40:42.974" v="653" actId="20577"/>
          <ac:spMkLst>
            <pc:docMk/>
            <pc:sldMk cId="2334948378" sldId="268"/>
            <ac:spMk id="132" creationId="{00000000-0000-0000-0000-000000000000}"/>
          </ac:spMkLst>
        </pc:spChg>
        <pc:picChg chg="del">
          <ac:chgData name="Park Minsu" userId="9055cd9d4af4713d" providerId="LiveId" clId="{7C1DBD74-6C13-4945-9B5A-0B39FE4C3FB3}" dt="2019-03-07T15:40:51.439" v="654" actId="478"/>
          <ac:picMkLst>
            <pc:docMk/>
            <pc:sldMk cId="2334948378" sldId="268"/>
            <ac:picMk id="2" creationId="{81F9296F-7289-42A1-8EF0-B0E171A6976C}"/>
          </ac:picMkLst>
        </pc:picChg>
        <pc:picChg chg="add mod">
          <ac:chgData name="Park Minsu" userId="9055cd9d4af4713d" providerId="LiveId" clId="{7C1DBD74-6C13-4945-9B5A-0B39FE4C3FB3}" dt="2019-03-07T15:43:19.620" v="684" actId="14100"/>
          <ac:picMkLst>
            <pc:docMk/>
            <pc:sldMk cId="2334948378" sldId="268"/>
            <ac:picMk id="3" creationId="{5683953A-841A-452A-8828-393014B68A68}"/>
          </ac:picMkLst>
        </pc:picChg>
        <pc:picChg chg="add del">
          <ac:chgData name="Park Minsu" userId="9055cd9d4af4713d" providerId="LiveId" clId="{7C1DBD74-6C13-4945-9B5A-0B39FE4C3FB3}" dt="2019-03-07T15:42:38.909" v="676" actId="478"/>
          <ac:picMkLst>
            <pc:docMk/>
            <pc:sldMk cId="2334948378" sldId="268"/>
            <ac:picMk id="58" creationId="{927A8F22-DCC5-4790-B0DC-9FD5AF6D8B04}"/>
          </ac:picMkLst>
        </pc:picChg>
        <pc:picChg chg="add del">
          <ac:chgData name="Park Minsu" userId="9055cd9d4af4713d" providerId="LiveId" clId="{7C1DBD74-6C13-4945-9B5A-0B39FE4C3FB3}" dt="2019-03-07T15:42:38.909" v="676" actId="478"/>
          <ac:picMkLst>
            <pc:docMk/>
            <pc:sldMk cId="2334948378" sldId="268"/>
            <ac:picMk id="59" creationId="{1D89CABA-F117-4494-B856-4C7EE0569198}"/>
          </ac:picMkLst>
        </pc:picChg>
        <pc:picChg chg="add del">
          <ac:chgData name="Park Minsu" userId="9055cd9d4af4713d" providerId="LiveId" clId="{7C1DBD74-6C13-4945-9B5A-0B39FE4C3FB3}" dt="2019-03-07T15:42:38.909" v="676" actId="478"/>
          <ac:picMkLst>
            <pc:docMk/>
            <pc:sldMk cId="2334948378" sldId="268"/>
            <ac:picMk id="60" creationId="{B78E6C69-8DAE-4FCB-B56E-A631CB65F3F9}"/>
          </ac:picMkLst>
        </pc:picChg>
        <pc:picChg chg="add del mod">
          <ac:chgData name="Park Minsu" userId="9055cd9d4af4713d" providerId="LiveId" clId="{7C1DBD74-6C13-4945-9B5A-0B39FE4C3FB3}" dt="2019-03-07T15:46:50.143" v="836" actId="478"/>
          <ac:picMkLst>
            <pc:docMk/>
            <pc:sldMk cId="2334948378" sldId="268"/>
            <ac:picMk id="68" creationId="{C2BF768B-F7B6-4438-859F-99E1222C7807}"/>
          </ac:picMkLst>
        </pc:picChg>
        <pc:picChg chg="add del mod">
          <ac:chgData name="Park Minsu" userId="9055cd9d4af4713d" providerId="LiveId" clId="{7C1DBD74-6C13-4945-9B5A-0B39FE4C3FB3}" dt="2019-03-07T15:46:51.182" v="837" actId="478"/>
          <ac:picMkLst>
            <pc:docMk/>
            <pc:sldMk cId="2334948378" sldId="268"/>
            <ac:picMk id="69" creationId="{CBA835D7-FE89-4B07-AAFE-22CECF116ECA}"/>
          </ac:picMkLst>
        </pc:picChg>
      </pc:sldChg>
      <pc:sldChg chg="add del">
        <pc:chgData name="Park Minsu" userId="9055cd9d4af4713d" providerId="LiveId" clId="{7C1DBD74-6C13-4945-9B5A-0B39FE4C3FB3}" dt="2019-03-07T15:38:31.849" v="624" actId="2696"/>
        <pc:sldMkLst>
          <pc:docMk/>
          <pc:sldMk cId="4092151433" sldId="268"/>
        </pc:sldMkLst>
      </pc:sldChg>
      <pc:sldChg chg="addSp delSp modSp add">
        <pc:chgData name="Park Minsu" userId="9055cd9d4af4713d" providerId="LiveId" clId="{7C1DBD74-6C13-4945-9B5A-0B39FE4C3FB3}" dt="2019-03-07T15:51:10.611" v="915" actId="2165"/>
        <pc:sldMkLst>
          <pc:docMk/>
          <pc:sldMk cId="3712465628" sldId="269"/>
        </pc:sldMkLst>
        <pc:spChg chg="add del">
          <ac:chgData name="Park Minsu" userId="9055cd9d4af4713d" providerId="LiveId" clId="{7C1DBD74-6C13-4945-9B5A-0B39FE4C3FB3}" dt="2019-03-07T15:48:37.695" v="845" actId="478"/>
          <ac:spMkLst>
            <pc:docMk/>
            <pc:sldMk cId="3712465628" sldId="269"/>
            <ac:spMk id="11" creationId="{065F10F6-D16F-45EA-8FA4-D7D7A13EA47E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26" creationId="{BA12BD55-A455-4D68-A3AE-3E91B0FBB200}"/>
          </ac:spMkLst>
        </pc:spChg>
        <pc:spChg chg="add del mod">
          <ac:chgData name="Park Minsu" userId="9055cd9d4af4713d" providerId="LiveId" clId="{7C1DBD74-6C13-4945-9B5A-0B39FE4C3FB3}" dt="2019-03-07T15:50:45.823" v="914" actId="478"/>
          <ac:spMkLst>
            <pc:docMk/>
            <pc:sldMk cId="3712465628" sldId="269"/>
            <ac:spMk id="27" creationId="{D9A53B34-CFDC-4024-9787-BD3B08F3C29B}"/>
          </ac:spMkLst>
        </pc:spChg>
        <pc:spChg chg="add del">
          <ac:chgData name="Park Minsu" userId="9055cd9d4af4713d" providerId="LiveId" clId="{7C1DBD74-6C13-4945-9B5A-0B39FE4C3FB3}" dt="2019-03-07T15:48:40.504" v="846" actId="478"/>
          <ac:spMkLst>
            <pc:docMk/>
            <pc:sldMk cId="3712465628" sldId="269"/>
            <ac:spMk id="29" creationId="{5D65EAD9-2B66-4DD3-8B77-D62268796EB5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32" creationId="{96AFB58B-C882-4A70-BB68-A189A78DA77A}"/>
          </ac:spMkLst>
        </pc:spChg>
        <pc:spChg chg="add del">
          <ac:chgData name="Park Minsu" userId="9055cd9d4af4713d" providerId="LiveId" clId="{7C1DBD74-6C13-4945-9B5A-0B39FE4C3FB3}" dt="2019-03-07T15:48:40.504" v="846" actId="478"/>
          <ac:spMkLst>
            <pc:docMk/>
            <pc:sldMk cId="3712465628" sldId="269"/>
            <ac:spMk id="53" creationId="{46470FBA-4243-487B-ABA7-4E8671F35C76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54" creationId="{DFD8E3AA-9604-4A4E-AE12-F78318C79CC3}"/>
          </ac:spMkLst>
        </pc:spChg>
        <pc:spChg chg="add del">
          <ac:chgData name="Park Minsu" userId="9055cd9d4af4713d" providerId="LiveId" clId="{7C1DBD74-6C13-4945-9B5A-0B39FE4C3FB3}" dt="2019-03-07T15:48:40.504" v="846" actId="478"/>
          <ac:spMkLst>
            <pc:docMk/>
            <pc:sldMk cId="3712465628" sldId="269"/>
            <ac:spMk id="55" creationId="{6CB1736A-DF49-48EA-A110-CB8253F045C5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56" creationId="{5E60D25F-D664-45F6-B506-CE55E5FC1244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57" creationId="{21915DF7-2BE1-43FF-85C6-AAC76EE3A3F2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63" creationId="{08897FE5-0DB0-4904-B197-78D8F81DA624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64" creationId="{9308163D-360A-4777-873E-617B7A2EE939}"/>
          </ac:spMkLst>
        </pc:spChg>
        <pc:spChg chg="add del">
          <ac:chgData name="Park Minsu" userId="9055cd9d4af4713d" providerId="LiveId" clId="{7C1DBD74-6C13-4945-9B5A-0B39FE4C3FB3}" dt="2019-03-07T15:48:36.582" v="844" actId="478"/>
          <ac:spMkLst>
            <pc:docMk/>
            <pc:sldMk cId="3712465628" sldId="269"/>
            <ac:spMk id="66" creationId="{0BB5ECD4-5520-41AC-BE8A-321CC2039D14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67" creationId="{533D7B52-1480-4288-BA71-3DEB21820166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70" creationId="{44B074DE-A9E0-4F50-AF8D-FEBE8C7904F3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71" creationId="{D8AAEF7A-E8E6-4589-8519-BAC7E18681F6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72" creationId="{4B09ACA2-7A63-4D65-B09D-F1CC8A56FDD3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73" creationId="{66C66F73-5AE3-4AE3-9560-932F1CF2B458}"/>
          </ac:spMkLst>
        </pc:spChg>
        <pc:spChg chg="add del">
          <ac:chgData name="Park Minsu" userId="9055cd9d4af4713d" providerId="LiveId" clId="{7C1DBD74-6C13-4945-9B5A-0B39FE4C3FB3}" dt="2019-03-07T15:48:34.359" v="843" actId="478"/>
          <ac:spMkLst>
            <pc:docMk/>
            <pc:sldMk cId="3712465628" sldId="269"/>
            <ac:spMk id="74" creationId="{6B9C750F-D22E-4A46-9CB7-58A343AA3DDC}"/>
          </ac:spMkLst>
        </pc:spChg>
        <pc:spChg chg="add del">
          <ac:chgData name="Park Minsu" userId="9055cd9d4af4713d" providerId="LiveId" clId="{7C1DBD74-6C13-4945-9B5A-0B39FE4C3FB3}" dt="2019-03-07T15:48:31.474" v="842" actId="478"/>
          <ac:spMkLst>
            <pc:docMk/>
            <pc:sldMk cId="3712465628" sldId="269"/>
            <ac:spMk id="75" creationId="{FE507419-DC06-4F9D-BB15-4DA94F3F2E20}"/>
          </ac:spMkLst>
        </pc:spChg>
        <pc:spChg chg="add del">
          <ac:chgData name="Park Minsu" userId="9055cd9d4af4713d" providerId="LiveId" clId="{7C1DBD74-6C13-4945-9B5A-0B39FE4C3FB3}" dt="2019-03-07T15:48:24.614" v="841" actId="478"/>
          <ac:spMkLst>
            <pc:docMk/>
            <pc:sldMk cId="3712465628" sldId="269"/>
            <ac:spMk id="76" creationId="{B903FE5A-D3EF-4DCE-A066-1D4A6D34E254}"/>
          </ac:spMkLst>
        </pc:spChg>
        <pc:graphicFrameChg chg="add mod modGraphic">
          <ac:chgData name="Park Minsu" userId="9055cd9d4af4713d" providerId="LiveId" clId="{7C1DBD74-6C13-4945-9B5A-0B39FE4C3FB3}" dt="2019-03-07T15:51:10.611" v="915" actId="2165"/>
          <ac:graphicFrameMkLst>
            <pc:docMk/>
            <pc:sldMk cId="3712465628" sldId="269"/>
            <ac:graphicFrameMk id="28" creationId="{84157220-62D9-47DA-A0F7-FC8B510ED606}"/>
          </ac:graphicFrameMkLst>
        </pc:graphicFrameChg>
        <pc:picChg chg="add del">
          <ac:chgData name="Park Minsu" userId="9055cd9d4af4713d" providerId="LiveId" clId="{7C1DBD74-6C13-4945-9B5A-0B39FE4C3FB3}" dt="2019-03-07T15:48:24.614" v="841" actId="478"/>
          <ac:picMkLst>
            <pc:docMk/>
            <pc:sldMk cId="3712465628" sldId="269"/>
            <ac:picMk id="3" creationId="{5683953A-841A-452A-8828-393014B68A68}"/>
          </ac:picMkLst>
        </pc:picChg>
        <pc:cxnChg chg="add del">
          <ac:chgData name="Park Minsu" userId="9055cd9d4af4713d" providerId="LiveId" clId="{7C1DBD74-6C13-4945-9B5A-0B39FE4C3FB3}" dt="2019-03-07T15:48:07.820" v="840" actId="478"/>
          <ac:cxnSpMkLst>
            <pc:docMk/>
            <pc:sldMk cId="3712465628" sldId="269"/>
            <ac:cxnSpMk id="134" creationId="{00000000-0000-0000-0000-000000000000}"/>
          </ac:cxnSpMkLst>
        </pc:cxnChg>
      </pc:sldChg>
      <pc:sldChg chg="add del">
        <pc:chgData name="Park Minsu" userId="9055cd9d4af4713d" providerId="LiveId" clId="{7C1DBD74-6C13-4945-9B5A-0B39FE4C3FB3}" dt="2019-03-07T15:26:35.123" v="421"/>
        <pc:sldMkLst>
          <pc:docMk/>
          <pc:sldMk cId="4204699814" sldId="269"/>
        </pc:sldMkLst>
      </pc:sldChg>
      <pc:sldMasterChg chg="delSldLayout">
        <pc:chgData name="Park Minsu" userId="9055cd9d4af4713d" providerId="LiveId" clId="{7C1DBD74-6C13-4945-9B5A-0B39FE4C3FB3}" dt="2019-03-07T15:38:31.865" v="625" actId="2696"/>
        <pc:sldMasterMkLst>
          <pc:docMk/>
          <pc:sldMasterMk cId="0" sldId="2147483671"/>
        </pc:sldMasterMkLst>
        <pc:sldLayoutChg chg="del">
          <pc:chgData name="Park Minsu" userId="9055cd9d4af4713d" providerId="LiveId" clId="{7C1DBD74-6C13-4945-9B5A-0B39FE4C3FB3}" dt="2019-03-07T15:38:31.865" v="625" actId="2696"/>
          <pc:sldLayoutMkLst>
            <pc:docMk/>
            <pc:sldMasterMk cId="0" sldId="2147483671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c90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1eac90a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390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eac90a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51eac90a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c90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1eac90a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c90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1eac90a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8563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c90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1eac90a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630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c90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1eac90a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286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c90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1eac90a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699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c90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1eac90a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890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c90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1eac90a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617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metatron-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t="-7493" r="19768" b="14978"/>
          <a:stretch/>
        </p:blipFill>
        <p:spPr>
          <a:xfrm flipH="1">
            <a:off x="0" y="-452950"/>
            <a:ext cx="9144000" cy="55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>
            <a:spLocks noGrp="1"/>
          </p:cNvSpPr>
          <p:nvPr>
            <p:ph type="ctrTitle"/>
          </p:nvPr>
        </p:nvSpPr>
        <p:spPr>
          <a:xfrm>
            <a:off x="3591500" y="241975"/>
            <a:ext cx="5476200" cy="23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anum Gothic"/>
                <a:ea typeface="Nanum Gothic"/>
                <a:cs typeface="Nanum Gothic"/>
                <a:sym typeface="Nanum Gothic"/>
              </a:rPr>
              <a:t>Machine Learning</a:t>
            </a:r>
            <a:endParaRPr sz="4800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anum Gothic"/>
                <a:ea typeface="Nanum Gothic"/>
                <a:cs typeface="Nanum Gothic"/>
                <a:sym typeface="Nanum Gothic"/>
              </a:rPr>
              <a:t>활용 사례</a:t>
            </a:r>
            <a:endParaRPr sz="4800"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Char char="-"/>
            </a:pPr>
            <a:r>
              <a:rPr lang="en" sz="2400">
                <a:latin typeface="Nanum Gothic"/>
                <a:ea typeface="Nanum Gothic"/>
                <a:cs typeface="Nanum Gothic"/>
                <a:sym typeface="Nanum Gothic"/>
              </a:rPr>
              <a:t>S사 통신사</a:t>
            </a:r>
            <a:endParaRPr sz="2400"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Char char="-"/>
            </a:pPr>
            <a:r>
              <a:rPr lang="en" sz="2400">
                <a:latin typeface="Nanum Gothic"/>
                <a:ea typeface="Nanum Gothic"/>
                <a:cs typeface="Nanum Gothic"/>
                <a:sym typeface="Nanum Gothic"/>
              </a:rPr>
              <a:t>K사 금융사</a:t>
            </a:r>
            <a:endParaRPr sz="24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4572000" y="2529325"/>
            <a:ext cx="426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7조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김원경 박민수 박수진 석태영 이진우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600"/>
            </a:pPr>
            <a:r>
              <a:rPr lang="en-US" altLang="ko-KR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AI </a:t>
            </a:r>
            <a:r>
              <a:rPr lang="ko-KR" altLang="en-US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활용 예제 </a:t>
            </a:r>
            <a:r>
              <a:rPr lang="en-US" altLang="ko-KR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-</a:t>
            </a:r>
            <a:r>
              <a:rPr lang="ko-KR" altLang="en-US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-KR" altLang="en-US" sz="1600" dirty="0">
                <a:solidFill>
                  <a:srgbClr val="606079"/>
                </a:solidFill>
                <a:latin typeface="Nanum Gothic"/>
                <a:ea typeface="Nanum Gothic"/>
              </a:rPr>
              <a:t>저신용자평가모델</a:t>
            </a:r>
            <a:r>
              <a:rPr lang="ko-KR" altLang="en-US" sz="1800" dirty="0">
                <a:solidFill>
                  <a:srgbClr val="606079"/>
                </a:solidFill>
                <a:latin typeface="Nanum Gothic"/>
                <a:ea typeface="Nanum Gothic"/>
              </a:rPr>
              <a:t> </a:t>
            </a:r>
            <a:endParaRPr lang="ko-KR" altLang="en-US" dirty="0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</a:pPr>
            <a:r>
              <a:rPr lang="en-US" altLang="ko-KR" sz="1200" b="1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2</a:t>
            </a:r>
            <a:r>
              <a:rPr lang="en" altLang="ko-KR" sz="1200" b="1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. K </a:t>
            </a:r>
            <a:r>
              <a:rPr lang="ko-KR" altLang="en" sz="1200" b="1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금융사</a:t>
            </a:r>
            <a:r>
              <a:rPr lang="en" altLang="ko-KR" sz="1200" b="1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Machine Learning </a:t>
            </a:r>
            <a:r>
              <a:rPr lang="ko-KR" altLang="en" sz="1200" b="1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사례</a:t>
            </a:r>
            <a:endParaRPr lang="en" altLang="ko-KR" sz="1200" b="1" dirty="0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D9C00AFC-7E7E-4585-99CA-82D0DBE3B257}"/>
              </a:ext>
            </a:extLst>
          </p:cNvPr>
          <p:cNvSpPr txBox="1"/>
          <p:nvPr/>
        </p:nvSpPr>
        <p:spPr>
          <a:xfrm>
            <a:off x="483326" y="880562"/>
            <a:ext cx="8204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현재 금융권에선 신용평가시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,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부분적으로 머신러닝 기반 모델검증 활용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  <a:p>
            <a:pPr marL="12700" marR="5080">
              <a:lnSpc>
                <a:spcPct val="10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향후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,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기존 신용평가모델을 보완하는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저신용자 대상의 신용평가모델 구축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”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등으로 활용범위가 확대될 예정 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2" name="오른쪽 화살표[R] 1"/>
          <p:cNvSpPr/>
          <p:nvPr/>
        </p:nvSpPr>
        <p:spPr>
          <a:xfrm>
            <a:off x="3404656" y="1977265"/>
            <a:ext cx="1738881" cy="900832"/>
          </a:xfrm>
          <a:prstGeom prst="rightArrow">
            <a:avLst>
              <a:gd name="adj1" fmla="val 76630"/>
              <a:gd name="adj2" fmla="val 320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80451" y="3036798"/>
            <a:ext cx="2117019" cy="1966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050" b="1" dirty="0">
                <a:solidFill>
                  <a:schemeClr val="tx1"/>
                </a:solidFill>
              </a:rPr>
              <a:t>-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 우량고객 발굴을 위한 </a:t>
            </a:r>
            <a:r>
              <a:rPr kumimoji="1" lang="ko-KR" altLang="en-US" sz="1050" b="1" u="sng" dirty="0">
                <a:solidFill>
                  <a:schemeClr val="tx1"/>
                </a:solidFill>
              </a:rPr>
              <a:t>머신런닝 모델 적용</a:t>
            </a:r>
            <a:endParaRPr kumimoji="1" lang="en-US" altLang="ko-KR" sz="1050" b="1" u="sng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1050" b="1" dirty="0">
                <a:solidFill>
                  <a:schemeClr val="tx1"/>
                </a:solidFill>
              </a:rPr>
              <a:t>-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 머신러닝 모델 적용을 위한 평가항목을 추가 적용 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(20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개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+a)</a:t>
            </a:r>
          </a:p>
          <a:p>
            <a:pPr>
              <a:lnSpc>
                <a:spcPct val="150000"/>
              </a:lnSpc>
            </a:pPr>
            <a:r>
              <a:rPr kumimoji="1" lang="en-US" altLang="ko-KR" sz="1050" b="1" dirty="0">
                <a:solidFill>
                  <a:schemeClr val="tx1"/>
                </a:solidFill>
              </a:rPr>
              <a:t>-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 우량고객 선정 </a:t>
            </a:r>
            <a:r>
              <a:rPr kumimoji="1" lang="ko-KR" altLang="en-US" sz="1050" b="1" u="sng" dirty="0">
                <a:solidFill>
                  <a:schemeClr val="tx1"/>
                </a:solidFill>
              </a:rPr>
              <a:t>및 추가 한도 제공</a:t>
            </a:r>
            <a:r>
              <a:rPr kumimoji="1" lang="en-US" altLang="ko-KR" sz="1050" b="1" u="sng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u="sng" dirty="0">
                <a:solidFill>
                  <a:schemeClr val="tx1"/>
                </a:solidFill>
              </a:rPr>
              <a:t>기본한도</a:t>
            </a:r>
            <a:r>
              <a:rPr kumimoji="1" lang="en-US" altLang="ko-KR" sz="1050" b="1" u="sng" dirty="0">
                <a:solidFill>
                  <a:schemeClr val="tx1"/>
                </a:solidFill>
              </a:rPr>
              <a:t>+a)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03235" y="1915992"/>
            <a:ext cx="2308706" cy="3213792"/>
            <a:chOff x="477562" y="1937757"/>
            <a:chExt cx="2492397" cy="3086850"/>
          </a:xfrm>
        </p:grpSpPr>
        <p:sp>
          <p:nvSpPr>
            <p:cNvPr id="42" name="object 31">
              <a:extLst>
                <a:ext uri="{FF2B5EF4-FFF2-40B4-BE49-F238E27FC236}">
                  <a16:creationId xmlns:a16="http://schemas.microsoft.com/office/drawing/2014/main" id="{084FBEE8-1DA9-4DCC-9F14-DA7710CC8EF7}"/>
                </a:ext>
              </a:extLst>
            </p:cNvPr>
            <p:cNvSpPr/>
            <p:nvPr/>
          </p:nvSpPr>
          <p:spPr>
            <a:xfrm>
              <a:off x="481713" y="2240055"/>
              <a:ext cx="2488246" cy="2784552"/>
            </a:xfrm>
            <a:custGeom>
              <a:avLst/>
              <a:gdLst/>
              <a:ahLst/>
              <a:cxnLst/>
              <a:rect l="l" t="t" r="r" b="b"/>
              <a:pathLst>
                <a:path w="3384550" h="3601085">
                  <a:moveTo>
                    <a:pt x="0" y="3601085"/>
                  </a:moveTo>
                  <a:lnTo>
                    <a:pt x="3384422" y="3601085"/>
                  </a:lnTo>
                  <a:lnTo>
                    <a:pt x="3384422" y="0"/>
                  </a:lnTo>
                  <a:lnTo>
                    <a:pt x="0" y="0"/>
                  </a:lnTo>
                  <a:lnTo>
                    <a:pt x="0" y="36010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1">
              <a:extLst>
                <a:ext uri="{FF2B5EF4-FFF2-40B4-BE49-F238E27FC236}">
                  <a16:creationId xmlns:a16="http://schemas.microsoft.com/office/drawing/2014/main" id="{084FBEE8-1DA9-4DCC-9F14-DA7710CC8EF7}"/>
                </a:ext>
              </a:extLst>
            </p:cNvPr>
            <p:cNvSpPr/>
            <p:nvPr/>
          </p:nvSpPr>
          <p:spPr>
            <a:xfrm>
              <a:off x="477562" y="1937757"/>
              <a:ext cx="2492397" cy="302298"/>
            </a:xfrm>
            <a:custGeom>
              <a:avLst/>
              <a:gdLst/>
              <a:ahLst/>
              <a:cxnLst/>
              <a:rect l="l" t="t" r="r" b="b"/>
              <a:pathLst>
                <a:path w="3384550" h="3601085">
                  <a:moveTo>
                    <a:pt x="0" y="3601085"/>
                  </a:moveTo>
                  <a:lnTo>
                    <a:pt x="3384422" y="3601085"/>
                  </a:lnTo>
                  <a:lnTo>
                    <a:pt x="3384422" y="0"/>
                  </a:lnTo>
                  <a:lnTo>
                    <a:pt x="0" y="0"/>
                  </a:lnTo>
                  <a:lnTo>
                    <a:pt x="0" y="36010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kumimoji="1" lang="ko-KR" altLang="en-US" b="1" dirty="0"/>
                <a:t>저신용평가모델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700122" y="1914605"/>
            <a:ext cx="2785510" cy="3215180"/>
            <a:chOff x="5672163" y="1888753"/>
            <a:chExt cx="3007138" cy="3124003"/>
          </a:xfrm>
        </p:grpSpPr>
        <p:sp>
          <p:nvSpPr>
            <p:cNvPr id="46" name="object 31">
              <a:extLst>
                <a:ext uri="{FF2B5EF4-FFF2-40B4-BE49-F238E27FC236}">
                  <a16:creationId xmlns:a16="http://schemas.microsoft.com/office/drawing/2014/main" id="{084FBEE8-1DA9-4DCC-9F14-DA7710CC8EF7}"/>
                </a:ext>
              </a:extLst>
            </p:cNvPr>
            <p:cNvSpPr/>
            <p:nvPr/>
          </p:nvSpPr>
          <p:spPr>
            <a:xfrm>
              <a:off x="5672163" y="1888753"/>
              <a:ext cx="3007137" cy="349953"/>
            </a:xfrm>
            <a:custGeom>
              <a:avLst/>
              <a:gdLst/>
              <a:ahLst/>
              <a:cxnLst/>
              <a:rect l="l" t="t" r="r" b="b"/>
              <a:pathLst>
                <a:path w="3384550" h="3601085">
                  <a:moveTo>
                    <a:pt x="0" y="3601085"/>
                  </a:moveTo>
                  <a:lnTo>
                    <a:pt x="3384422" y="3601085"/>
                  </a:lnTo>
                  <a:lnTo>
                    <a:pt x="3384422" y="0"/>
                  </a:lnTo>
                  <a:lnTo>
                    <a:pt x="0" y="0"/>
                  </a:lnTo>
                  <a:lnTo>
                    <a:pt x="0" y="36010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kumimoji="1" lang="ko-KR" altLang="en-US" b="1" dirty="0"/>
                <a:t>저신용평가모델</a:t>
              </a:r>
              <a:r>
                <a:rPr kumimoji="1" lang="en-US" altLang="ko-KR" b="1" dirty="0"/>
                <a:t>+</a:t>
              </a:r>
              <a:r>
                <a:rPr kumimoji="1" lang="ko-KR" altLang="en-US" b="1" dirty="0"/>
                <a:t> </a:t>
              </a:r>
              <a:r>
                <a:rPr kumimoji="1" lang="ko-KR" altLang="en-US" b="1" dirty="0">
                  <a:solidFill>
                    <a:srgbClr val="FF0000"/>
                  </a:solidFill>
                </a:rPr>
                <a:t>머신러닝</a:t>
              </a:r>
            </a:p>
          </p:txBody>
        </p:sp>
        <p:sp>
          <p:nvSpPr>
            <p:cNvPr id="43" name="object 31">
              <a:extLst>
                <a:ext uri="{FF2B5EF4-FFF2-40B4-BE49-F238E27FC236}">
                  <a16:creationId xmlns:a16="http://schemas.microsoft.com/office/drawing/2014/main" id="{084FBEE8-1DA9-4DCC-9F14-DA7710CC8EF7}"/>
                </a:ext>
              </a:extLst>
            </p:cNvPr>
            <p:cNvSpPr/>
            <p:nvPr/>
          </p:nvSpPr>
          <p:spPr>
            <a:xfrm>
              <a:off x="5672165" y="2228204"/>
              <a:ext cx="3007136" cy="2784552"/>
            </a:xfrm>
            <a:custGeom>
              <a:avLst/>
              <a:gdLst/>
              <a:ahLst/>
              <a:cxnLst/>
              <a:rect l="l" t="t" r="r" b="b"/>
              <a:pathLst>
                <a:path w="3384550" h="3601085">
                  <a:moveTo>
                    <a:pt x="0" y="3601085"/>
                  </a:moveTo>
                  <a:lnTo>
                    <a:pt x="3384422" y="3601085"/>
                  </a:lnTo>
                  <a:lnTo>
                    <a:pt x="3384422" y="0"/>
                  </a:lnTo>
                  <a:lnTo>
                    <a:pt x="0" y="0"/>
                  </a:lnTo>
                  <a:lnTo>
                    <a:pt x="0" y="36010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44" name="직선 연결선[R] 43"/>
          <p:cNvCxnSpPr/>
          <p:nvPr/>
        </p:nvCxnSpPr>
        <p:spPr>
          <a:xfrm>
            <a:off x="588625" y="2454156"/>
            <a:ext cx="1007493" cy="0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9" name="직사각형 48"/>
          <p:cNvSpPr/>
          <p:nvPr/>
        </p:nvSpPr>
        <p:spPr>
          <a:xfrm>
            <a:off x="588625" y="2523706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88625" y="2793996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88625" y="3069268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88625" y="3344450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88625" y="3615951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5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50" name="텍스트 상자 49"/>
          <p:cNvSpPr txBox="1"/>
          <p:nvPr/>
        </p:nvSpPr>
        <p:spPr>
          <a:xfrm>
            <a:off x="851256" y="2184768"/>
            <a:ext cx="76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등급</a:t>
            </a:r>
          </a:p>
        </p:txBody>
      </p:sp>
      <p:sp>
        <p:nvSpPr>
          <p:cNvPr id="60" name="텍스트 상자 59"/>
          <p:cNvSpPr txBox="1"/>
          <p:nvPr/>
        </p:nvSpPr>
        <p:spPr>
          <a:xfrm>
            <a:off x="2048850" y="2184768"/>
            <a:ext cx="76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한도</a:t>
            </a:r>
            <a:endParaRPr kumimoji="1"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88625" y="3887679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8625" y="4166969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</a:t>
            </a:r>
            <a:r>
              <a:rPr kumimoji="1" lang="ko-KR" altLang="en-US" sz="1200" dirty="0"/>
              <a:t>등급 이하</a:t>
            </a:r>
          </a:p>
        </p:txBody>
      </p:sp>
      <p:cxnSp>
        <p:nvCxnSpPr>
          <p:cNvPr id="63" name="직선 연결선[R] 62"/>
          <p:cNvCxnSpPr/>
          <p:nvPr/>
        </p:nvCxnSpPr>
        <p:spPr>
          <a:xfrm>
            <a:off x="1747672" y="2454505"/>
            <a:ext cx="1007578" cy="0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4" name="직사각형 63"/>
          <p:cNvSpPr/>
          <p:nvPr/>
        </p:nvSpPr>
        <p:spPr>
          <a:xfrm>
            <a:off x="1747764" y="2531708"/>
            <a:ext cx="1007494" cy="21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3000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747764" y="2801998"/>
            <a:ext cx="1007494" cy="21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2500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47764" y="3077270"/>
            <a:ext cx="1007494" cy="21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2000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747764" y="3352452"/>
            <a:ext cx="1007494" cy="21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1500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747764" y="3623953"/>
            <a:ext cx="1007494" cy="21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747764" y="3895681"/>
            <a:ext cx="1007494" cy="21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500</a:t>
            </a:r>
            <a:r>
              <a:rPr kumimoji="1" lang="ko-KR" altLang="en-US" sz="1200" dirty="0"/>
              <a:t>만워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747764" y="4156683"/>
            <a:ext cx="1007494" cy="21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불가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583273" y="4457654"/>
            <a:ext cx="23383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Tx/>
            </a:pPr>
            <a:r>
              <a:rPr lang="ko-KR" altLang="en-US" sz="1050" dirty="0">
                <a:solidFill>
                  <a:schemeClr val="tx1"/>
                </a:solidFill>
                <a:latin typeface="Malgun Gothic"/>
                <a:ea typeface="Malgun Gothic"/>
              </a:rPr>
              <a:t>▲ </a:t>
            </a:r>
            <a:r>
              <a:rPr kumimoji="1" lang="ko-KR" altLang="en-US" sz="1050" dirty="0">
                <a:sym typeface="Wingdings"/>
              </a:rPr>
              <a:t>실적</a:t>
            </a:r>
            <a:r>
              <a:rPr kumimoji="1" lang="en-US" altLang="ko-KR" sz="1050" dirty="0">
                <a:sym typeface="Wingdings"/>
              </a:rPr>
              <a:t>,</a:t>
            </a:r>
            <a:r>
              <a:rPr kumimoji="1" lang="ko-KR" altLang="en-US" sz="1050" dirty="0">
                <a:sym typeface="Wingdings"/>
              </a:rPr>
              <a:t> 소득</a:t>
            </a:r>
            <a:r>
              <a:rPr kumimoji="1" lang="en-US" altLang="ko-KR" sz="1050" dirty="0">
                <a:sym typeface="Wingdings"/>
              </a:rPr>
              <a:t>,</a:t>
            </a:r>
            <a:r>
              <a:rPr kumimoji="1" lang="ko-KR" altLang="en-US" sz="1050" dirty="0">
                <a:sym typeface="Wingdings"/>
              </a:rPr>
              <a:t> 연체</a:t>
            </a:r>
            <a:r>
              <a:rPr kumimoji="1" lang="en-US" altLang="ko-KR" sz="1050" dirty="0">
                <a:sym typeface="Wingdings"/>
              </a:rPr>
              <a:t>,</a:t>
            </a:r>
            <a:r>
              <a:rPr kumimoji="1" lang="ko-KR" altLang="en-US" sz="1050" dirty="0">
                <a:sym typeface="Wingdings"/>
              </a:rPr>
              <a:t> 대출현황 등</a:t>
            </a:r>
            <a:endParaRPr kumimoji="1" lang="en-US" altLang="ko-KR" sz="1050" dirty="0">
              <a:sym typeface="Wingdings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dirty="0">
                <a:sym typeface="Wingdings"/>
              </a:rPr>
              <a:t>약 </a:t>
            </a:r>
            <a:r>
              <a:rPr kumimoji="1" lang="en-US" altLang="ko-KR" sz="1050" dirty="0">
                <a:sym typeface="Wingdings"/>
              </a:rPr>
              <a:t>20</a:t>
            </a:r>
            <a:r>
              <a:rPr kumimoji="1" lang="ko-KR" altLang="en-US" sz="1050" dirty="0">
                <a:sym typeface="Wingdings"/>
              </a:rPr>
              <a:t>개 내외 평가항목 사용</a:t>
            </a:r>
            <a:endParaRPr kumimoji="1" lang="en-US" altLang="ko-KR" sz="1050" dirty="0">
              <a:sym typeface="Wingdings"/>
            </a:endParaRPr>
          </a:p>
          <a:p>
            <a:pPr marL="285750" lvl="0" indent="-285750">
              <a:buClrTx/>
            </a:pPr>
            <a:r>
              <a:rPr lang="ko-KR" altLang="en-US" sz="1050" dirty="0">
                <a:solidFill>
                  <a:schemeClr val="tx1"/>
                </a:solidFill>
                <a:latin typeface="Malgun Gothic"/>
                <a:ea typeface="Malgun Gothic"/>
              </a:rPr>
              <a:t>▲ </a:t>
            </a:r>
            <a:r>
              <a:rPr kumimoji="1" lang="ko-KR" altLang="en-US" sz="1050" dirty="0">
                <a:sym typeface="Wingdings"/>
              </a:rPr>
              <a:t>동일등급에 동일한도 적용</a:t>
            </a:r>
            <a:endParaRPr kumimoji="1" lang="en-US" altLang="ko-KR" sz="1050" dirty="0"/>
          </a:p>
        </p:txBody>
      </p:sp>
      <p:cxnSp>
        <p:nvCxnSpPr>
          <p:cNvPr id="75" name="직선 연결선[R] 74"/>
          <p:cNvCxnSpPr/>
          <p:nvPr/>
        </p:nvCxnSpPr>
        <p:spPr>
          <a:xfrm>
            <a:off x="6024688" y="2483985"/>
            <a:ext cx="100749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연결선[R] 75"/>
          <p:cNvCxnSpPr/>
          <p:nvPr/>
        </p:nvCxnSpPr>
        <p:spPr>
          <a:xfrm>
            <a:off x="7174241" y="2482843"/>
            <a:ext cx="101637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직사각형 76"/>
          <p:cNvSpPr/>
          <p:nvPr/>
        </p:nvSpPr>
        <p:spPr>
          <a:xfrm>
            <a:off x="6024688" y="2571823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024688" y="2860617"/>
            <a:ext cx="1007494" cy="437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024688" y="3357541"/>
            <a:ext cx="1007494" cy="480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024688" y="3904631"/>
            <a:ext cx="1007494" cy="2128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24688" y="4165946"/>
            <a:ext cx="1007494" cy="234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5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82" name="텍스트 상자 81"/>
          <p:cNvSpPr txBox="1"/>
          <p:nvPr/>
        </p:nvSpPr>
        <p:spPr>
          <a:xfrm>
            <a:off x="6287319" y="2214597"/>
            <a:ext cx="76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등급</a:t>
            </a:r>
          </a:p>
        </p:txBody>
      </p:sp>
      <p:sp>
        <p:nvSpPr>
          <p:cNvPr id="83" name="텍스트 상자 82"/>
          <p:cNvSpPr txBox="1"/>
          <p:nvPr/>
        </p:nvSpPr>
        <p:spPr>
          <a:xfrm>
            <a:off x="7484913" y="2214597"/>
            <a:ext cx="76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한도</a:t>
            </a:r>
            <a:endParaRPr kumimoji="1"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024688" y="4455962"/>
            <a:ext cx="1007494" cy="234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</a:t>
            </a:r>
            <a:r>
              <a:rPr kumimoji="1" lang="ko-KR" altLang="en-US" sz="1200" dirty="0"/>
              <a:t>등급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024688" y="4762684"/>
            <a:ext cx="1007494" cy="234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</a:t>
            </a:r>
            <a:r>
              <a:rPr kumimoji="1" lang="ko-KR" altLang="en-US" sz="1200" dirty="0"/>
              <a:t>등급 이하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183827" y="2579825"/>
            <a:ext cx="1007494" cy="21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3000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183827" y="2840971"/>
            <a:ext cx="1007494" cy="21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2700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7183827" y="3353987"/>
            <a:ext cx="1007494" cy="21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2300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183827" y="3903489"/>
            <a:ext cx="1007494" cy="21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1500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183827" y="4173948"/>
            <a:ext cx="1007494" cy="234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7183827" y="4463964"/>
            <a:ext cx="1007494" cy="234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500</a:t>
            </a:r>
            <a:r>
              <a:rPr kumimoji="1" lang="ko-KR" altLang="en-US" sz="1200" dirty="0"/>
              <a:t>만워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183827" y="4770686"/>
            <a:ext cx="1007494" cy="234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불가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183827" y="3625519"/>
            <a:ext cx="1007494" cy="21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2000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7183827" y="3097278"/>
            <a:ext cx="1007494" cy="21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2500</a:t>
            </a:r>
            <a:r>
              <a:rPr kumimoji="1" lang="ko-KR" altLang="en-US" sz="1200" dirty="0"/>
              <a:t>만원</a:t>
            </a:r>
          </a:p>
        </p:txBody>
      </p:sp>
      <p:sp>
        <p:nvSpPr>
          <p:cNvPr id="71" name="텍스트 상자 70"/>
          <p:cNvSpPr txBox="1"/>
          <p:nvPr/>
        </p:nvSpPr>
        <p:spPr>
          <a:xfrm>
            <a:off x="503234" y="1259052"/>
            <a:ext cx="519688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&lt;&lt;</a:t>
            </a:r>
            <a:r>
              <a:rPr kumimoji="1" lang="ko-KR" altLang="en-US" sz="900" dirty="0"/>
              <a:t>적용예시</a:t>
            </a:r>
            <a:r>
              <a:rPr kumimoji="1" lang="en-US" altLang="ko-KR" sz="900" dirty="0"/>
              <a:t>&gt;&gt;</a:t>
            </a:r>
          </a:p>
          <a:p>
            <a:pPr>
              <a:lnSpc>
                <a:spcPct val="150000"/>
              </a:lnSpc>
            </a:pPr>
            <a:r>
              <a:rPr kumimoji="1" lang="en-US" altLang="ko-KR" sz="900" dirty="0">
                <a:latin typeface="+mn-ea"/>
                <a:cs typeface=""/>
              </a:rPr>
              <a:t>① </a:t>
            </a:r>
            <a:r>
              <a:rPr kumimoji="1" lang="ko-KR" altLang="en-US" sz="900" dirty="0"/>
              <a:t>저금리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중금리 등의 대출은 별도의 신용평가 모델 활용</a:t>
            </a:r>
            <a:r>
              <a:rPr kumimoji="1" lang="en-US" altLang="ko-KR" sz="900" dirty="0">
                <a:solidFill>
                  <a:prstClr val="black"/>
                </a:solidFill>
                <a:latin typeface="+mn-ea"/>
                <a:cs typeface="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900" dirty="0">
                <a:solidFill>
                  <a:prstClr val="black"/>
                </a:solidFill>
                <a:latin typeface="+mn-ea"/>
                <a:cs typeface=""/>
              </a:rPr>
              <a:t>② </a:t>
            </a:r>
            <a:r>
              <a:rPr kumimoji="1" lang="ko-KR" altLang="en-US" sz="900" dirty="0"/>
              <a:t>정책적 이슈로 반드시 실행해야 하는 목표금액이 있는 저 신용자대출 등에 머신러닝 적용</a:t>
            </a:r>
            <a:endParaRPr kumimoji="1" lang="en-US" altLang="ko-KR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5987469" y="2846527"/>
            <a:ext cx="2261664" cy="100854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02" name="직사각형 101"/>
          <p:cNvSpPr/>
          <p:nvPr/>
        </p:nvSpPr>
        <p:spPr>
          <a:xfrm>
            <a:off x="8272555" y="2840971"/>
            <a:ext cx="312556" cy="10140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/>
              <a:t>한도세분화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3891860" y="2102723"/>
            <a:ext cx="626601" cy="649915"/>
            <a:chOff x="4214210" y="1994185"/>
            <a:chExt cx="626601" cy="649915"/>
          </a:xfrm>
        </p:grpSpPr>
        <p:sp>
          <p:nvSpPr>
            <p:cNvPr id="108" name="타원 107"/>
            <p:cNvSpPr/>
            <p:nvPr/>
          </p:nvSpPr>
          <p:spPr>
            <a:xfrm>
              <a:off x="4214210" y="1994185"/>
              <a:ext cx="626601" cy="64991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" name="object 34">
              <a:extLst>
                <a:ext uri="{FF2B5EF4-FFF2-40B4-BE49-F238E27FC236}">
                  <a16:creationId xmlns:a16="http://schemas.microsoft.com/office/drawing/2014/main" id="{AA78B457-425A-42DF-B5B9-2B94852AB350}"/>
                </a:ext>
              </a:extLst>
            </p:cNvPr>
            <p:cNvSpPr/>
            <p:nvPr/>
          </p:nvSpPr>
          <p:spPr>
            <a:xfrm>
              <a:off x="4359851" y="2107258"/>
              <a:ext cx="360045" cy="4645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72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700" b="1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Metatron</a:t>
            </a:r>
            <a:r>
              <a:rPr lang="en" sz="1700" b="1" i="0" u="none" strike="noStrike" cap="none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700" b="0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400" b="0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B</a:t>
            </a:r>
            <a:r>
              <a:rPr lang="en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ig Data 분석 솔루션</a:t>
            </a:r>
            <a:endParaRPr sz="1400" b="0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311800" y="885800"/>
            <a:ext cx="8546700" cy="425760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190220 보도자료 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SK텔레콤이 자체 개발한 빅데이터 분석 솔루션 ‘메타트론’을 마이크로소프트의 클라우드 플랫폼 ‘애저(Azure)’에 출시할 계획이다. 출시 서비스의 고도화 및 마케팅은 양사가 공동으로 진행한다.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SK텔레콤의 ‘메타트론’은 빅데이터의 수집, 분석, 시각화를 돕는 솔루션이다. 빅데이터 인프라 구축 지원 및 이미지 분석 기반 불량품 검출 등이 핵심 기능이다. ‘메타트론’은 현재 SK텔레콤 내 통신품질관리, SK하이닉스, IBK 등 다양한 업계의 10여개사가 활용하고 있다. </a:t>
            </a:r>
          </a:p>
          <a:p>
            <a:pPr>
              <a:lnSpc>
                <a:spcPct val="115000"/>
              </a:lnSpc>
              <a:buSzPts val="1100"/>
            </a:pPr>
            <a:r>
              <a:rPr lang="ko-KR" altLang="en-US" sz="1200" dirty="0">
                <a:solidFill>
                  <a:srgbClr val="FF0000"/>
                </a:solidFill>
                <a:latin typeface="Malgun Gothic"/>
                <a:ea typeface="Malgun Gothic"/>
              </a:rPr>
              <a:t>▲기업의 빅데이터 인프라에 활용되는 ‘메타트론 어플라이언스</a:t>
            </a:r>
            <a:r>
              <a:rPr lang="en-US" altLang="ko-KR" sz="1200" dirty="0">
                <a:solidFill>
                  <a:srgbClr val="FF0000"/>
                </a:solidFill>
                <a:latin typeface="Malgun Gothic"/>
                <a:ea typeface="Malgun Gothic"/>
              </a:rPr>
              <a:t>(Appliance)’ 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altLang="ko-KR" sz="1200" dirty="0">
                <a:solidFill>
                  <a:srgbClr val="FF0000"/>
                </a:solidFill>
                <a:latin typeface="Malgun Gothic"/>
                <a:ea typeface="Malgun Gothic"/>
              </a:rPr>
              <a:t>▲</a:t>
            </a:r>
            <a:r>
              <a:rPr lang="ko-KR" altLang="en-US" sz="1200" dirty="0">
                <a:solidFill>
                  <a:srgbClr val="FF0000"/>
                </a:solidFill>
                <a:latin typeface="Malgun Gothic"/>
                <a:ea typeface="Malgun Gothic"/>
              </a:rPr>
              <a:t>대용량 데이터 분석</a:t>
            </a:r>
            <a:r>
              <a:rPr lang="en-US" altLang="ko-KR" sz="1200" dirty="0">
                <a:solidFill>
                  <a:srgbClr val="FF0000"/>
                </a:solidFill>
                <a:latin typeface="Malgun Gothic"/>
                <a:ea typeface="Malgun Gothic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Malgun Gothic"/>
                <a:ea typeface="Malgun Gothic"/>
              </a:rPr>
              <a:t>시각화를 위한 ‘메타트론 디스커버리</a:t>
            </a:r>
            <a:r>
              <a:rPr lang="en-US" altLang="ko-KR" sz="1200" dirty="0">
                <a:solidFill>
                  <a:srgbClr val="FF0000"/>
                </a:solidFill>
                <a:latin typeface="Malgun Gothic"/>
                <a:ea typeface="Malgun Gothic"/>
              </a:rPr>
              <a:t>(Discovery)’ 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altLang="ko-KR" sz="1200" dirty="0">
                <a:solidFill>
                  <a:srgbClr val="FF0000"/>
                </a:solidFill>
                <a:latin typeface="Malgun Gothic"/>
                <a:ea typeface="Malgun Gothic"/>
              </a:rPr>
              <a:t>▲</a:t>
            </a:r>
            <a:r>
              <a:rPr lang="ko-KR" altLang="en-US" sz="1200" dirty="0">
                <a:solidFill>
                  <a:srgbClr val="FF0000"/>
                </a:solidFill>
                <a:latin typeface="Malgun Gothic"/>
                <a:ea typeface="Malgun Gothic"/>
              </a:rPr>
              <a:t>제조현장에서 이미지 분석을 통해 불량을 검출하는 ‘메타트론 머신 비전</a:t>
            </a:r>
            <a:r>
              <a:rPr lang="en-US" altLang="ko-KR" sz="1200" dirty="0">
                <a:solidFill>
                  <a:srgbClr val="FF0000"/>
                </a:solidFill>
                <a:latin typeface="Malgun Gothic"/>
                <a:ea typeface="Malgun Gothic"/>
              </a:rPr>
              <a:t>(Machine Vision)’ </a:t>
            </a:r>
            <a:r>
              <a:rPr lang="ko-KR" altLang="en-US" sz="1200" dirty="0">
                <a:solidFill>
                  <a:srgbClr val="FF0000"/>
                </a:solidFill>
                <a:latin typeface="Malgun Gothic"/>
                <a:ea typeface="Malgun Gothic"/>
              </a:rPr>
              <a:t>등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</a:rPr>
              <a:t> 특화된 솔루션으로 개발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이번 파트너십을 통해 출시하는 ‘메타트론’ 서비스는 기존과 달리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물리적인 서버를 구축할 필요가 없으며, ‘애저’에서 서비스를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다운받아 설치하면 된다.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양사는 파트너십 체결 후 첫 클라우드 기반 빅데이터 분석 서비스로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‘메타트론 APM(Asset Performance Management)’을 7월 출시할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예정이다. ‘메타트론APM’은 제조 설비의 데이터를 실시간으로 분석해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이상을 탐지하고, 고장까지 예측해 기업의 생산 효율성을 높여준다.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제조업계 맞춤형 솔루션을 제공하기 위해 제조업 전문 소프트웨어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기업 비스텔(BISTel)과 협업했다. </a:t>
            </a:r>
            <a:endParaRPr sz="12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7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27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en" sz="1200" b="1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S 통신사 Machine Learning 사례</a:t>
            </a:r>
            <a:endParaRPr sz="1200" b="1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769" y="2999628"/>
            <a:ext cx="3273131" cy="214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700" b="1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Metatron</a:t>
            </a:r>
            <a:r>
              <a:rPr lang="en" sz="1700" b="1" i="0" u="none" strike="noStrike" cap="none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700" b="0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400" b="0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Overview</a:t>
            </a:r>
            <a:endParaRPr sz="1400" b="0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en" sz="1200" b="1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S 통신사 Machine Learning 사례</a:t>
            </a:r>
            <a:endParaRPr sz="1200" b="1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99493C3-BA3C-4D7F-9D41-B73E7575923C}"/>
              </a:ext>
            </a:extLst>
          </p:cNvPr>
          <p:cNvSpPr/>
          <p:nvPr/>
        </p:nvSpPr>
        <p:spPr>
          <a:xfrm>
            <a:off x="3475981" y="3329687"/>
            <a:ext cx="370840" cy="203835"/>
          </a:xfrm>
          <a:custGeom>
            <a:avLst/>
            <a:gdLst/>
            <a:ahLst/>
            <a:cxnLst/>
            <a:rect l="l" t="t" r="r" b="b"/>
            <a:pathLst>
              <a:path w="370839" h="203835">
                <a:moveTo>
                  <a:pt x="278002" y="69850"/>
                </a:moveTo>
                <a:lnTo>
                  <a:pt x="92709" y="69850"/>
                </a:lnTo>
                <a:lnTo>
                  <a:pt x="92709" y="203581"/>
                </a:lnTo>
                <a:lnTo>
                  <a:pt x="278002" y="203581"/>
                </a:lnTo>
                <a:lnTo>
                  <a:pt x="278002" y="69850"/>
                </a:lnTo>
                <a:close/>
              </a:path>
              <a:path w="370839" h="203835">
                <a:moveTo>
                  <a:pt x="185292" y="0"/>
                </a:moveTo>
                <a:lnTo>
                  <a:pt x="0" y="69850"/>
                </a:lnTo>
                <a:lnTo>
                  <a:pt x="370713" y="69850"/>
                </a:lnTo>
                <a:lnTo>
                  <a:pt x="1852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6089524-6256-472D-B9C3-ADBBA9825B13}"/>
              </a:ext>
            </a:extLst>
          </p:cNvPr>
          <p:cNvSpPr/>
          <p:nvPr/>
        </p:nvSpPr>
        <p:spPr>
          <a:xfrm>
            <a:off x="461318" y="1546950"/>
            <a:ext cx="2764790" cy="3487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B585664-3A75-466B-AF23-1B6BDF0552E9}"/>
              </a:ext>
            </a:extLst>
          </p:cNvPr>
          <p:cNvSpPr/>
          <p:nvPr/>
        </p:nvSpPr>
        <p:spPr>
          <a:xfrm>
            <a:off x="3249793" y="1514857"/>
            <a:ext cx="877823" cy="493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4B2F3B1-2939-4976-B9D2-88C4A9AD6C0F}"/>
              </a:ext>
            </a:extLst>
          </p:cNvPr>
          <p:cNvSpPr/>
          <p:nvPr/>
        </p:nvSpPr>
        <p:spPr>
          <a:xfrm>
            <a:off x="3313802" y="1569722"/>
            <a:ext cx="804671" cy="429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EC496C1-C2E8-4C86-AE5F-82174D1DA41F}"/>
              </a:ext>
            </a:extLst>
          </p:cNvPr>
          <p:cNvSpPr/>
          <p:nvPr/>
        </p:nvSpPr>
        <p:spPr>
          <a:xfrm>
            <a:off x="3281162" y="1546862"/>
            <a:ext cx="760730" cy="375285"/>
          </a:xfrm>
          <a:custGeom>
            <a:avLst/>
            <a:gdLst/>
            <a:ahLst/>
            <a:cxnLst/>
            <a:rect l="l" t="t" r="r" b="b"/>
            <a:pathLst>
              <a:path w="760729" h="375285">
                <a:moveTo>
                  <a:pt x="755904" y="0"/>
                </a:moveTo>
                <a:lnTo>
                  <a:pt x="4318" y="0"/>
                </a:lnTo>
                <a:lnTo>
                  <a:pt x="0" y="4444"/>
                </a:lnTo>
                <a:lnTo>
                  <a:pt x="0" y="370458"/>
                </a:lnTo>
                <a:lnTo>
                  <a:pt x="4318" y="374903"/>
                </a:lnTo>
                <a:lnTo>
                  <a:pt x="755904" y="374903"/>
                </a:lnTo>
                <a:lnTo>
                  <a:pt x="760349" y="370458"/>
                </a:lnTo>
                <a:lnTo>
                  <a:pt x="760349" y="4444"/>
                </a:lnTo>
                <a:lnTo>
                  <a:pt x="755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7BDB4B03-84F1-4542-A856-DCC83EE3EF95}"/>
              </a:ext>
            </a:extLst>
          </p:cNvPr>
          <p:cNvSpPr txBox="1"/>
          <p:nvPr/>
        </p:nvSpPr>
        <p:spPr>
          <a:xfrm>
            <a:off x="3421751" y="1641096"/>
            <a:ext cx="48260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맑은 고딕"/>
                <a:cs typeface="맑은 고딕"/>
              </a:rPr>
              <a:t>시각화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C61AA9F1-EECF-4CBF-ABC7-EA72051F2CF7}"/>
              </a:ext>
            </a:extLst>
          </p:cNvPr>
          <p:cNvSpPr/>
          <p:nvPr/>
        </p:nvSpPr>
        <p:spPr>
          <a:xfrm>
            <a:off x="3249793" y="4142234"/>
            <a:ext cx="877823" cy="493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34CCA0-683F-4D46-B040-B71C3F44A65F}"/>
              </a:ext>
            </a:extLst>
          </p:cNvPr>
          <p:cNvSpPr/>
          <p:nvPr/>
        </p:nvSpPr>
        <p:spPr>
          <a:xfrm>
            <a:off x="3390001" y="4197098"/>
            <a:ext cx="652272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2CE0A2E-E823-40D3-86D1-83B0F015FACF}"/>
              </a:ext>
            </a:extLst>
          </p:cNvPr>
          <p:cNvSpPr/>
          <p:nvPr/>
        </p:nvSpPr>
        <p:spPr>
          <a:xfrm>
            <a:off x="3281162" y="4174873"/>
            <a:ext cx="760730" cy="375285"/>
          </a:xfrm>
          <a:custGeom>
            <a:avLst/>
            <a:gdLst/>
            <a:ahLst/>
            <a:cxnLst/>
            <a:rect l="l" t="t" r="r" b="b"/>
            <a:pathLst>
              <a:path w="760729" h="375285">
                <a:moveTo>
                  <a:pt x="755904" y="0"/>
                </a:moveTo>
                <a:lnTo>
                  <a:pt x="4318" y="0"/>
                </a:lnTo>
                <a:lnTo>
                  <a:pt x="0" y="4444"/>
                </a:lnTo>
                <a:lnTo>
                  <a:pt x="0" y="370458"/>
                </a:lnTo>
                <a:lnTo>
                  <a:pt x="4318" y="374903"/>
                </a:lnTo>
                <a:lnTo>
                  <a:pt x="755904" y="374903"/>
                </a:lnTo>
                <a:lnTo>
                  <a:pt x="760349" y="370458"/>
                </a:lnTo>
                <a:lnTo>
                  <a:pt x="760349" y="4444"/>
                </a:lnTo>
                <a:lnTo>
                  <a:pt x="755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2189F11C-4B5C-41AF-B1E5-0D83D6001677}"/>
              </a:ext>
            </a:extLst>
          </p:cNvPr>
          <p:cNvSpPr txBox="1"/>
          <p:nvPr/>
        </p:nvSpPr>
        <p:spPr>
          <a:xfrm>
            <a:off x="3497951" y="4270249"/>
            <a:ext cx="3302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맑은 고딕"/>
                <a:cs typeface="맑은 고딕"/>
              </a:rPr>
              <a:t>수집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5830567-9EB4-4679-808C-5B3E264F6F2E}"/>
              </a:ext>
            </a:extLst>
          </p:cNvPr>
          <p:cNvSpPr/>
          <p:nvPr/>
        </p:nvSpPr>
        <p:spPr>
          <a:xfrm>
            <a:off x="3249793" y="2980946"/>
            <a:ext cx="877823" cy="694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F212CE24-7BBF-406B-BD0D-EB3803EF4458}"/>
              </a:ext>
            </a:extLst>
          </p:cNvPr>
          <p:cNvSpPr/>
          <p:nvPr/>
        </p:nvSpPr>
        <p:spPr>
          <a:xfrm>
            <a:off x="3359521" y="3044954"/>
            <a:ext cx="713232" cy="6126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E2FDC9C0-62B5-4ED8-949F-228FC13909C6}"/>
              </a:ext>
            </a:extLst>
          </p:cNvPr>
          <p:cNvSpPr/>
          <p:nvPr/>
        </p:nvSpPr>
        <p:spPr>
          <a:xfrm>
            <a:off x="3281162" y="3013330"/>
            <a:ext cx="760730" cy="577215"/>
          </a:xfrm>
          <a:custGeom>
            <a:avLst/>
            <a:gdLst/>
            <a:ahLst/>
            <a:cxnLst/>
            <a:rect l="l" t="t" r="r" b="b"/>
            <a:pathLst>
              <a:path w="760729" h="577214">
                <a:moveTo>
                  <a:pt x="753618" y="0"/>
                </a:moveTo>
                <a:lnTo>
                  <a:pt x="6731" y="0"/>
                </a:lnTo>
                <a:lnTo>
                  <a:pt x="0" y="6858"/>
                </a:lnTo>
                <a:lnTo>
                  <a:pt x="0" y="570230"/>
                </a:lnTo>
                <a:lnTo>
                  <a:pt x="6731" y="577088"/>
                </a:lnTo>
                <a:lnTo>
                  <a:pt x="753618" y="577088"/>
                </a:lnTo>
                <a:lnTo>
                  <a:pt x="760349" y="570230"/>
                </a:lnTo>
                <a:lnTo>
                  <a:pt x="760349" y="6858"/>
                </a:lnTo>
                <a:lnTo>
                  <a:pt x="753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9D9F50DC-BFAB-4A02-A3E0-9A65F5A5D7B2}"/>
              </a:ext>
            </a:extLst>
          </p:cNvPr>
          <p:cNvSpPr txBox="1"/>
          <p:nvPr/>
        </p:nvSpPr>
        <p:spPr>
          <a:xfrm>
            <a:off x="3465947" y="3117852"/>
            <a:ext cx="39116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맑은 고딕"/>
                <a:cs typeface="맑은 고딕"/>
              </a:rPr>
              <a:t>저장/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55B83D02-F658-41D3-B629-83793ED23E21}"/>
              </a:ext>
            </a:extLst>
          </p:cNvPr>
          <p:cNvSpPr txBox="1"/>
          <p:nvPr/>
        </p:nvSpPr>
        <p:spPr>
          <a:xfrm>
            <a:off x="3496427" y="3300731"/>
            <a:ext cx="33020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맑은 고딕"/>
                <a:cs typeface="맑은 고딕"/>
              </a:rPr>
              <a:t>처리</a:t>
            </a: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17EA88FE-8FAA-4C13-B715-4622CF4EACA6}"/>
              </a:ext>
            </a:extLst>
          </p:cNvPr>
          <p:cNvSpPr/>
          <p:nvPr/>
        </p:nvSpPr>
        <p:spPr>
          <a:xfrm>
            <a:off x="3249793" y="2130553"/>
            <a:ext cx="877823" cy="493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6E17057D-B9D1-41AA-9397-C9D0CEA66924}"/>
              </a:ext>
            </a:extLst>
          </p:cNvPr>
          <p:cNvSpPr/>
          <p:nvPr/>
        </p:nvSpPr>
        <p:spPr>
          <a:xfrm>
            <a:off x="3390001" y="2185418"/>
            <a:ext cx="652272" cy="429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1D41B985-E0CC-47E8-98A2-BAD8CFBE6079}"/>
              </a:ext>
            </a:extLst>
          </p:cNvPr>
          <p:cNvSpPr/>
          <p:nvPr/>
        </p:nvSpPr>
        <p:spPr>
          <a:xfrm>
            <a:off x="3281162" y="2164335"/>
            <a:ext cx="760730" cy="375285"/>
          </a:xfrm>
          <a:custGeom>
            <a:avLst/>
            <a:gdLst/>
            <a:ahLst/>
            <a:cxnLst/>
            <a:rect l="l" t="t" r="r" b="b"/>
            <a:pathLst>
              <a:path w="760729" h="375285">
                <a:moveTo>
                  <a:pt x="755904" y="0"/>
                </a:moveTo>
                <a:lnTo>
                  <a:pt x="4318" y="0"/>
                </a:lnTo>
                <a:lnTo>
                  <a:pt x="0" y="4444"/>
                </a:lnTo>
                <a:lnTo>
                  <a:pt x="0" y="370458"/>
                </a:lnTo>
                <a:lnTo>
                  <a:pt x="4318" y="374776"/>
                </a:lnTo>
                <a:lnTo>
                  <a:pt x="755904" y="374776"/>
                </a:lnTo>
                <a:lnTo>
                  <a:pt x="760349" y="370458"/>
                </a:lnTo>
                <a:lnTo>
                  <a:pt x="760349" y="4444"/>
                </a:lnTo>
                <a:lnTo>
                  <a:pt x="755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619ED442-BD2B-4650-B346-99476847467B}"/>
              </a:ext>
            </a:extLst>
          </p:cNvPr>
          <p:cNvSpPr/>
          <p:nvPr/>
        </p:nvSpPr>
        <p:spPr>
          <a:xfrm>
            <a:off x="3281162" y="2164335"/>
            <a:ext cx="760730" cy="375285"/>
          </a:xfrm>
          <a:custGeom>
            <a:avLst/>
            <a:gdLst/>
            <a:ahLst/>
            <a:cxnLst/>
            <a:rect l="l" t="t" r="r" b="b"/>
            <a:pathLst>
              <a:path w="760729" h="375285">
                <a:moveTo>
                  <a:pt x="0" y="9778"/>
                </a:moveTo>
                <a:lnTo>
                  <a:pt x="0" y="4444"/>
                </a:lnTo>
                <a:lnTo>
                  <a:pt x="4318" y="0"/>
                </a:lnTo>
                <a:lnTo>
                  <a:pt x="9779" y="0"/>
                </a:lnTo>
                <a:lnTo>
                  <a:pt x="750570" y="0"/>
                </a:lnTo>
                <a:lnTo>
                  <a:pt x="755904" y="0"/>
                </a:lnTo>
                <a:lnTo>
                  <a:pt x="760349" y="4444"/>
                </a:lnTo>
                <a:lnTo>
                  <a:pt x="760349" y="9778"/>
                </a:lnTo>
                <a:lnTo>
                  <a:pt x="760349" y="364997"/>
                </a:lnTo>
                <a:lnTo>
                  <a:pt x="760349" y="370458"/>
                </a:lnTo>
                <a:lnTo>
                  <a:pt x="755904" y="374776"/>
                </a:lnTo>
                <a:lnTo>
                  <a:pt x="750570" y="374776"/>
                </a:lnTo>
                <a:lnTo>
                  <a:pt x="9779" y="374776"/>
                </a:lnTo>
                <a:lnTo>
                  <a:pt x="4318" y="374776"/>
                </a:lnTo>
                <a:lnTo>
                  <a:pt x="0" y="370458"/>
                </a:lnTo>
                <a:lnTo>
                  <a:pt x="0" y="364997"/>
                </a:lnTo>
                <a:lnTo>
                  <a:pt x="0" y="9778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15F3FF43-3025-4CDD-8AB4-B5BA5BA7E2AC}"/>
              </a:ext>
            </a:extLst>
          </p:cNvPr>
          <p:cNvSpPr txBox="1"/>
          <p:nvPr/>
        </p:nvSpPr>
        <p:spPr>
          <a:xfrm>
            <a:off x="3281162" y="2258569"/>
            <a:ext cx="76073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1200" dirty="0">
                <a:latin typeface="맑은 고딕"/>
                <a:cs typeface="맑은 고딕"/>
              </a:rPr>
              <a:t>분석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D44DA894-E1BA-486A-8D43-62AE85AB7752}"/>
              </a:ext>
            </a:extLst>
          </p:cNvPr>
          <p:cNvSpPr txBox="1"/>
          <p:nvPr/>
        </p:nvSpPr>
        <p:spPr>
          <a:xfrm>
            <a:off x="4246616" y="1550163"/>
            <a:ext cx="90995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70" dirty="0">
                <a:latin typeface="맑은 고딕"/>
                <a:cs typeface="맑은 고딕"/>
              </a:rPr>
              <a:t>대용량</a:t>
            </a:r>
            <a:r>
              <a:rPr sz="1200" spc="-295" dirty="0">
                <a:latin typeface="맑은 고딕"/>
                <a:cs typeface="맑은 고딕"/>
              </a:rPr>
              <a:t> </a:t>
            </a:r>
            <a:r>
              <a:rPr sz="1200" spc="-80" dirty="0">
                <a:latin typeface="맑은 고딕"/>
                <a:cs typeface="맑은 고딕"/>
              </a:rPr>
              <a:t>Data의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8AAC8DCE-F2E4-4F57-B1A3-AC8BDEC7A43B}"/>
              </a:ext>
            </a:extLst>
          </p:cNvPr>
          <p:cNvSpPr txBox="1"/>
          <p:nvPr/>
        </p:nvSpPr>
        <p:spPr>
          <a:xfrm>
            <a:off x="3278241" y="1733424"/>
            <a:ext cx="17348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8035" algn="l"/>
                <a:tab pos="98044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맑은 고딕"/>
                <a:cs typeface="맑은 고딕"/>
              </a:rPr>
              <a:t>빠른</a:t>
            </a:r>
            <a:r>
              <a:rPr sz="1200" spc="-300" dirty="0">
                <a:latin typeface="맑은 고딕"/>
                <a:cs typeface="맑은 고딕"/>
              </a:rPr>
              <a:t> </a:t>
            </a:r>
            <a:r>
              <a:rPr sz="1200" spc="-100" dirty="0">
                <a:latin typeface="맑은 고딕"/>
                <a:cs typeface="맑은 고딕"/>
              </a:rPr>
              <a:t>시각화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41EB26F2-5B13-474B-A7C3-0CA6D0701041}"/>
              </a:ext>
            </a:extLst>
          </p:cNvPr>
          <p:cNvSpPr txBox="1"/>
          <p:nvPr/>
        </p:nvSpPr>
        <p:spPr>
          <a:xfrm>
            <a:off x="4246616" y="2164081"/>
            <a:ext cx="90678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70" dirty="0">
                <a:latin typeface="맑은 고딕"/>
                <a:cs typeface="맑은 고딕"/>
              </a:rPr>
              <a:t>산업별 </a:t>
            </a:r>
            <a:r>
              <a:rPr sz="1200" spc="-100" dirty="0">
                <a:latin typeface="맑은 고딕"/>
                <a:cs typeface="맑은 고딕"/>
              </a:rPr>
              <a:t>특화  </a:t>
            </a:r>
            <a:r>
              <a:rPr sz="1200" spc="-50" dirty="0">
                <a:latin typeface="맑은 고딕"/>
                <a:cs typeface="맑은 고딕"/>
              </a:rPr>
              <a:t>분석</a:t>
            </a:r>
            <a:r>
              <a:rPr sz="1200" spc="-305" dirty="0">
                <a:latin typeface="맑은 고딕"/>
                <a:cs typeface="맑은 고딕"/>
              </a:rPr>
              <a:t> </a:t>
            </a:r>
            <a:r>
              <a:rPr sz="1200" spc="-100" dirty="0">
                <a:latin typeface="맑은 고딕"/>
                <a:cs typeface="맑은 고딕"/>
              </a:rPr>
              <a:t>알고리즘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414A64A7-8C7A-4892-AA6B-C3F501BE985C}"/>
              </a:ext>
            </a:extLst>
          </p:cNvPr>
          <p:cNvSpPr txBox="1"/>
          <p:nvPr/>
        </p:nvSpPr>
        <p:spPr>
          <a:xfrm>
            <a:off x="4246616" y="3019934"/>
            <a:ext cx="6896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90" dirty="0">
                <a:latin typeface="맑은 고딕"/>
                <a:cs typeface="맑은 고딕"/>
              </a:rPr>
              <a:t>Time-series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8176999C-EF79-4428-B21C-4792B4E1A424}"/>
              </a:ext>
            </a:extLst>
          </p:cNvPr>
          <p:cNvSpPr txBox="1"/>
          <p:nvPr/>
        </p:nvSpPr>
        <p:spPr>
          <a:xfrm>
            <a:off x="4246616" y="3202815"/>
            <a:ext cx="44640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맑은 고딕"/>
                <a:cs typeface="맑은 고딕"/>
              </a:rPr>
              <a:t>데이터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CC80891B-1B68-4587-B3DA-AF8BE3EB2649}"/>
              </a:ext>
            </a:extLst>
          </p:cNvPr>
          <p:cNvSpPr txBox="1"/>
          <p:nvPr/>
        </p:nvSpPr>
        <p:spPr>
          <a:xfrm>
            <a:off x="3283575" y="3385694"/>
            <a:ext cx="1729739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7240" algn="l"/>
                <a:tab pos="97536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70" dirty="0">
                <a:latin typeface="맑은 고딕"/>
                <a:cs typeface="맑은 고딕"/>
              </a:rPr>
              <a:t>최적화</a:t>
            </a:r>
            <a:r>
              <a:rPr sz="1200" spc="-295" dirty="0">
                <a:latin typeface="맑은 고딕"/>
                <a:cs typeface="맑은 고딕"/>
              </a:rPr>
              <a:t> </a:t>
            </a:r>
            <a:r>
              <a:rPr sz="1200" spc="-100" dirty="0">
                <a:latin typeface="맑은 고딕"/>
                <a:cs typeface="맑은 고딕"/>
              </a:rPr>
              <a:t>처리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7F0823DB-7690-4194-9AC3-7BB145051EA0}"/>
              </a:ext>
            </a:extLst>
          </p:cNvPr>
          <p:cNvSpPr txBox="1"/>
          <p:nvPr/>
        </p:nvSpPr>
        <p:spPr>
          <a:xfrm>
            <a:off x="4246616" y="4186684"/>
            <a:ext cx="10775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latin typeface="맑은 고딕"/>
                <a:cs typeface="맑은 고딕"/>
              </a:rPr>
              <a:t>실시간</a:t>
            </a:r>
            <a:r>
              <a:rPr sz="1200" spc="-254" dirty="0">
                <a:latin typeface="맑은 고딕"/>
                <a:cs typeface="맑은 고딕"/>
              </a:rPr>
              <a:t> </a:t>
            </a:r>
            <a:r>
              <a:rPr sz="1200" spc="-75" dirty="0">
                <a:latin typeface="맑은 고딕"/>
                <a:cs typeface="맑은 고딕"/>
              </a:rPr>
              <a:t>Data</a:t>
            </a:r>
            <a:r>
              <a:rPr sz="1200" spc="-254" dirty="0">
                <a:latin typeface="맑은 고딕"/>
                <a:cs typeface="맑은 고딕"/>
              </a:rPr>
              <a:t> </a:t>
            </a:r>
            <a:r>
              <a:rPr sz="1200" spc="-100" dirty="0">
                <a:latin typeface="맑은 고딕"/>
                <a:cs typeface="맑은 고딕"/>
              </a:rPr>
              <a:t>수집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DC1E87AC-0B45-4A29-B373-5B15995312CC}"/>
              </a:ext>
            </a:extLst>
          </p:cNvPr>
          <p:cNvSpPr txBox="1"/>
          <p:nvPr/>
        </p:nvSpPr>
        <p:spPr>
          <a:xfrm>
            <a:off x="3278241" y="4369563"/>
            <a:ext cx="209740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8035" algn="l"/>
                <a:tab pos="980440" algn="l"/>
              </a:tabLst>
            </a:pPr>
            <a:r>
              <a:rPr sz="1200" u="sng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맑은 고딕"/>
                <a:cs typeface="맑은 고딕"/>
              </a:rPr>
              <a:t>및</a:t>
            </a:r>
            <a:r>
              <a:rPr sz="1200" spc="-245" dirty="0">
                <a:latin typeface="맑은 고딕"/>
                <a:cs typeface="맑은 고딕"/>
              </a:rPr>
              <a:t> </a:t>
            </a:r>
            <a:r>
              <a:rPr sz="1200" spc="-50" dirty="0">
                <a:latin typeface="맑은 고딕"/>
                <a:cs typeface="맑은 고딕"/>
              </a:rPr>
              <a:t>자동</a:t>
            </a:r>
            <a:r>
              <a:rPr sz="1200" spc="-220" dirty="0">
                <a:latin typeface="맑은 고딕"/>
                <a:cs typeface="맑은 고딕"/>
              </a:rPr>
              <a:t> </a:t>
            </a:r>
            <a:r>
              <a:rPr sz="1200" spc="-50" dirty="0">
                <a:latin typeface="맑은 고딕"/>
                <a:cs typeface="맑은 고딕"/>
              </a:rPr>
              <a:t>패턴</a:t>
            </a:r>
            <a:r>
              <a:rPr sz="1200" spc="-245" dirty="0">
                <a:latin typeface="맑은 고딕"/>
                <a:cs typeface="맑은 고딕"/>
              </a:rPr>
              <a:t> </a:t>
            </a:r>
            <a:r>
              <a:rPr sz="1200" spc="-100" dirty="0">
                <a:latin typeface="맑은 고딕"/>
                <a:cs typeface="맑은 고딕"/>
              </a:rPr>
              <a:t>매칭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084FBEE8-1DA9-4DCC-9F14-DA7710CC8EF7}"/>
              </a:ext>
            </a:extLst>
          </p:cNvPr>
          <p:cNvSpPr/>
          <p:nvPr/>
        </p:nvSpPr>
        <p:spPr>
          <a:xfrm>
            <a:off x="5573894" y="1434466"/>
            <a:ext cx="3384550" cy="3601085"/>
          </a:xfrm>
          <a:custGeom>
            <a:avLst/>
            <a:gdLst/>
            <a:ahLst/>
            <a:cxnLst/>
            <a:rect l="l" t="t" r="r" b="b"/>
            <a:pathLst>
              <a:path w="3384550" h="3601085">
                <a:moveTo>
                  <a:pt x="0" y="3601085"/>
                </a:moveTo>
                <a:lnTo>
                  <a:pt x="3384422" y="3601085"/>
                </a:lnTo>
                <a:lnTo>
                  <a:pt x="3384422" y="0"/>
                </a:lnTo>
                <a:lnTo>
                  <a:pt x="0" y="0"/>
                </a:lnTo>
                <a:lnTo>
                  <a:pt x="0" y="36010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D9C00AFC-7E7E-4585-99CA-82D0DBE3B257}"/>
              </a:ext>
            </a:extLst>
          </p:cNvPr>
          <p:cNvSpPr txBox="1"/>
          <p:nvPr/>
        </p:nvSpPr>
        <p:spPr>
          <a:xfrm>
            <a:off x="456836" y="859346"/>
            <a:ext cx="820420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105" dirty="0">
                <a:latin typeface="Arial"/>
                <a:cs typeface="Arial"/>
              </a:rPr>
              <a:t>metatron</a:t>
            </a:r>
            <a:r>
              <a:rPr sz="1800" spc="105" dirty="0">
                <a:latin typeface="나눔고딕"/>
                <a:cs typeface="나눔고딕"/>
              </a:rPr>
              <a:t>은 </a:t>
            </a:r>
            <a:r>
              <a:rPr sz="1800" spc="70" dirty="0">
                <a:latin typeface="Arial"/>
                <a:cs typeface="Arial"/>
              </a:rPr>
              <a:t>Big </a:t>
            </a:r>
            <a:r>
              <a:rPr sz="1800" spc="114" dirty="0">
                <a:latin typeface="Arial"/>
                <a:cs typeface="Arial"/>
              </a:rPr>
              <a:t>Data </a:t>
            </a:r>
            <a:r>
              <a:rPr sz="1800" spc="-80" dirty="0">
                <a:latin typeface="나눔고딕"/>
                <a:cs typeface="나눔고딕"/>
              </a:rPr>
              <a:t>분석 </a:t>
            </a:r>
            <a:r>
              <a:rPr sz="1800" spc="-55" dirty="0">
                <a:latin typeface="나눔고딕"/>
                <a:cs typeface="나눔고딕"/>
              </a:rPr>
              <a:t>솔루션으로</a:t>
            </a:r>
            <a:r>
              <a:rPr sz="1800" spc="-55" dirty="0">
                <a:latin typeface="Arial"/>
                <a:cs typeface="Arial"/>
              </a:rPr>
              <a:t>, </a:t>
            </a:r>
            <a:r>
              <a:rPr sz="1800" spc="-65" dirty="0">
                <a:latin typeface="나눔고딕"/>
                <a:cs typeface="나눔고딕"/>
              </a:rPr>
              <a:t>현업에서 </a:t>
            </a:r>
            <a:r>
              <a:rPr sz="1800" spc="-70" dirty="0">
                <a:latin typeface="나눔고딕"/>
                <a:cs typeface="나눔고딕"/>
              </a:rPr>
              <a:t>쉽고 빠르게 </a:t>
            </a:r>
            <a:r>
              <a:rPr sz="1800" spc="70" dirty="0">
                <a:latin typeface="Arial"/>
                <a:cs typeface="Arial"/>
              </a:rPr>
              <a:t>Big </a:t>
            </a:r>
            <a:r>
              <a:rPr sz="1800" spc="114" dirty="0">
                <a:latin typeface="Arial"/>
                <a:cs typeface="Arial"/>
              </a:rPr>
              <a:t>Data </a:t>
            </a:r>
            <a:r>
              <a:rPr sz="1800" spc="-75" dirty="0">
                <a:latin typeface="나눔고딕"/>
                <a:cs typeface="나눔고딕"/>
              </a:rPr>
              <a:t>분석을 할</a:t>
            </a:r>
            <a:r>
              <a:rPr sz="1800" spc="-305" dirty="0">
                <a:latin typeface="나눔고딕"/>
                <a:cs typeface="나눔고딕"/>
              </a:rPr>
              <a:t> </a:t>
            </a:r>
            <a:r>
              <a:rPr sz="1800" spc="-75" dirty="0">
                <a:latin typeface="나눔고딕"/>
                <a:cs typeface="나눔고딕"/>
              </a:rPr>
              <a:t>수  </a:t>
            </a:r>
            <a:r>
              <a:rPr sz="1800" spc="-70" dirty="0">
                <a:latin typeface="나눔고딕"/>
                <a:cs typeface="나눔고딕"/>
              </a:rPr>
              <a:t>있도록 </a:t>
            </a:r>
            <a:r>
              <a:rPr sz="1800" spc="-65" dirty="0">
                <a:latin typeface="나눔고딕"/>
                <a:cs typeface="나눔고딕"/>
              </a:rPr>
              <a:t>수집부터 </a:t>
            </a:r>
            <a:r>
              <a:rPr sz="1800" spc="-75" dirty="0">
                <a:latin typeface="나눔고딕"/>
                <a:cs typeface="나눔고딕"/>
              </a:rPr>
              <a:t>시각화까지 </a:t>
            </a:r>
            <a:r>
              <a:rPr sz="1800" spc="65" dirty="0">
                <a:latin typeface="Arial"/>
                <a:cs typeface="Arial"/>
              </a:rPr>
              <a:t>End-to-End </a:t>
            </a:r>
            <a:r>
              <a:rPr sz="1800" spc="-70" dirty="0">
                <a:latin typeface="나눔고딕"/>
                <a:cs typeface="나눔고딕"/>
              </a:rPr>
              <a:t>기능을</a:t>
            </a:r>
            <a:r>
              <a:rPr sz="1800" spc="45" dirty="0">
                <a:latin typeface="나눔고딕"/>
                <a:cs typeface="나눔고딕"/>
              </a:rPr>
              <a:t> </a:t>
            </a:r>
            <a:r>
              <a:rPr sz="1800" spc="-65" dirty="0">
                <a:latin typeface="나눔고딕"/>
                <a:cs typeface="나눔고딕"/>
              </a:rPr>
              <a:t>제공</a:t>
            </a:r>
            <a:endParaRPr sz="1800" dirty="0">
              <a:latin typeface="나눔고딕"/>
              <a:cs typeface="나눔고딕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27763B0B-F351-4E80-BEBA-4979713BD6A8}"/>
              </a:ext>
            </a:extLst>
          </p:cNvPr>
          <p:cNvSpPr txBox="1"/>
          <p:nvPr/>
        </p:nvSpPr>
        <p:spPr>
          <a:xfrm>
            <a:off x="5573894" y="1434466"/>
            <a:ext cx="3384550" cy="360108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78867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D0D0D"/>
                </a:solidFill>
                <a:latin typeface="맑은 고딕"/>
                <a:cs typeface="맑은 고딕"/>
              </a:rPr>
              <a:t>Intuitive</a:t>
            </a:r>
            <a:r>
              <a:rPr sz="1200" b="1" spc="-30" dirty="0">
                <a:solidFill>
                  <a:srgbClr val="0D0D0D"/>
                </a:solidFill>
                <a:latin typeface="맑은 고딕"/>
                <a:cs typeface="맑은 고딕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맑은 고딕"/>
                <a:cs typeface="맑은 고딕"/>
              </a:rPr>
              <a:t>Visualization</a:t>
            </a:r>
            <a:endParaRPr sz="1200">
              <a:latin typeface="맑은 고딕"/>
              <a:cs typeface="맑은 고딕"/>
            </a:endParaRPr>
          </a:p>
          <a:p>
            <a:pPr marL="965835" indent="-177165">
              <a:lnSpc>
                <a:spcPct val="100000"/>
              </a:lnSpc>
              <a:spcBef>
                <a:spcPts val="170"/>
              </a:spcBef>
              <a:buChar char="-"/>
              <a:tabLst>
                <a:tab pos="966469" algn="l"/>
              </a:tabLst>
            </a:pPr>
            <a:r>
              <a:rPr sz="1100" dirty="0">
                <a:latin typeface="맑은 고딕"/>
                <a:cs typeface="맑은 고딕"/>
              </a:rPr>
              <a:t>대용량 데이터의 빠른</a:t>
            </a:r>
            <a:r>
              <a:rPr sz="1100" spc="-90" dirty="0">
                <a:latin typeface="맑은 고딕"/>
                <a:cs typeface="맑은 고딕"/>
              </a:rPr>
              <a:t> </a:t>
            </a:r>
            <a:r>
              <a:rPr sz="1100" dirty="0">
                <a:latin typeface="맑은 고딕"/>
                <a:cs typeface="맑은 고딕"/>
              </a:rPr>
              <a:t>시각화</a:t>
            </a:r>
            <a:endParaRPr sz="1100">
              <a:latin typeface="맑은 고딕"/>
              <a:cs typeface="맑은 고딕"/>
            </a:endParaRPr>
          </a:p>
          <a:p>
            <a:pPr marL="965835" marR="105410" indent="-177165">
              <a:lnSpc>
                <a:spcPct val="109200"/>
              </a:lnSpc>
              <a:spcBef>
                <a:spcPts val="20"/>
              </a:spcBef>
              <a:buChar char="-"/>
              <a:tabLst>
                <a:tab pos="966469" algn="l"/>
              </a:tabLst>
            </a:pPr>
            <a:r>
              <a:rPr sz="1100" dirty="0">
                <a:latin typeface="맑은 고딕"/>
                <a:cs typeface="맑은 고딕"/>
              </a:rPr>
              <a:t>데이터의 준비부터 분석 및 차트까지  직관적 인터페이스</a:t>
            </a:r>
            <a:r>
              <a:rPr sz="1100" spc="-90" dirty="0">
                <a:latin typeface="맑은 고딕"/>
                <a:cs typeface="맑은 고딕"/>
              </a:rPr>
              <a:t> </a:t>
            </a:r>
            <a:r>
              <a:rPr sz="1100" dirty="0">
                <a:latin typeface="맑은 고딕"/>
                <a:cs typeface="맑은 고딕"/>
              </a:rPr>
              <a:t>제공</a:t>
            </a:r>
            <a:endParaRPr sz="11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"/>
              <a:buChar char="-"/>
            </a:pPr>
            <a:endParaRPr sz="13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sz="1200" b="1" dirty="0">
                <a:solidFill>
                  <a:srgbClr val="0D0D0D"/>
                </a:solidFill>
                <a:latin typeface="맑은 고딕"/>
                <a:cs typeface="맑은 고딕"/>
              </a:rPr>
              <a:t>AI기반 </a:t>
            </a:r>
            <a:r>
              <a:rPr sz="1200" b="1" spc="-10" dirty="0">
                <a:solidFill>
                  <a:srgbClr val="0D0D0D"/>
                </a:solidFill>
                <a:latin typeface="맑은 고딕"/>
                <a:cs typeface="맑은 고딕"/>
              </a:rPr>
              <a:t>Advanced</a:t>
            </a:r>
            <a:r>
              <a:rPr sz="1200" b="1" spc="5" dirty="0">
                <a:solidFill>
                  <a:srgbClr val="0D0D0D"/>
                </a:solidFill>
                <a:latin typeface="맑은 고딕"/>
                <a:cs typeface="맑은 고딕"/>
              </a:rPr>
              <a:t> </a:t>
            </a:r>
            <a:r>
              <a:rPr sz="1200" b="1" spc="-5" dirty="0">
                <a:solidFill>
                  <a:srgbClr val="0D0D0D"/>
                </a:solidFill>
                <a:latin typeface="맑은 고딕"/>
                <a:cs typeface="맑은 고딕"/>
              </a:rPr>
              <a:t>Analytics</a:t>
            </a:r>
            <a:endParaRPr sz="1200">
              <a:latin typeface="맑은 고딕"/>
              <a:cs typeface="맑은 고딕"/>
            </a:endParaRPr>
          </a:p>
          <a:p>
            <a:pPr marL="916305" marR="105410" indent="-177165">
              <a:lnSpc>
                <a:spcPct val="110000"/>
              </a:lnSpc>
              <a:spcBef>
                <a:spcPts val="40"/>
              </a:spcBef>
              <a:buChar char="-"/>
              <a:tabLst>
                <a:tab pos="916940" algn="l"/>
              </a:tabLst>
            </a:pPr>
            <a:r>
              <a:rPr sz="1100" spc="5" dirty="0">
                <a:latin typeface="맑은 고딕"/>
                <a:cs typeface="맑은 고딕"/>
              </a:rPr>
              <a:t>Hadoop기반에서 </a:t>
            </a:r>
            <a:r>
              <a:rPr sz="1100" dirty="0">
                <a:latin typeface="맑은 고딕"/>
                <a:cs typeface="맑은 고딕"/>
              </a:rPr>
              <a:t>동작하는</a:t>
            </a:r>
            <a:r>
              <a:rPr sz="1100" spc="-140" dirty="0">
                <a:latin typeface="맑은 고딕"/>
                <a:cs typeface="맑은 고딕"/>
              </a:rPr>
              <a:t> </a:t>
            </a:r>
            <a:r>
              <a:rPr sz="1100" dirty="0">
                <a:latin typeface="맑은 고딕"/>
                <a:cs typeface="맑은 고딕"/>
              </a:rPr>
              <a:t>분산/병렬  처리의 다양한 머신 러닝 알고리즘  탑재</a:t>
            </a:r>
            <a:endParaRPr sz="1100">
              <a:latin typeface="맑은 고딕"/>
              <a:cs typeface="맑은 고딕"/>
            </a:endParaRPr>
          </a:p>
          <a:p>
            <a:pPr marL="916305" indent="-177165">
              <a:lnSpc>
                <a:spcPct val="100000"/>
              </a:lnSpc>
              <a:spcBef>
                <a:spcPts val="145"/>
              </a:spcBef>
              <a:buChar char="-"/>
              <a:tabLst>
                <a:tab pos="916940" algn="l"/>
              </a:tabLst>
            </a:pPr>
            <a:r>
              <a:rPr sz="1100" spc="5" dirty="0">
                <a:latin typeface="맑은 고딕"/>
                <a:cs typeface="맑은 고딕"/>
              </a:rPr>
              <a:t>Deep </a:t>
            </a:r>
            <a:r>
              <a:rPr sz="1100" dirty="0">
                <a:latin typeface="맑은 고딕"/>
                <a:cs typeface="맑은 고딕"/>
              </a:rPr>
              <a:t>Learning을 </a:t>
            </a:r>
            <a:r>
              <a:rPr sz="1100" spc="5" dirty="0">
                <a:latin typeface="맑은 고딕"/>
                <a:cs typeface="맑은 고딕"/>
              </a:rPr>
              <a:t>활용한</a:t>
            </a:r>
            <a:r>
              <a:rPr sz="1100" spc="-160" dirty="0">
                <a:latin typeface="맑은 고딕"/>
                <a:cs typeface="맑은 고딕"/>
              </a:rPr>
              <a:t> </a:t>
            </a:r>
            <a:r>
              <a:rPr sz="1100" spc="5" dirty="0">
                <a:latin typeface="맑은 고딕"/>
                <a:cs typeface="맑은 고딕"/>
              </a:rPr>
              <a:t>새로운</a:t>
            </a:r>
            <a:endParaRPr sz="1100">
              <a:latin typeface="맑은 고딕"/>
              <a:cs typeface="맑은 고딕"/>
            </a:endParaRPr>
          </a:p>
          <a:p>
            <a:pPr marL="916305">
              <a:lnSpc>
                <a:spcPct val="100000"/>
              </a:lnSpc>
              <a:spcBef>
                <a:spcPts val="114"/>
              </a:spcBef>
            </a:pPr>
            <a:r>
              <a:rPr sz="1100" spc="-5" dirty="0">
                <a:latin typeface="맑은 고딕"/>
                <a:cs typeface="맑은 고딕"/>
              </a:rPr>
              <a:t>시도(PdM)</a:t>
            </a:r>
            <a:endParaRPr sz="1100">
              <a:latin typeface="맑은 고딕"/>
              <a:cs typeface="맑은 고딕"/>
            </a:endParaRPr>
          </a:p>
          <a:p>
            <a:pPr marL="788670" marR="477520">
              <a:lnSpc>
                <a:spcPct val="120000"/>
              </a:lnSpc>
              <a:spcBef>
                <a:spcPts val="315"/>
              </a:spcBef>
            </a:pPr>
            <a:r>
              <a:rPr sz="1200" b="1" spc="-5" dirty="0">
                <a:solidFill>
                  <a:srgbClr val="0D0D0D"/>
                </a:solidFill>
                <a:latin typeface="맑은 고딕"/>
                <a:cs typeface="맑은 고딕"/>
              </a:rPr>
              <a:t>Distributed, </a:t>
            </a:r>
            <a:r>
              <a:rPr sz="1200" b="1" dirty="0">
                <a:solidFill>
                  <a:srgbClr val="0D0D0D"/>
                </a:solidFill>
                <a:latin typeface="맑은 고딕"/>
                <a:cs typeface="맑은 고딕"/>
              </a:rPr>
              <a:t>in-memory </a:t>
            </a:r>
            <a:r>
              <a:rPr sz="1200" b="1" spc="-5" dirty="0">
                <a:solidFill>
                  <a:srgbClr val="0D0D0D"/>
                </a:solidFill>
                <a:latin typeface="맑은 고딕"/>
                <a:cs typeface="맑은 고딕"/>
              </a:rPr>
              <a:t>Data  </a:t>
            </a:r>
            <a:r>
              <a:rPr sz="1200" b="1" spc="-10" dirty="0">
                <a:solidFill>
                  <a:srgbClr val="0D0D0D"/>
                </a:solidFill>
                <a:latin typeface="맑은 고딕"/>
                <a:cs typeface="맑은 고딕"/>
              </a:rPr>
              <a:t>Store</a:t>
            </a:r>
            <a:endParaRPr sz="1200">
              <a:latin typeface="맑은 고딕"/>
              <a:cs typeface="맑은 고딕"/>
            </a:endParaRPr>
          </a:p>
          <a:p>
            <a:pPr marL="965835" marR="246379" indent="-177165">
              <a:lnSpc>
                <a:spcPct val="110000"/>
              </a:lnSpc>
              <a:spcBef>
                <a:spcPts val="40"/>
              </a:spcBef>
              <a:buChar char="-"/>
              <a:tabLst>
                <a:tab pos="966469" algn="l"/>
              </a:tabLst>
            </a:pPr>
            <a:r>
              <a:rPr sz="1100" dirty="0">
                <a:latin typeface="맑은 고딕"/>
                <a:cs typeface="맑은 고딕"/>
              </a:rPr>
              <a:t>Time-Series Indexing </a:t>
            </a:r>
            <a:r>
              <a:rPr sz="1100" spc="-5" dirty="0">
                <a:latin typeface="맑은 고딕"/>
                <a:cs typeface="맑은 고딕"/>
              </a:rPr>
              <a:t>DB(Druid)  </a:t>
            </a:r>
            <a:r>
              <a:rPr sz="1100" dirty="0">
                <a:latin typeface="맑은 고딕"/>
                <a:cs typeface="맑은 고딕"/>
              </a:rPr>
              <a:t>탑재를 통한 </a:t>
            </a:r>
            <a:r>
              <a:rPr sz="1100" spc="-5" dirty="0">
                <a:latin typeface="맑은 고딕"/>
                <a:cs typeface="맑은 고딕"/>
              </a:rPr>
              <a:t>Live </a:t>
            </a:r>
            <a:r>
              <a:rPr sz="1100" dirty="0">
                <a:latin typeface="맑은 고딕"/>
                <a:cs typeface="맑은 고딕"/>
              </a:rPr>
              <a:t>ingestion 및 </a:t>
            </a:r>
            <a:r>
              <a:rPr sz="1100" spc="-5" dirty="0">
                <a:latin typeface="맑은 고딕"/>
                <a:cs typeface="맑은 고딕"/>
              </a:rPr>
              <a:t>Live  </a:t>
            </a:r>
            <a:r>
              <a:rPr sz="1100" dirty="0">
                <a:latin typeface="맑은 고딕"/>
                <a:cs typeface="맑은 고딕"/>
              </a:rPr>
              <a:t>aggregation</a:t>
            </a:r>
            <a:endParaRPr sz="1100">
              <a:latin typeface="맑은 고딕"/>
              <a:cs typeface="맑은 고딕"/>
            </a:endParaRPr>
          </a:p>
          <a:p>
            <a:pPr marL="965835" indent="-177165">
              <a:lnSpc>
                <a:spcPct val="100000"/>
              </a:lnSpc>
              <a:spcBef>
                <a:spcPts val="140"/>
              </a:spcBef>
              <a:buChar char="-"/>
              <a:tabLst>
                <a:tab pos="966469" algn="l"/>
              </a:tabLst>
            </a:pPr>
            <a:r>
              <a:rPr sz="1100" dirty="0">
                <a:latin typeface="맑은 고딕"/>
                <a:cs typeface="맑은 고딕"/>
              </a:rPr>
              <a:t>대용량 Hadoop 에코시스템</a:t>
            </a:r>
            <a:r>
              <a:rPr sz="1100" spc="-90" dirty="0">
                <a:latin typeface="맑은 고딕"/>
                <a:cs typeface="맑은 고딕"/>
              </a:rPr>
              <a:t> </a:t>
            </a:r>
            <a:r>
              <a:rPr sz="1100" dirty="0">
                <a:latin typeface="맑은 고딕"/>
                <a:cs typeface="맑은 고딕"/>
              </a:rPr>
              <a:t>지원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AA78B457-425A-42DF-B5B9-2B94852AB350}"/>
              </a:ext>
            </a:extLst>
          </p:cNvPr>
          <p:cNvSpPr/>
          <p:nvPr/>
        </p:nvSpPr>
        <p:spPr>
          <a:xfrm>
            <a:off x="5789920" y="2586611"/>
            <a:ext cx="360045" cy="4645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D835FE80-B51A-4416-875A-FE6C39E94CA2}"/>
              </a:ext>
            </a:extLst>
          </p:cNvPr>
          <p:cNvSpPr/>
          <p:nvPr/>
        </p:nvSpPr>
        <p:spPr>
          <a:xfrm>
            <a:off x="5717912" y="1617981"/>
            <a:ext cx="464565" cy="4645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6B84C694-0BF4-4E94-A69B-82120829FEF4}"/>
              </a:ext>
            </a:extLst>
          </p:cNvPr>
          <p:cNvSpPr/>
          <p:nvPr/>
        </p:nvSpPr>
        <p:spPr>
          <a:xfrm>
            <a:off x="5789920" y="3822574"/>
            <a:ext cx="274320" cy="274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43B52D38-6183-48FF-A67B-C10CDBBC686F}"/>
              </a:ext>
            </a:extLst>
          </p:cNvPr>
          <p:cNvSpPr/>
          <p:nvPr/>
        </p:nvSpPr>
        <p:spPr>
          <a:xfrm>
            <a:off x="5939781" y="3954400"/>
            <a:ext cx="254838" cy="2025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600"/>
            </a:pPr>
            <a:r>
              <a:rPr lang="en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Metatron</a:t>
            </a:r>
            <a:r>
              <a:rPr lang="en" sz="1700" b="1" i="0" u="none" strike="noStrike" cap="none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700" b="0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400" b="0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기업의 빅데이터 인프라에 활용되는 ‘메타트론 어플라이언스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(Appliance)’ </a:t>
            </a:r>
            <a:endParaRPr dirty="0">
              <a:solidFill>
                <a:srgbClr val="606079"/>
              </a:solidFill>
              <a:latin typeface="Nanum Gothic"/>
              <a:ea typeface="Nanum Gothic"/>
              <a:sym typeface="Nanum Gothic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en" sz="1200" b="1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S 통신사 Machine Learning 사례</a:t>
            </a:r>
            <a:endParaRPr sz="1200" b="1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F20379D-7739-4785-AE6A-CEEEE92DD3FF}"/>
              </a:ext>
            </a:extLst>
          </p:cNvPr>
          <p:cNvSpPr txBox="1">
            <a:spLocks/>
          </p:cNvSpPr>
          <p:nvPr/>
        </p:nvSpPr>
        <p:spPr>
          <a:xfrm>
            <a:off x="331838" y="833400"/>
            <a:ext cx="8727434" cy="60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algn="l">
              <a:buClr>
                <a:srgbClr val="000000"/>
              </a:buClr>
            </a:pPr>
            <a:r>
              <a:rPr lang="en-US" altLang="ko-KR" sz="1600" spc="105" dirty="0">
                <a:solidFill>
                  <a:srgbClr val="000000"/>
                </a:solidFill>
              </a:rPr>
              <a:t>v2.0</a:t>
            </a:r>
            <a:r>
              <a:rPr lang="ko-KR" altLang="en-US" sz="1600" spc="105" dirty="0">
                <a:solidFill>
                  <a:srgbClr val="000000"/>
                </a:solidFill>
              </a:rPr>
              <a:t>부터 향상된 </a:t>
            </a:r>
            <a:r>
              <a:rPr lang="en-US" altLang="ko-KR" sz="1600" spc="105" dirty="0">
                <a:solidFill>
                  <a:srgbClr val="000000"/>
                </a:solidFill>
              </a:rPr>
              <a:t>CPU </a:t>
            </a:r>
            <a:r>
              <a:rPr lang="ko-KR" altLang="en-US" sz="1600" spc="105" dirty="0">
                <a:solidFill>
                  <a:srgbClr val="000000"/>
                </a:solidFill>
              </a:rPr>
              <a:t>탑재</a:t>
            </a:r>
            <a:r>
              <a:rPr lang="en-US" altLang="ko-KR" sz="1600" spc="105" dirty="0">
                <a:solidFill>
                  <a:srgbClr val="000000"/>
                </a:solidFill>
              </a:rPr>
              <a:t>, Cache node(In-memory *KVS) </a:t>
            </a:r>
            <a:r>
              <a:rPr lang="ko-KR" altLang="en-US" sz="1600" spc="105" dirty="0">
                <a:solidFill>
                  <a:srgbClr val="000000"/>
                </a:solidFill>
              </a:rPr>
              <a:t>추가 및</a:t>
            </a:r>
            <a:r>
              <a:rPr lang="en-US" altLang="ko-KR" sz="1600" spc="105" dirty="0">
                <a:solidFill>
                  <a:srgbClr val="000000"/>
                </a:solidFill>
              </a:rPr>
              <a:t> All Flash</a:t>
            </a:r>
            <a:r>
              <a:rPr lang="ko-KR" altLang="en-US" sz="1600" spc="105" dirty="0">
                <a:solidFill>
                  <a:srgbClr val="000000"/>
                </a:solidFill>
              </a:rPr>
              <a:t> 제공 예정이며</a:t>
            </a:r>
            <a:r>
              <a:rPr lang="en-US" altLang="ko-KR" sz="1600" spc="105" dirty="0">
                <a:solidFill>
                  <a:srgbClr val="000000"/>
                </a:solidFill>
              </a:rPr>
              <a:t>, v3.0</a:t>
            </a:r>
            <a:r>
              <a:rPr lang="ko-KR" altLang="en-US" sz="1600" spc="105" dirty="0">
                <a:solidFill>
                  <a:srgbClr val="000000"/>
                </a:solidFill>
              </a:rPr>
              <a:t>에서는 </a:t>
            </a:r>
            <a:r>
              <a:rPr lang="en-US" altLang="ko-KR" sz="1600" spc="105" dirty="0">
                <a:solidFill>
                  <a:srgbClr val="000000"/>
                </a:solidFill>
              </a:rPr>
              <a:t>Machine Learning</a:t>
            </a:r>
            <a:r>
              <a:rPr lang="ko-KR" altLang="en-US" sz="1600" spc="105" dirty="0">
                <a:solidFill>
                  <a:srgbClr val="000000"/>
                </a:solidFill>
              </a:rPr>
              <a:t> 최적화 기능 지원 예정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9296F-7289-42A1-8EF0-B0E171A69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61" y="1252603"/>
            <a:ext cx="8416224" cy="38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600"/>
            </a:pPr>
            <a:r>
              <a:rPr lang="en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Metatron </a:t>
            </a:r>
            <a:r>
              <a:rPr lang="en-US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Discovery</a:t>
            </a:r>
            <a:r>
              <a:rPr lang="en" sz="1700" b="1" i="0" u="none" strike="noStrike" cap="none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700" b="0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대용량 데이터를 분석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/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시각화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/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외부 시스템과 연계 가능한 데이터 분석 플랫폼</a:t>
            </a:r>
            <a:endParaRPr dirty="0">
              <a:solidFill>
                <a:srgbClr val="606079"/>
              </a:solidFill>
              <a:latin typeface="Nanum Gothic"/>
              <a:ea typeface="Nanum Gothic"/>
              <a:sym typeface="Nanum Gothic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en" sz="1200" b="1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S 통신사 Machine Learning 사례</a:t>
            </a:r>
            <a:endParaRPr sz="1200" b="1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" name="모서리가 둥근 직사각형 36">
            <a:extLst>
              <a:ext uri="{FF2B5EF4-FFF2-40B4-BE49-F238E27FC236}">
                <a16:creationId xmlns:a16="http://schemas.microsoft.com/office/drawing/2014/main" id="{065F10F6-D16F-45EA-8FA4-D7D7A13EA47E}"/>
              </a:ext>
            </a:extLst>
          </p:cNvPr>
          <p:cNvSpPr/>
          <p:nvPr/>
        </p:nvSpPr>
        <p:spPr bwMode="auto">
          <a:xfrm>
            <a:off x="453039" y="900046"/>
            <a:ext cx="3871312" cy="629718"/>
          </a:xfrm>
          <a:prstGeom prst="roundRect">
            <a:avLst>
              <a:gd name="adj" fmla="val 2624"/>
            </a:avLst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90000"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/>
            </a:pP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ebius Korea" panose="02000700060000000000" pitchFamily="2" charset="-127"/>
              <a:ea typeface="Moebius Korea" panose="02000700060000000000" pitchFamily="2" charset="-127"/>
            </a:endParaRPr>
          </a:p>
        </p:txBody>
      </p:sp>
      <p:sp>
        <p:nvSpPr>
          <p:cNvPr id="26" name="직사각형 71">
            <a:extLst>
              <a:ext uri="{FF2B5EF4-FFF2-40B4-BE49-F238E27FC236}">
                <a16:creationId xmlns:a16="http://schemas.microsoft.com/office/drawing/2014/main" id="{BA12BD55-A455-4D68-A3AE-3E91B0FBB200}"/>
              </a:ext>
            </a:extLst>
          </p:cNvPr>
          <p:cNvSpPr/>
          <p:nvPr/>
        </p:nvSpPr>
        <p:spPr>
          <a:xfrm>
            <a:off x="1187861" y="1184140"/>
            <a:ext cx="524986" cy="29752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algn="ctr" latinLnBrk="0"/>
            <a:r>
              <a:rPr lang="en-US" altLang="ko-KR" sz="800" b="1" kern="0" dirty="0">
                <a:solidFill>
                  <a:srgbClr val="000000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BI</a:t>
            </a:r>
            <a:endParaRPr lang="ko-KR" altLang="en-US" sz="800" kern="0" dirty="0">
              <a:solidFill>
                <a:srgbClr val="000000"/>
              </a:solidFill>
              <a:latin typeface="Moebius Korea" panose="02000700060000000000" pitchFamily="2" charset="-127"/>
              <a:ea typeface="Moebius Korea" panose="02000700060000000000" pitchFamily="2" charset="-127"/>
            </a:endParaRPr>
          </a:p>
        </p:txBody>
      </p:sp>
      <p:sp>
        <p:nvSpPr>
          <p:cNvPr id="29" name="직사각형 76">
            <a:extLst>
              <a:ext uri="{FF2B5EF4-FFF2-40B4-BE49-F238E27FC236}">
                <a16:creationId xmlns:a16="http://schemas.microsoft.com/office/drawing/2014/main" id="{5D65EAD9-2B66-4DD3-8B77-D62268796EB5}"/>
              </a:ext>
            </a:extLst>
          </p:cNvPr>
          <p:cNvSpPr/>
          <p:nvPr/>
        </p:nvSpPr>
        <p:spPr>
          <a:xfrm>
            <a:off x="244921" y="900049"/>
            <a:ext cx="315593" cy="629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외</a:t>
            </a:r>
            <a:r>
              <a:rPr lang="ko-KR" altLang="en-US" sz="1000" b="1" kern="0" dirty="0" err="1">
                <a:solidFill>
                  <a:schemeClr val="bg1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부연계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ebius Korea" panose="02000700060000000000" pitchFamily="2" charset="-127"/>
              <a:ea typeface="Moebius Korea" panose="02000700060000000000" pitchFamily="2" charset="-127"/>
            </a:endParaRPr>
          </a:p>
        </p:txBody>
      </p:sp>
      <p:sp>
        <p:nvSpPr>
          <p:cNvPr id="32" name="직사각형 79">
            <a:extLst>
              <a:ext uri="{FF2B5EF4-FFF2-40B4-BE49-F238E27FC236}">
                <a16:creationId xmlns:a16="http://schemas.microsoft.com/office/drawing/2014/main" id="{96AFB58B-C882-4A70-BB68-A189A78DA77A}"/>
              </a:ext>
            </a:extLst>
          </p:cNvPr>
          <p:cNvSpPr/>
          <p:nvPr/>
        </p:nvSpPr>
        <p:spPr>
          <a:xfrm>
            <a:off x="631981" y="1184140"/>
            <a:ext cx="504596" cy="29752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algn="ctr" latinLnBrk="0"/>
            <a:r>
              <a:rPr lang="ko-KR" altLang="en-US" sz="800" b="1" kern="0" dirty="0">
                <a:solidFill>
                  <a:srgbClr val="000000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분석 </a:t>
            </a:r>
            <a:endParaRPr lang="en-US" altLang="ko-KR" sz="800" b="1" kern="0" dirty="0">
              <a:solidFill>
                <a:srgbClr val="000000"/>
              </a:solidFill>
              <a:latin typeface="Moebius Korea" panose="02000700060000000000" pitchFamily="2" charset="-127"/>
              <a:ea typeface="Moebius Korea" panose="02000700060000000000" pitchFamily="2" charset="-127"/>
            </a:endParaRPr>
          </a:p>
          <a:p>
            <a:pPr algn="ctr" latinLnBrk="0"/>
            <a:r>
              <a:rPr lang="ko-KR" altLang="en-US" sz="800" b="1" kern="0" dirty="0">
                <a:solidFill>
                  <a:srgbClr val="000000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솔루션</a:t>
            </a:r>
          </a:p>
        </p:txBody>
      </p:sp>
      <p:sp>
        <p:nvSpPr>
          <p:cNvPr id="53" name="TextBox 105">
            <a:extLst>
              <a:ext uri="{FF2B5EF4-FFF2-40B4-BE49-F238E27FC236}">
                <a16:creationId xmlns:a16="http://schemas.microsoft.com/office/drawing/2014/main" id="{46470FBA-4243-487B-ABA7-4E8671F35C76}"/>
              </a:ext>
            </a:extLst>
          </p:cNvPr>
          <p:cNvSpPr txBox="1"/>
          <p:nvPr/>
        </p:nvSpPr>
        <p:spPr>
          <a:xfrm>
            <a:off x="1003224" y="93244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외부 솔루션</a:t>
            </a:r>
          </a:p>
        </p:txBody>
      </p:sp>
      <p:sp>
        <p:nvSpPr>
          <p:cNvPr id="54" name="TextBox 105">
            <a:extLst>
              <a:ext uri="{FF2B5EF4-FFF2-40B4-BE49-F238E27FC236}">
                <a16:creationId xmlns:a16="http://schemas.microsoft.com/office/drawing/2014/main" id="{DFD8E3AA-9604-4A4E-AE12-F78318C79CC3}"/>
              </a:ext>
            </a:extLst>
          </p:cNvPr>
          <p:cNvSpPr txBox="1"/>
          <p:nvPr/>
        </p:nvSpPr>
        <p:spPr>
          <a:xfrm>
            <a:off x="3900778" y="118204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….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ebius Korea" panose="02000700060000000000" pitchFamily="2" charset="-127"/>
              <a:ea typeface="Moebius Korea" panose="02000700060000000000" pitchFamily="2" charset="-127"/>
            </a:endParaRPr>
          </a:p>
        </p:txBody>
      </p:sp>
      <p:sp>
        <p:nvSpPr>
          <p:cNvPr id="55" name="TextBox 105">
            <a:extLst>
              <a:ext uri="{FF2B5EF4-FFF2-40B4-BE49-F238E27FC236}">
                <a16:creationId xmlns:a16="http://schemas.microsoft.com/office/drawing/2014/main" id="{6CB1736A-DF49-48EA-A110-CB8253F045C5}"/>
              </a:ext>
            </a:extLst>
          </p:cNvPr>
          <p:cNvSpPr txBox="1"/>
          <p:nvPr/>
        </p:nvSpPr>
        <p:spPr>
          <a:xfrm>
            <a:off x="2292598" y="932443"/>
            <a:ext cx="1572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Vertical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App.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/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 시스템</a:t>
            </a:r>
          </a:p>
        </p:txBody>
      </p:sp>
      <p:sp>
        <p:nvSpPr>
          <p:cNvPr id="56" name="직사각형 109">
            <a:extLst>
              <a:ext uri="{FF2B5EF4-FFF2-40B4-BE49-F238E27FC236}">
                <a16:creationId xmlns:a16="http://schemas.microsoft.com/office/drawing/2014/main" id="{5E60D25F-D664-45F6-B506-CE55E5FC1244}"/>
              </a:ext>
            </a:extLst>
          </p:cNvPr>
          <p:cNvSpPr/>
          <p:nvPr/>
        </p:nvSpPr>
        <p:spPr>
          <a:xfrm>
            <a:off x="3008784" y="1184140"/>
            <a:ext cx="778693" cy="29752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algn="ctr" latinLnBrk="0"/>
            <a:r>
              <a:rPr lang="ko-KR" altLang="en-US" sz="800" b="1" kern="0" dirty="0">
                <a:solidFill>
                  <a:srgbClr val="000000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기존 </a:t>
            </a:r>
            <a:r>
              <a:rPr lang="en-US" altLang="ko-KR" sz="800" b="1" kern="0" dirty="0">
                <a:solidFill>
                  <a:srgbClr val="000000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App.</a:t>
            </a:r>
            <a:endParaRPr lang="ko-KR" altLang="en-US" sz="800" kern="0" dirty="0">
              <a:solidFill>
                <a:srgbClr val="000000"/>
              </a:solidFill>
              <a:latin typeface="Moebius Korea" panose="02000700060000000000" pitchFamily="2" charset="-127"/>
              <a:ea typeface="Moebius Korea" panose="02000700060000000000" pitchFamily="2" charset="-127"/>
            </a:endParaRPr>
          </a:p>
        </p:txBody>
      </p:sp>
      <p:sp>
        <p:nvSpPr>
          <p:cNvPr id="57" name="직사각형 110">
            <a:extLst>
              <a:ext uri="{FF2B5EF4-FFF2-40B4-BE49-F238E27FC236}">
                <a16:creationId xmlns:a16="http://schemas.microsoft.com/office/drawing/2014/main" id="{21915DF7-2BE1-43FF-85C6-AAC76EE3A3F2}"/>
              </a:ext>
            </a:extLst>
          </p:cNvPr>
          <p:cNvSpPr/>
          <p:nvPr/>
        </p:nvSpPr>
        <p:spPr>
          <a:xfrm>
            <a:off x="2178266" y="1184140"/>
            <a:ext cx="748449" cy="29752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algn="ctr" latinLnBrk="0"/>
            <a:r>
              <a:rPr lang="ko-KR" altLang="en-US" sz="800" b="1" kern="0" dirty="0">
                <a:solidFill>
                  <a:srgbClr val="000000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제품 </a:t>
            </a:r>
            <a:r>
              <a:rPr lang="ko-KR" altLang="en-US" sz="800" b="1" kern="0" dirty="0" err="1">
                <a:solidFill>
                  <a:srgbClr val="000000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수율</a:t>
            </a:r>
            <a:r>
              <a:rPr lang="ko-KR" altLang="en-US" sz="800" b="1" kern="0" dirty="0">
                <a:solidFill>
                  <a:srgbClr val="000000"/>
                </a:solidFill>
                <a:latin typeface="Moebius Korea" panose="02000700060000000000" pitchFamily="2" charset="-127"/>
                <a:ea typeface="Moebius Korea" panose="02000700060000000000" pitchFamily="2" charset="-127"/>
              </a:rPr>
              <a:t> 관리</a:t>
            </a:r>
            <a:endParaRPr lang="en-US" altLang="ko-KR" sz="800" b="1" kern="0" dirty="0">
              <a:solidFill>
                <a:srgbClr val="000000"/>
              </a:solidFill>
              <a:latin typeface="Moebius Korea" panose="02000700060000000000" pitchFamily="2" charset="-127"/>
              <a:ea typeface="Moebius Korea" panose="02000700060000000000" pitchFamily="2" charset="-127"/>
            </a:endParaRPr>
          </a:p>
        </p:txBody>
      </p:sp>
      <p:sp>
        <p:nvSpPr>
          <p:cNvPr id="63" name="TextBox 105">
            <a:extLst>
              <a:ext uri="{FF2B5EF4-FFF2-40B4-BE49-F238E27FC236}">
                <a16:creationId xmlns:a16="http://schemas.microsoft.com/office/drawing/2014/main" id="{08897FE5-0DB0-4904-B197-78D8F81DA624}"/>
              </a:ext>
            </a:extLst>
          </p:cNvPr>
          <p:cNvSpPr txBox="1"/>
          <p:nvPr/>
        </p:nvSpPr>
        <p:spPr>
          <a:xfrm>
            <a:off x="1695282" y="118204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ebius Korea" panose="02000700060000000000" pitchFamily="2" charset="-127"/>
                <a:ea typeface="Moebius Korea" panose="02000700060000000000" pitchFamily="2" charset="-127"/>
              </a:rPr>
              <a:t>….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ebius Korea" panose="02000700060000000000" pitchFamily="2" charset="-127"/>
              <a:ea typeface="Moebius Korea" panose="02000700060000000000" pitchFamily="2" charset="-127"/>
            </a:endParaRPr>
          </a:p>
        </p:txBody>
      </p:sp>
      <p:sp>
        <p:nvSpPr>
          <p:cNvPr id="64" name="직사각형 117">
            <a:extLst>
              <a:ext uri="{FF2B5EF4-FFF2-40B4-BE49-F238E27FC236}">
                <a16:creationId xmlns:a16="http://schemas.microsoft.com/office/drawing/2014/main" id="{9308163D-360A-4777-873E-617B7A2EE939}"/>
              </a:ext>
            </a:extLst>
          </p:cNvPr>
          <p:cNvSpPr/>
          <p:nvPr/>
        </p:nvSpPr>
        <p:spPr>
          <a:xfrm>
            <a:off x="4550117" y="1285320"/>
            <a:ext cx="43584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kumimoji="1"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"/>
              </a:rPr>
              <a:t>쉽고 빠르게 대용량 데이터 활용 가능</a:t>
            </a:r>
            <a:endParaRPr kumimoji="1"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dirty="0">
                <a:latin typeface="+mn-ea"/>
                <a:cs typeface=""/>
              </a:rPr>
              <a:t>‘End-to-End</a:t>
            </a:r>
            <a:r>
              <a:rPr kumimoji="1" lang="ko-KR" altLang="en-US" sz="1200" dirty="0">
                <a:latin typeface="+mn-ea"/>
                <a:cs typeface=""/>
              </a:rPr>
              <a:t> 대용량 데이터 분석 플랫폼</a:t>
            </a:r>
            <a:r>
              <a:rPr kumimoji="1" lang="en-US" altLang="ko-KR" sz="1200" dirty="0">
                <a:latin typeface="+mn-ea"/>
                <a:cs typeface=""/>
              </a:rPr>
              <a:t>’</a:t>
            </a:r>
            <a:r>
              <a:rPr kumimoji="1" lang="ko-KR" altLang="en-US" sz="1200" dirty="0">
                <a:latin typeface="+mn-ea"/>
                <a:cs typeface=""/>
              </a:rPr>
              <a:t>으로 현업</a:t>
            </a:r>
            <a:r>
              <a:rPr kumimoji="1" lang="en-US" altLang="ko-KR" sz="1200" dirty="0">
                <a:latin typeface="+mn-ea"/>
                <a:cs typeface=""/>
              </a:rPr>
              <a:t>/</a:t>
            </a:r>
            <a:r>
              <a:rPr kumimoji="1" lang="ko-KR" altLang="en-US" sz="1200" dirty="0">
                <a:latin typeface="+mn-ea"/>
                <a:cs typeface=""/>
              </a:rPr>
              <a:t>데이터 분석가가</a:t>
            </a:r>
            <a:r>
              <a:rPr kumimoji="1" lang="en-US" altLang="ko-KR" sz="1200" dirty="0">
                <a:latin typeface="+mn-ea"/>
                <a:cs typeface=""/>
              </a:rPr>
              <a:t> </a:t>
            </a:r>
            <a:r>
              <a:rPr kumimoji="1" lang="ko-KR" altLang="en-US" sz="1200" dirty="0">
                <a:latin typeface="+mn-ea"/>
                <a:cs typeface=""/>
              </a:rPr>
              <a:t>개인 작업 영역</a:t>
            </a:r>
            <a:r>
              <a:rPr kumimoji="1" lang="en-US" altLang="ko-KR" sz="1200" dirty="0">
                <a:latin typeface="+mn-ea"/>
                <a:cs typeface=""/>
              </a:rPr>
              <a:t>(Sandbox)</a:t>
            </a:r>
            <a:r>
              <a:rPr kumimoji="1" lang="ko-KR" altLang="en-US" sz="1200" dirty="0">
                <a:latin typeface="+mn-ea"/>
                <a:cs typeface=""/>
              </a:rPr>
              <a:t>에서 데이터 전처리부터 분석</a:t>
            </a:r>
            <a:r>
              <a:rPr kumimoji="1" lang="en-US" altLang="ko-KR" sz="1200" dirty="0">
                <a:latin typeface="+mn-ea"/>
                <a:cs typeface=""/>
              </a:rPr>
              <a:t>, </a:t>
            </a:r>
            <a:r>
              <a:rPr kumimoji="1" lang="ko-KR" altLang="en-US" sz="1200" dirty="0">
                <a:latin typeface="+mn-ea"/>
                <a:cs typeface=""/>
              </a:rPr>
              <a:t>시각화까지 모든 과정을 </a:t>
            </a:r>
            <a:r>
              <a:rPr kumimoji="1" lang="en-US" altLang="ko-KR" sz="1200" dirty="0">
                <a:latin typeface="+mn-ea"/>
                <a:cs typeface=""/>
              </a:rPr>
              <a:t>UI</a:t>
            </a:r>
            <a:r>
              <a:rPr kumimoji="1" lang="ko-KR" altLang="en-US" sz="1200" dirty="0">
                <a:latin typeface="+mn-ea"/>
                <a:cs typeface=""/>
              </a:rPr>
              <a:t>로 제공</a:t>
            </a:r>
            <a:endParaRPr kumimoji="1" lang="en-US" altLang="ko-KR" sz="1200" dirty="0">
              <a:latin typeface="+mn-ea"/>
              <a:cs typeface=""/>
            </a:endParaRPr>
          </a:p>
          <a:p>
            <a:pPr fontAlgn="base">
              <a:spcAft>
                <a:spcPct val="0"/>
              </a:spcAft>
              <a:defRPr/>
            </a:pPr>
            <a:endParaRPr kumimoji="1" lang="en-US" altLang="ko-KR" sz="1200" dirty="0">
              <a:latin typeface="+mn-ea"/>
              <a:cs typeface=""/>
            </a:endParaRPr>
          </a:p>
          <a:p>
            <a:pPr fontAlgn="base">
              <a:spcAft>
                <a:spcPct val="0"/>
              </a:spcAft>
              <a:defRPr/>
            </a:pPr>
            <a:r>
              <a:rPr kumimoji="1"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"/>
              </a:rPr>
              <a:t>데이터 분석으로 도출한 </a:t>
            </a:r>
            <a:r>
              <a:rPr kumimoji="1"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"/>
              </a:rPr>
              <a:t>insight</a:t>
            </a:r>
            <a:r>
              <a:rPr kumimoji="1"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"/>
              </a:rPr>
              <a:t>를</a:t>
            </a:r>
            <a:r>
              <a:rPr kumimoji="1"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"/>
              </a:rPr>
              <a:t> </a:t>
            </a:r>
            <a:r>
              <a:rPr kumimoji="1"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"/>
              </a:rPr>
              <a:t>쉽게 시스템화 가능</a:t>
            </a:r>
            <a:endParaRPr kumimoji="1"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latin typeface="+mn-ea"/>
                <a:cs typeface=""/>
              </a:rPr>
              <a:t>분석 후 의미 있는 결과는 워크플로우를 통해 프로세스화 하고</a:t>
            </a:r>
            <a:r>
              <a:rPr kumimoji="1" lang="en-US" altLang="ko-KR" sz="1200" dirty="0">
                <a:latin typeface="+mn-ea"/>
                <a:cs typeface=""/>
              </a:rPr>
              <a:t>, RESTful API</a:t>
            </a:r>
            <a:r>
              <a:rPr kumimoji="1" lang="ko-KR" altLang="en-US" sz="1200" dirty="0">
                <a:latin typeface="+mn-ea"/>
                <a:cs typeface=""/>
              </a:rPr>
              <a:t>를 통해 데이터 처리 결과</a:t>
            </a:r>
            <a:r>
              <a:rPr kumimoji="1" lang="en-US" altLang="ko-KR" sz="1200" dirty="0">
                <a:latin typeface="+mn-ea"/>
                <a:cs typeface=""/>
              </a:rPr>
              <a:t>, </a:t>
            </a:r>
            <a:r>
              <a:rPr kumimoji="1" lang="ko-KR" altLang="en-US" sz="1200" dirty="0">
                <a:latin typeface="+mn-ea"/>
                <a:cs typeface=""/>
              </a:rPr>
              <a:t>분석 결과</a:t>
            </a:r>
            <a:r>
              <a:rPr kumimoji="1" lang="en-US" altLang="ko-KR" sz="1200" dirty="0">
                <a:latin typeface="+mn-ea"/>
                <a:cs typeface=""/>
              </a:rPr>
              <a:t>, </a:t>
            </a:r>
            <a:r>
              <a:rPr kumimoji="1" lang="ko-KR" altLang="en-US" sz="1200" dirty="0">
                <a:latin typeface="+mn-ea"/>
                <a:cs typeface=""/>
              </a:rPr>
              <a:t>시각화 결과</a:t>
            </a:r>
            <a:r>
              <a:rPr kumimoji="1" lang="en-US" altLang="ko-KR" sz="1200" dirty="0">
                <a:latin typeface="+mn-ea"/>
                <a:cs typeface=""/>
              </a:rPr>
              <a:t> </a:t>
            </a:r>
            <a:r>
              <a:rPr kumimoji="1" lang="ko-KR" altLang="en-US" sz="1200" dirty="0">
                <a:latin typeface="+mn-ea"/>
                <a:cs typeface=""/>
              </a:rPr>
              <a:t>등 산출물을 쉽게 외부 시스템으로 연계 가능</a:t>
            </a:r>
            <a:endParaRPr kumimoji="1" lang="en-US" altLang="ko-KR" sz="1200" dirty="0">
              <a:latin typeface="+mn-ea"/>
              <a:cs typeface="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Scale-out</a:t>
            </a:r>
            <a:r>
              <a:rPr kumimoji="1"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가능하여 전사 시스템으로 활용 가능</a:t>
            </a:r>
            <a:endParaRPr kumimoji="1"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latin typeface="+mn-ea"/>
                <a:cs typeface=""/>
              </a:rPr>
              <a:t>시스템화 이후 데이터 적재 증가</a:t>
            </a:r>
            <a:r>
              <a:rPr kumimoji="1" lang="en-US" altLang="ko-KR" sz="1200" dirty="0">
                <a:latin typeface="+mn-ea"/>
                <a:cs typeface=""/>
              </a:rPr>
              <a:t>, </a:t>
            </a:r>
            <a:r>
              <a:rPr kumimoji="1" lang="ko-KR" altLang="en-US" sz="1200" dirty="0">
                <a:latin typeface="+mn-ea"/>
                <a:cs typeface=""/>
              </a:rPr>
              <a:t>사용자 증가로 인해 추가 확장이 필요한 경우 </a:t>
            </a:r>
            <a:r>
              <a:rPr kumimoji="1" lang="en-US" altLang="ko-KR" sz="1200" dirty="0">
                <a:latin typeface="+mn-ea"/>
                <a:cs typeface=""/>
              </a:rPr>
              <a:t>scale-out</a:t>
            </a:r>
            <a:r>
              <a:rPr kumimoji="1" lang="ko-KR" altLang="en-US" sz="1200" dirty="0">
                <a:latin typeface="+mn-ea"/>
                <a:cs typeface=""/>
              </a:rPr>
              <a:t>을 지원하여 전사 시스템으로 활용 용이</a:t>
            </a:r>
            <a:endParaRPr kumimoji="1" lang="en-US" altLang="ko-KR" sz="1200" dirty="0">
              <a:latin typeface="+mn-ea"/>
              <a:cs typeface=""/>
            </a:endParaRPr>
          </a:p>
        </p:txBody>
      </p:sp>
      <p:sp>
        <p:nvSpPr>
          <p:cNvPr id="66" name="직사각형 119">
            <a:extLst>
              <a:ext uri="{FF2B5EF4-FFF2-40B4-BE49-F238E27FC236}">
                <a16:creationId xmlns:a16="http://schemas.microsoft.com/office/drawing/2014/main" id="{0BB5ECD4-5520-41AC-BE8A-321CC2039D14}"/>
              </a:ext>
            </a:extLst>
          </p:cNvPr>
          <p:cNvSpPr/>
          <p:nvPr/>
        </p:nvSpPr>
        <p:spPr>
          <a:xfrm>
            <a:off x="4474416" y="923238"/>
            <a:ext cx="1375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b="1" u="sng" dirty="0">
                <a:latin typeface="+mn-ea"/>
                <a:cs typeface=""/>
              </a:rPr>
              <a:t>특장점</a:t>
            </a:r>
          </a:p>
        </p:txBody>
      </p:sp>
      <p:sp>
        <p:nvSpPr>
          <p:cNvPr id="67" name="직사각형 120">
            <a:extLst>
              <a:ext uri="{FF2B5EF4-FFF2-40B4-BE49-F238E27FC236}">
                <a16:creationId xmlns:a16="http://schemas.microsoft.com/office/drawing/2014/main" id="{533D7B52-1480-4288-BA71-3DEB21820166}"/>
              </a:ext>
            </a:extLst>
          </p:cNvPr>
          <p:cNvSpPr/>
          <p:nvPr/>
        </p:nvSpPr>
        <p:spPr>
          <a:xfrm>
            <a:off x="4361682" y="4311809"/>
            <a:ext cx="4015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1" u="sng" dirty="0">
                <a:latin typeface="+mn-ea"/>
                <a:cs typeface=""/>
              </a:rPr>
              <a:t>Reference</a:t>
            </a:r>
            <a:endParaRPr kumimoji="1" lang="ko-KR" altLang="en-US" sz="1600" b="1" u="sng" dirty="0">
              <a:latin typeface="+mn-ea"/>
              <a:cs typeface=""/>
            </a:endParaRPr>
          </a:p>
        </p:txBody>
      </p:sp>
      <p:sp>
        <p:nvSpPr>
          <p:cNvPr id="70" name="직사각형 123">
            <a:extLst>
              <a:ext uri="{FF2B5EF4-FFF2-40B4-BE49-F238E27FC236}">
                <a16:creationId xmlns:a16="http://schemas.microsoft.com/office/drawing/2014/main" id="{44B074DE-A9E0-4F50-AF8D-FEBE8C7904F3}"/>
              </a:ext>
            </a:extLst>
          </p:cNvPr>
          <p:cNvSpPr/>
          <p:nvPr/>
        </p:nvSpPr>
        <p:spPr>
          <a:xfrm>
            <a:off x="4362225" y="4656323"/>
            <a:ext cx="28375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kumimoji="1" lang="en-US" altLang="ko-KR" sz="1200" dirty="0">
                <a:latin typeface="+mn-ea"/>
                <a:cs typeface=""/>
              </a:rPr>
              <a:t>① SKT</a:t>
            </a:r>
            <a:r>
              <a:rPr kumimoji="1" lang="ko-KR" altLang="en-US" sz="1200" dirty="0">
                <a:latin typeface="+mn-ea"/>
                <a:cs typeface=""/>
              </a:rPr>
              <a:t> 전사 </a:t>
            </a:r>
            <a:r>
              <a:rPr kumimoji="1" lang="en-US" altLang="ko-KR" sz="1200" dirty="0">
                <a:latin typeface="+mn-ea"/>
                <a:cs typeface=""/>
              </a:rPr>
              <a:t>Network </a:t>
            </a:r>
            <a:r>
              <a:rPr kumimoji="1" lang="ko-KR" altLang="en-US" sz="1200" dirty="0">
                <a:latin typeface="+mn-ea"/>
                <a:cs typeface=""/>
              </a:rPr>
              <a:t>빅데이터 시스템</a:t>
            </a:r>
          </a:p>
        </p:txBody>
      </p:sp>
      <p:sp>
        <p:nvSpPr>
          <p:cNvPr id="71" name="모서리가 둥근 직사각형 38">
            <a:extLst>
              <a:ext uri="{FF2B5EF4-FFF2-40B4-BE49-F238E27FC236}">
                <a16:creationId xmlns:a16="http://schemas.microsoft.com/office/drawing/2014/main" id="{D8AAEF7A-E8E6-4589-8519-BAC7E18681F6}"/>
              </a:ext>
            </a:extLst>
          </p:cNvPr>
          <p:cNvSpPr/>
          <p:nvPr/>
        </p:nvSpPr>
        <p:spPr>
          <a:xfrm>
            <a:off x="4404339" y="1352264"/>
            <a:ext cx="194773" cy="2195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38">
            <a:extLst>
              <a:ext uri="{FF2B5EF4-FFF2-40B4-BE49-F238E27FC236}">
                <a16:creationId xmlns:a16="http://schemas.microsoft.com/office/drawing/2014/main" id="{4B09ACA2-7A63-4D65-B09D-F1CC8A56FDD3}"/>
              </a:ext>
            </a:extLst>
          </p:cNvPr>
          <p:cNvSpPr/>
          <p:nvPr/>
        </p:nvSpPr>
        <p:spPr>
          <a:xfrm>
            <a:off x="4404339" y="2361736"/>
            <a:ext cx="194773" cy="2195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66C66F73-5AE3-4AE3-9560-932F1CF2B458}"/>
              </a:ext>
            </a:extLst>
          </p:cNvPr>
          <p:cNvSpPr/>
          <p:nvPr/>
        </p:nvSpPr>
        <p:spPr>
          <a:xfrm>
            <a:off x="4404339" y="3480127"/>
            <a:ext cx="194773" cy="2195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4" name="직사각형 3">
            <a:extLst>
              <a:ext uri="{FF2B5EF4-FFF2-40B4-BE49-F238E27FC236}">
                <a16:creationId xmlns:a16="http://schemas.microsoft.com/office/drawing/2014/main" id="{6B9C750F-D22E-4A46-9CB7-58A343AA3DDC}"/>
              </a:ext>
            </a:extLst>
          </p:cNvPr>
          <p:cNvSpPr/>
          <p:nvPr/>
        </p:nvSpPr>
        <p:spPr>
          <a:xfrm>
            <a:off x="5510652" y="855447"/>
            <a:ext cx="3582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※ </a:t>
            </a:r>
            <a:r>
              <a:rPr lang="ko-KR" altLang="en-US" sz="1200" dirty="0">
                <a:hlinkClick r:id="rId4"/>
              </a:rPr>
              <a:t>오픈소스 버전 </a:t>
            </a:r>
            <a:r>
              <a:rPr lang="en-US" altLang="ko-KR" sz="1200" dirty="0">
                <a:hlinkClick r:id="rId4"/>
              </a:rPr>
              <a:t>: </a:t>
            </a:r>
            <a:r>
              <a:rPr lang="ko-KR" altLang="en-US" sz="1200" dirty="0">
                <a:hlinkClick r:id="rId4"/>
              </a:rPr>
              <a:t>https://github.com/metatron-app</a:t>
            </a:r>
            <a:endParaRPr lang="en-US" altLang="ko-KR" sz="1200" dirty="0"/>
          </a:p>
          <a:p>
            <a:r>
              <a:rPr lang="en-US" altLang="ko-KR" sz="1200" dirty="0"/>
              <a:t>(Enterprise</a:t>
            </a:r>
            <a:r>
              <a:rPr lang="ko-KR" altLang="en-US" sz="1200" dirty="0"/>
              <a:t> 버전을 제공 예정</a:t>
            </a:r>
            <a:r>
              <a:rPr lang="en-US" altLang="ko-KR" sz="1200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507419-DC06-4F9D-BB15-4DA94F3F2E20}"/>
              </a:ext>
            </a:extLst>
          </p:cNvPr>
          <p:cNvSpPr txBox="1"/>
          <p:nvPr/>
        </p:nvSpPr>
        <p:spPr>
          <a:xfrm>
            <a:off x="7279383" y="4833249"/>
            <a:ext cx="219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(630</a:t>
            </a:r>
            <a:r>
              <a:rPr lang="ko-KR" altLang="en-US" sz="1200" dirty="0"/>
              <a:t>개 지점 </a:t>
            </a:r>
            <a:r>
              <a:rPr lang="ko-KR" altLang="en-US" sz="1200" dirty="0" err="1"/>
              <a:t>활용중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3953A-841A-452A-8828-393014B68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3" y="1562161"/>
            <a:ext cx="4090027" cy="3581339"/>
          </a:xfrm>
          <a:prstGeom prst="rect">
            <a:avLst/>
          </a:prstGeom>
        </p:spPr>
      </p:pic>
      <p:sp>
        <p:nvSpPr>
          <p:cNvPr id="76" name="직사각형 124">
            <a:extLst>
              <a:ext uri="{FF2B5EF4-FFF2-40B4-BE49-F238E27FC236}">
                <a16:creationId xmlns:a16="http://schemas.microsoft.com/office/drawing/2014/main" id="{B903FE5A-D3EF-4DCE-A066-1D4A6D34E254}"/>
              </a:ext>
            </a:extLst>
          </p:cNvPr>
          <p:cNvSpPr/>
          <p:nvPr/>
        </p:nvSpPr>
        <p:spPr>
          <a:xfrm>
            <a:off x="6616609" y="4639771"/>
            <a:ext cx="25486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prstClr val="black"/>
                </a:solidFill>
                <a:latin typeface="+mn-ea"/>
                <a:cs typeface=""/>
              </a:rPr>
              <a:t>② IBK</a:t>
            </a:r>
            <a:r>
              <a:rPr kumimoji="1" lang="ko-KR" altLang="en-US" sz="1200" dirty="0">
                <a:solidFill>
                  <a:prstClr val="black"/>
                </a:solidFill>
                <a:latin typeface="+mn-ea"/>
                <a:cs typeface=""/>
              </a:rPr>
              <a:t> 전사 빅데이터 포털 시스템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9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600"/>
            </a:pPr>
            <a:r>
              <a:rPr lang="en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Metatron</a:t>
            </a:r>
            <a:r>
              <a:rPr lang="en" sz="1700" b="1" i="0" u="none" strike="noStrike" cap="none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700" b="0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400" b="0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Big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data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&amp;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 실시간 분석을 활용한 새로운 시도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(CEI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 분석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)</a:t>
            </a:r>
            <a:endParaRPr dirty="0">
              <a:solidFill>
                <a:srgbClr val="606079"/>
              </a:solidFill>
              <a:latin typeface="Nanum Gothic"/>
              <a:ea typeface="Nanum Gothic"/>
              <a:sym typeface="Nanum Gothic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en" sz="1200" b="1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S 통신사 Machine Learning 사례</a:t>
            </a:r>
            <a:endParaRPr sz="1200" b="1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C19159D-9880-4E49-B690-88946517C807}"/>
              </a:ext>
            </a:extLst>
          </p:cNvPr>
          <p:cNvSpPr txBox="1"/>
          <p:nvPr/>
        </p:nvSpPr>
        <p:spPr>
          <a:xfrm>
            <a:off x="431055" y="932053"/>
            <a:ext cx="8433993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4625" algn="l"/>
              </a:tabLst>
            </a:pPr>
            <a:r>
              <a:rPr sz="2100" spc="-190" dirty="0">
                <a:latin typeface="나눔고딕"/>
                <a:cs typeface="나눔고딕"/>
              </a:rPr>
              <a:t>실시간 이동통신 </a:t>
            </a:r>
            <a:r>
              <a:rPr sz="2100" i="1" spc="-55" dirty="0">
                <a:latin typeface="Lucida Sans"/>
                <a:cs typeface="Lucida Sans"/>
              </a:rPr>
              <a:t>Network </a:t>
            </a:r>
            <a:r>
              <a:rPr sz="2100" i="1" spc="-85" dirty="0">
                <a:latin typeface="Lucida Sans"/>
                <a:cs typeface="Lucida Sans"/>
              </a:rPr>
              <a:t>Quality </a:t>
            </a:r>
            <a:r>
              <a:rPr sz="2100" spc="-180" dirty="0">
                <a:latin typeface="나눔고딕"/>
                <a:cs typeface="나눔고딕"/>
              </a:rPr>
              <a:t>분석 </a:t>
            </a:r>
            <a:r>
              <a:rPr sz="2100" i="1" spc="-130" dirty="0">
                <a:latin typeface="Lucida Sans"/>
                <a:cs typeface="Lucida Sans"/>
              </a:rPr>
              <a:t>(</a:t>
            </a:r>
            <a:r>
              <a:rPr sz="2100" spc="-130" dirty="0" err="1">
                <a:latin typeface="나눔고딕"/>
                <a:cs typeface="나눔고딕"/>
              </a:rPr>
              <a:t>고객단위</a:t>
            </a:r>
            <a:r>
              <a:rPr sz="2100" spc="-310" dirty="0">
                <a:latin typeface="나눔고딕"/>
                <a:cs typeface="나눔고딕"/>
              </a:rPr>
              <a:t> </a:t>
            </a:r>
            <a:r>
              <a:rPr sz="2100" spc="-114" dirty="0" err="1">
                <a:latin typeface="나눔고딕"/>
                <a:cs typeface="나눔고딕"/>
              </a:rPr>
              <a:t>세분</a:t>
            </a:r>
            <a:r>
              <a:rPr lang="ko-KR" altLang="en-US" sz="2100" spc="-114" dirty="0">
                <a:latin typeface="나눔고딕"/>
                <a:cs typeface="나눔고딕"/>
              </a:rPr>
              <a:t>화</a:t>
            </a:r>
            <a:r>
              <a:rPr lang="en-US" sz="2100" i="1" spc="-114" dirty="0">
                <a:latin typeface="Lucida Sans"/>
                <a:cs typeface="Lucida Sans"/>
              </a:rPr>
              <a:t>)</a:t>
            </a:r>
            <a:endParaRPr lang="en-US" sz="2100" i="1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tabLst>
                <a:tab pos="174625" algn="l"/>
              </a:tabLst>
            </a:pPr>
            <a:r>
              <a:rPr lang="ko-KR" altLang="en-US" sz="1700" spc="-155" dirty="0">
                <a:latin typeface="나눔고딕"/>
                <a:cs typeface="나눔고딕"/>
              </a:rPr>
              <a:t>      네트워크 트래픽 및 </a:t>
            </a:r>
            <a:r>
              <a:rPr lang="ko-KR" altLang="en-US" sz="1700" spc="-145" dirty="0">
                <a:latin typeface="나눔고딕"/>
                <a:cs typeface="나눔고딕"/>
              </a:rPr>
              <a:t>무선 환경 </a:t>
            </a:r>
            <a:r>
              <a:rPr lang="ko-KR" altLang="en-US" sz="1700" spc="-160" dirty="0">
                <a:latin typeface="나눔고딕"/>
                <a:cs typeface="나눔고딕"/>
              </a:rPr>
              <a:t>데이터를  </a:t>
            </a:r>
            <a:r>
              <a:rPr lang="ko-KR" altLang="en-US" sz="1700" spc="-110" dirty="0">
                <a:latin typeface="나눔고딕"/>
                <a:cs typeface="나눔고딕"/>
              </a:rPr>
              <a:t>품질지수</a:t>
            </a:r>
            <a:r>
              <a:rPr lang="en-US" altLang="ko-KR" sz="1700" i="1" spc="-110" dirty="0">
                <a:latin typeface="Arial"/>
                <a:cs typeface="Arial"/>
              </a:rPr>
              <a:t>(CEI)</a:t>
            </a:r>
            <a:r>
              <a:rPr lang="ko-KR" altLang="en-US" sz="1700" spc="-110" dirty="0">
                <a:latin typeface="나눔고딕"/>
                <a:cs typeface="나눔고딕"/>
              </a:rPr>
              <a:t>로 </a:t>
            </a:r>
            <a:r>
              <a:rPr lang="ko-KR" altLang="en-US" sz="1700" spc="-155" dirty="0">
                <a:latin typeface="나눔고딕"/>
                <a:cs typeface="나눔고딕"/>
              </a:rPr>
              <a:t>실시간 시각화</a:t>
            </a:r>
            <a:r>
              <a:rPr lang="ko-KR" altLang="en-US" sz="1700" spc="20" dirty="0">
                <a:latin typeface="나눔고딕"/>
                <a:cs typeface="나눔고딕"/>
              </a:rPr>
              <a:t> </a:t>
            </a:r>
            <a:r>
              <a:rPr lang="ko-KR" altLang="en-US" sz="1700" spc="-160" dirty="0">
                <a:latin typeface="나눔고딕"/>
                <a:cs typeface="나눔고딕"/>
              </a:rPr>
              <a:t>분석</a:t>
            </a:r>
            <a:endParaRPr lang="ko-KR" altLang="en-US" sz="1700" dirty="0">
              <a:latin typeface="나눔고딕"/>
              <a:cs typeface="나눔고딕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F003561-027D-4FC4-964F-182D28BF7441}"/>
              </a:ext>
            </a:extLst>
          </p:cNvPr>
          <p:cNvSpPr/>
          <p:nvPr/>
        </p:nvSpPr>
        <p:spPr>
          <a:xfrm>
            <a:off x="828910" y="1629416"/>
            <a:ext cx="7390054" cy="3444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377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600"/>
            </a:pPr>
            <a:r>
              <a:rPr lang="en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Metatron </a:t>
            </a:r>
            <a:r>
              <a:rPr lang="en-US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Discovery</a:t>
            </a:r>
            <a:r>
              <a:rPr lang="en" sz="1700" b="1" i="0" u="none" strike="noStrike" cap="none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700" b="0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대용량 데이터를 분석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/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시각화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/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외부 시스템과 연계 가능한 데이터 분석 플랫폼</a:t>
            </a:r>
            <a:endParaRPr dirty="0">
              <a:solidFill>
                <a:srgbClr val="606079"/>
              </a:solidFill>
              <a:latin typeface="Nanum Gothic"/>
              <a:ea typeface="Nanum Gothic"/>
              <a:sym typeface="Nanum Gothic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en" sz="1200" b="1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S 통신사 Machine Learning 사례</a:t>
            </a:r>
            <a:endParaRPr sz="1200" b="1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84157220-62D9-47DA-A0F7-FC8B510E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53450"/>
              </p:ext>
            </p:extLst>
          </p:nvPr>
        </p:nvGraphicFramePr>
        <p:xfrm>
          <a:off x="212942" y="910087"/>
          <a:ext cx="8711950" cy="4129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13">
                  <a:extLst>
                    <a:ext uri="{9D8B030D-6E8A-4147-A177-3AD203B41FA5}">
                      <a16:colId xmlns:a16="http://schemas.microsoft.com/office/drawing/2014/main" val="3421764870"/>
                    </a:ext>
                  </a:extLst>
                </a:gridCol>
                <a:gridCol w="2430049">
                  <a:extLst>
                    <a:ext uri="{9D8B030D-6E8A-4147-A177-3AD203B41FA5}">
                      <a16:colId xmlns:a16="http://schemas.microsoft.com/office/drawing/2014/main" val="2643810168"/>
                    </a:ext>
                  </a:extLst>
                </a:gridCol>
                <a:gridCol w="2855934">
                  <a:extLst>
                    <a:ext uri="{9D8B030D-6E8A-4147-A177-3AD203B41FA5}">
                      <a16:colId xmlns:a16="http://schemas.microsoft.com/office/drawing/2014/main" val="3558499515"/>
                    </a:ext>
                  </a:extLst>
                </a:gridCol>
                <a:gridCol w="2361254">
                  <a:extLst>
                    <a:ext uri="{9D8B030D-6E8A-4147-A177-3AD203B41FA5}">
                      <a16:colId xmlns:a16="http://schemas.microsoft.com/office/drawing/2014/main" val="3540382351"/>
                    </a:ext>
                  </a:extLst>
                </a:gridCol>
              </a:tblGrid>
              <a:tr h="32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2018 (v 3.0)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 (v 4.0)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 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40965"/>
                  </a:ext>
                </a:extLst>
              </a:tr>
              <a:tr h="1737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Core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Function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시각화 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SQL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분석 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고급분석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(R,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Python, Spark)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기능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전처리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기능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워크플로우 관리 기능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수집 기능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관리자 기능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. 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 관리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. 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소스 관리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RESTful API 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Map chart 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수집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 확대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고도화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(</a:t>
                      </a: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트리거링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bundle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예약 등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전처리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기능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고도화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Discovery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모니터링 기능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(Druid </a:t>
                      </a:r>
                      <a:r>
                        <a:rPr kumimoji="0" lang="en-US" altLang="ko-K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healthcheck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etc.)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 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고도화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(Pluggable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Architecture)</a:t>
                      </a: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Easy Install 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기능 개발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App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Market(Public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cloud)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Mobile support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산업별 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Vertical Functions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5154"/>
                  </a:ext>
                </a:extLst>
              </a:tr>
              <a:tr h="141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Advanced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Function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고급 데이터 관리 기능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(Data lineage, Job log)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분석 알고리즘 내재화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(Trend, Prediction, Clustering)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Cloud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(Docker packaging)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실시간 분석 기능 개발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(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병렬 실시간 처리 엔진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실시간 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data flow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제어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Cloud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고도화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(HA, Security, Metering)</a:t>
                      </a: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Anomaly detection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(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 내재화 및 이상탐지 기능 개발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Automated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ML/DL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고급 분석 기능 추가 내재화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139281"/>
                  </a:ext>
                </a:extLst>
              </a:tr>
              <a:tr h="655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유지보수 및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온사이트 장애지원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온사이트 장애지원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원격 지원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설치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모니터링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현업 사용자 교육 지원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26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600"/>
            </a:pPr>
            <a:r>
              <a:rPr lang="en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Metatron</a:t>
            </a:r>
            <a:r>
              <a:rPr lang="en" sz="1700" b="1" i="0" u="none" strike="noStrike" cap="none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700" b="0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400" b="0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Big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data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&amp;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AI</a:t>
            </a:r>
            <a:r>
              <a:rPr lang="ko-KR" altLang="en-US" dirty="0">
                <a:solidFill>
                  <a:srgbClr val="606079"/>
                </a:solidFill>
                <a:latin typeface="Nanum Gothic"/>
                <a:ea typeface="Nanum Gothic"/>
              </a:rPr>
              <a:t> 를 활용한 새로운 시도 </a:t>
            </a:r>
            <a:r>
              <a:rPr lang="en-US" altLang="ko-KR" dirty="0">
                <a:solidFill>
                  <a:srgbClr val="606079"/>
                </a:solidFill>
                <a:latin typeface="Nanum Gothic"/>
                <a:ea typeface="Nanum Gothic"/>
              </a:rPr>
              <a:t>: </a:t>
            </a:r>
            <a:r>
              <a:rPr lang="en-US" altLang="ko-KR" dirty="0" err="1">
                <a:solidFill>
                  <a:srgbClr val="606079"/>
                </a:solidFill>
                <a:latin typeface="Nanum Gothic"/>
                <a:ea typeface="Nanum Gothic"/>
              </a:rPr>
              <a:t>PdM</a:t>
            </a:r>
            <a:endParaRPr dirty="0">
              <a:solidFill>
                <a:srgbClr val="606079"/>
              </a:solidFill>
              <a:latin typeface="Nanum Gothic"/>
              <a:ea typeface="Nanum Gothic"/>
              <a:sym typeface="Nanum Gothic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en" sz="1200" b="1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S 통신사 Machine Learning 사례</a:t>
            </a:r>
            <a:endParaRPr sz="1200" b="1" i="0" u="none" strike="noStrike" cap="none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A78821B6-735B-4DBB-9458-4DFFEC17871D}"/>
              </a:ext>
            </a:extLst>
          </p:cNvPr>
          <p:cNvSpPr txBox="1"/>
          <p:nvPr/>
        </p:nvSpPr>
        <p:spPr>
          <a:xfrm>
            <a:off x="396951" y="899286"/>
            <a:ext cx="786447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맑은 고딕"/>
                <a:cs typeface="맑은 고딕"/>
              </a:rPr>
              <a:t>Deep </a:t>
            </a:r>
            <a:r>
              <a:rPr sz="1600" b="1" spc="-5" dirty="0">
                <a:latin typeface="맑은 고딕"/>
                <a:cs typeface="맑은 고딕"/>
              </a:rPr>
              <a:t>Learning </a:t>
            </a:r>
            <a:r>
              <a:rPr sz="1600" b="1" spc="5" dirty="0">
                <a:latin typeface="맑은 고딕"/>
                <a:cs typeface="맑은 고딕"/>
              </a:rPr>
              <a:t>기반으로 장비의 </a:t>
            </a:r>
            <a:r>
              <a:rPr sz="1600" b="1" dirty="0">
                <a:latin typeface="맑은 고딕"/>
                <a:cs typeface="맑은 고딕"/>
              </a:rPr>
              <a:t>Health </a:t>
            </a:r>
            <a:r>
              <a:rPr sz="1600" b="1" spc="5" dirty="0">
                <a:latin typeface="맑은 고딕"/>
                <a:cs typeface="맑은 고딕"/>
              </a:rPr>
              <a:t>state을 모니터링하고 고장 징후를</a:t>
            </a:r>
            <a:r>
              <a:rPr sz="1600" b="1" spc="-310" dirty="0">
                <a:latin typeface="맑은 고딕"/>
                <a:cs typeface="맑은 고딕"/>
              </a:rPr>
              <a:t> </a:t>
            </a:r>
            <a:r>
              <a:rPr sz="1600" b="1" spc="5" dirty="0">
                <a:latin typeface="맑은 고딕"/>
                <a:cs typeface="맑은 고딕"/>
              </a:rPr>
              <a:t>예측하는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맑은 고딕"/>
                <a:cs typeface="맑은 고딕"/>
              </a:rPr>
              <a:t>Predictive </a:t>
            </a:r>
            <a:r>
              <a:rPr sz="1600" b="1" dirty="0">
                <a:latin typeface="맑은 고딕"/>
                <a:cs typeface="맑은 고딕"/>
              </a:rPr>
              <a:t>Maintenance </a:t>
            </a:r>
            <a:r>
              <a:rPr sz="1600" b="1" spc="5" dirty="0">
                <a:latin typeface="맑은 고딕"/>
                <a:cs typeface="맑은 고딕"/>
              </a:rPr>
              <a:t>솔루션으로, 운행 이력이 누적될 수록 더 정확한 예측이</a:t>
            </a:r>
            <a:r>
              <a:rPr sz="1600" b="1" spc="-290" dirty="0">
                <a:latin typeface="맑은 고딕"/>
                <a:cs typeface="맑은 고딕"/>
              </a:rPr>
              <a:t> </a:t>
            </a:r>
            <a:r>
              <a:rPr sz="1600" b="1" spc="5" dirty="0">
                <a:latin typeface="맑은 고딕"/>
                <a:cs typeface="맑은 고딕"/>
              </a:rPr>
              <a:t>가능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902B2AB4-B836-4DF4-87CD-6EEF754066C7}"/>
              </a:ext>
            </a:extLst>
          </p:cNvPr>
          <p:cNvSpPr/>
          <p:nvPr/>
        </p:nvSpPr>
        <p:spPr>
          <a:xfrm>
            <a:off x="438410" y="1466315"/>
            <a:ext cx="4888741" cy="372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3616E8C0-8312-4C46-826C-A1A8FAE66069}"/>
              </a:ext>
            </a:extLst>
          </p:cNvPr>
          <p:cNvSpPr txBox="1"/>
          <p:nvPr/>
        </p:nvSpPr>
        <p:spPr>
          <a:xfrm>
            <a:off x="5486400" y="1561294"/>
            <a:ext cx="3557392" cy="3208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buFont typeface="Wingdings"/>
              <a:buChar char=""/>
              <a:tabLst>
                <a:tab pos="281305" algn="l"/>
                <a:tab pos="1636395" algn="l"/>
              </a:tabLst>
            </a:pPr>
            <a:r>
              <a:rPr sz="1400" b="1" spc="-5" dirty="0">
                <a:solidFill>
                  <a:srgbClr val="0D0D0D"/>
                </a:solidFill>
                <a:latin typeface="맑은 고딕"/>
                <a:cs typeface="맑은 고딕"/>
              </a:rPr>
              <a:t>High</a:t>
            </a:r>
            <a:r>
              <a:rPr sz="1400" b="1" dirty="0">
                <a:solidFill>
                  <a:srgbClr val="0D0D0D"/>
                </a:solidFill>
                <a:latin typeface="맑은 고딕"/>
                <a:cs typeface="맑은 고딕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맑은 고딕"/>
                <a:cs typeface="맑은 고딕"/>
              </a:rPr>
              <a:t>precision	</a:t>
            </a:r>
            <a:r>
              <a:rPr sz="1400" b="1" spc="-15" dirty="0">
                <a:solidFill>
                  <a:srgbClr val="0D0D0D"/>
                </a:solidFill>
                <a:latin typeface="맑은 고딕"/>
                <a:cs typeface="맑은 고딕"/>
              </a:rPr>
              <a:t>of</a:t>
            </a:r>
            <a:r>
              <a:rPr sz="1400" b="1" spc="-100" dirty="0">
                <a:solidFill>
                  <a:srgbClr val="0D0D0D"/>
                </a:solidFill>
                <a:latin typeface="맑은 고딕"/>
                <a:cs typeface="맑은 고딕"/>
              </a:rPr>
              <a:t> </a:t>
            </a:r>
            <a:r>
              <a:rPr sz="1400" b="1" spc="-15" dirty="0">
                <a:solidFill>
                  <a:srgbClr val="0D0D0D"/>
                </a:solidFill>
                <a:latin typeface="맑은 고딕"/>
                <a:cs typeface="맑은 고딕"/>
              </a:rPr>
              <a:t>“Failure</a:t>
            </a:r>
            <a:endParaRPr sz="1400" dirty="0">
              <a:latin typeface="맑은 고딕"/>
              <a:cs typeface="맑은 고딕"/>
            </a:endParaRPr>
          </a:p>
          <a:p>
            <a:pPr marL="280670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0D0D0D"/>
                </a:solidFill>
                <a:latin typeface="맑은 고딕"/>
                <a:cs typeface="맑은 고딕"/>
              </a:rPr>
              <a:t>prediction”</a:t>
            </a:r>
            <a:endParaRPr sz="1400" dirty="0">
              <a:latin typeface="맑은 고딕"/>
              <a:cs typeface="맑은 고딕"/>
            </a:endParaRPr>
          </a:p>
          <a:p>
            <a:pPr marL="464184" marR="5080" lvl="1" indent="-180340">
              <a:lnSpc>
                <a:spcPct val="150100"/>
              </a:lnSpc>
              <a:spcBef>
                <a:spcPts val="55"/>
              </a:spcBef>
              <a:buChar char="-"/>
              <a:tabLst>
                <a:tab pos="464184" algn="l"/>
              </a:tabLst>
            </a:pPr>
            <a:r>
              <a:rPr sz="1200" dirty="0">
                <a:latin typeface="맑은 고딕"/>
                <a:cs typeface="맑은 고딕"/>
              </a:rPr>
              <a:t>Deep </a:t>
            </a:r>
            <a:r>
              <a:rPr sz="1200" spc="-5" dirty="0">
                <a:latin typeface="맑은 고딕"/>
                <a:cs typeface="맑은 고딕"/>
              </a:rPr>
              <a:t>learning </a:t>
            </a:r>
            <a:r>
              <a:rPr sz="1200" dirty="0">
                <a:latin typeface="맑은 고딕"/>
                <a:cs typeface="맑은 고딕"/>
              </a:rPr>
              <a:t>기술과 Physics </a:t>
            </a:r>
            <a:r>
              <a:rPr sz="1200" spc="-15" dirty="0">
                <a:latin typeface="맑은 고딕"/>
                <a:cs typeface="맑은 고딕"/>
              </a:rPr>
              <a:t>of </a:t>
            </a:r>
            <a:r>
              <a:rPr sz="1200" spc="-10" dirty="0">
                <a:latin typeface="맑은 고딕"/>
                <a:cs typeface="맑은 고딕"/>
              </a:rPr>
              <a:t>failure  </a:t>
            </a:r>
            <a:r>
              <a:rPr sz="1200" spc="-5" dirty="0">
                <a:latin typeface="맑은 고딕"/>
                <a:cs typeface="맑은 고딕"/>
              </a:rPr>
              <a:t>knowledge </a:t>
            </a:r>
            <a:r>
              <a:rPr sz="1200" dirty="0">
                <a:latin typeface="맑은 고딕"/>
                <a:cs typeface="맑은 고딕"/>
              </a:rPr>
              <a:t>를 활용한 높은 예측</a:t>
            </a:r>
            <a:r>
              <a:rPr sz="1200" spc="-60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정확도</a:t>
            </a:r>
          </a:p>
          <a:p>
            <a:pPr marL="281305" indent="-268605">
              <a:lnSpc>
                <a:spcPct val="100000"/>
              </a:lnSpc>
              <a:spcBef>
                <a:spcPts val="1045"/>
              </a:spcBef>
              <a:buFont typeface="Wingdings"/>
              <a:buChar char=""/>
              <a:tabLst>
                <a:tab pos="281305" algn="l"/>
              </a:tabLst>
            </a:pPr>
            <a:r>
              <a:rPr sz="1400" b="1" spc="-10" dirty="0">
                <a:solidFill>
                  <a:srgbClr val="0D0D0D"/>
                </a:solidFill>
                <a:latin typeface="맑은 고딕"/>
                <a:cs typeface="맑은 고딕"/>
              </a:rPr>
              <a:t>Scalability</a:t>
            </a:r>
            <a:endParaRPr lang="ko-KR" altLang="en-US" sz="1400" dirty="0">
              <a:latin typeface="맑은 고딕"/>
              <a:cs typeface="맑은 고딕"/>
            </a:endParaRPr>
          </a:p>
          <a:p>
            <a:pPr marL="464184" lvl="1" indent="-180340">
              <a:lnSpc>
                <a:spcPct val="100000"/>
              </a:lnSpc>
              <a:spcBef>
                <a:spcPts val="770"/>
              </a:spcBef>
              <a:buChar char="-"/>
              <a:tabLst>
                <a:tab pos="464184" algn="l"/>
              </a:tabLst>
            </a:pPr>
            <a:r>
              <a:rPr lang="ko-KR" altLang="en-US" sz="1200" dirty="0">
                <a:latin typeface="맑은 고딕"/>
                <a:cs typeface="맑은 고딕"/>
              </a:rPr>
              <a:t>다른 장비로의 확장이</a:t>
            </a:r>
            <a:r>
              <a:rPr lang="ko-KR" altLang="en-US" sz="1200" spc="-105" dirty="0">
                <a:latin typeface="맑은 고딕"/>
                <a:cs typeface="맑은 고딕"/>
              </a:rPr>
              <a:t> </a:t>
            </a:r>
            <a:r>
              <a:rPr lang="ko-KR" altLang="en-US" sz="1200" dirty="0">
                <a:latin typeface="맑은 고딕"/>
                <a:cs typeface="맑은 고딕"/>
              </a:rPr>
              <a:t>용이함</a:t>
            </a:r>
          </a:p>
          <a:p>
            <a:pPr marL="464184" marR="379095" lvl="1" indent="-180340">
              <a:lnSpc>
                <a:spcPts val="2160"/>
              </a:lnSpc>
              <a:spcBef>
                <a:spcPts val="190"/>
              </a:spcBef>
              <a:buChar char="-"/>
              <a:tabLst>
                <a:tab pos="464184" algn="l"/>
              </a:tabLst>
            </a:pPr>
            <a:r>
              <a:rPr sz="1200" spc="-5" dirty="0">
                <a:latin typeface="맑은 고딕"/>
                <a:cs typeface="맑은 고딕"/>
              </a:rPr>
              <a:t>Big Data </a:t>
            </a:r>
            <a:r>
              <a:rPr sz="1200" dirty="0">
                <a:latin typeface="맑은 고딕"/>
                <a:cs typeface="맑은 고딕"/>
              </a:rPr>
              <a:t>system을 기반으로</a:t>
            </a:r>
            <a:r>
              <a:rPr sz="1200" spc="-8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하여,  massive data </a:t>
            </a:r>
            <a:r>
              <a:rPr sz="1200" dirty="0">
                <a:latin typeface="맑은 고딕"/>
                <a:cs typeface="맑은 고딕"/>
              </a:rPr>
              <a:t>처리</a:t>
            </a:r>
            <a:r>
              <a:rPr sz="1200" spc="-50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가능</a:t>
            </a:r>
          </a:p>
          <a:p>
            <a:pPr marL="288925" indent="-267970">
              <a:lnSpc>
                <a:spcPct val="100000"/>
              </a:lnSpc>
              <a:spcBef>
                <a:spcPts val="1110"/>
              </a:spcBef>
              <a:buFont typeface="Wingdings"/>
              <a:buChar char=""/>
              <a:tabLst>
                <a:tab pos="289560" algn="l"/>
              </a:tabLst>
            </a:pPr>
            <a:r>
              <a:rPr sz="1400" b="1" spc="-15" dirty="0" err="1">
                <a:solidFill>
                  <a:srgbClr val="0D0D0D"/>
                </a:solidFill>
                <a:latin typeface="맑은 고딕"/>
                <a:cs typeface="맑은 고딕"/>
              </a:rPr>
              <a:t>Maintainabilty</a:t>
            </a:r>
            <a:endParaRPr sz="1400" dirty="0">
              <a:latin typeface="맑은 고딕"/>
              <a:cs typeface="맑은 고딕"/>
            </a:endParaRPr>
          </a:p>
          <a:p>
            <a:pPr marL="472440" marR="44450" lvl="1" indent="-180340">
              <a:lnSpc>
                <a:spcPct val="150100"/>
              </a:lnSpc>
              <a:spcBef>
                <a:spcPts val="50"/>
              </a:spcBef>
              <a:buChar char="-"/>
              <a:tabLst>
                <a:tab pos="472440" algn="l"/>
              </a:tabLst>
            </a:pPr>
            <a:r>
              <a:rPr sz="1200" dirty="0">
                <a:latin typeface="맑은 고딕"/>
                <a:cs typeface="맑은 고딕"/>
              </a:rPr>
              <a:t>새로 유입되는 데이터에 대한</a:t>
            </a:r>
            <a:r>
              <a:rPr sz="1200" spc="-85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지속적인  학습 및 모델 업데이트를 통한 안정성  </a:t>
            </a:r>
            <a:r>
              <a:rPr sz="1200" spc="-5" dirty="0">
                <a:latin typeface="맑은 고딕"/>
                <a:cs typeface="맑은 고딕"/>
              </a:rPr>
              <a:t>보장</a:t>
            </a:r>
            <a:endParaRPr sz="12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33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31">
            <a:extLst>
              <a:ext uri="{FF2B5EF4-FFF2-40B4-BE49-F238E27FC236}">
                <a16:creationId xmlns:a16="http://schemas.microsoft.com/office/drawing/2014/main" id="{084FBEE8-1DA9-4DCC-9F14-DA7710CC8EF7}"/>
              </a:ext>
            </a:extLst>
          </p:cNvPr>
          <p:cNvSpPr/>
          <p:nvPr/>
        </p:nvSpPr>
        <p:spPr>
          <a:xfrm>
            <a:off x="3839344" y="1357713"/>
            <a:ext cx="5040504" cy="3561758"/>
          </a:xfrm>
          <a:custGeom>
            <a:avLst/>
            <a:gdLst/>
            <a:ahLst/>
            <a:cxnLst/>
            <a:rect l="l" t="t" r="r" b="b"/>
            <a:pathLst>
              <a:path w="3384550" h="3601085">
                <a:moveTo>
                  <a:pt x="0" y="3601085"/>
                </a:moveTo>
                <a:lnTo>
                  <a:pt x="3384422" y="3601085"/>
                </a:lnTo>
                <a:lnTo>
                  <a:pt x="3384422" y="0"/>
                </a:lnTo>
                <a:lnTo>
                  <a:pt x="0" y="0"/>
                </a:lnTo>
                <a:lnTo>
                  <a:pt x="0" y="36010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389561" y="426900"/>
            <a:ext cx="8257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altLang="en-US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금융권에서 </a:t>
            </a:r>
            <a:r>
              <a:rPr lang="en-US" altLang="ko-KR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AI </a:t>
            </a:r>
            <a:r>
              <a:rPr lang="ko-KR" altLang="en-US" sz="1700" b="1" dirty="0">
                <a:solidFill>
                  <a:srgbClr val="2A2A4C"/>
                </a:solidFill>
                <a:latin typeface="Nanum Gothic"/>
                <a:ea typeface="Nanum Gothic"/>
                <a:cs typeface="Nanum Gothic"/>
                <a:sym typeface="Nanum Gothic"/>
              </a:rPr>
              <a:t>도입 사례 </a:t>
            </a:r>
            <a:endParaRPr sz="1400" b="0" i="0" u="none" strike="noStrike" cap="none" dirty="0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t="58974" r="19768" b="37986"/>
          <a:stretch/>
        </p:blipFill>
        <p:spPr>
          <a:xfrm flipH="1">
            <a:off x="503234" y="-7919"/>
            <a:ext cx="8333975" cy="1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8"/>
          <p:cNvCxnSpPr/>
          <p:nvPr/>
        </p:nvCxnSpPr>
        <p:spPr>
          <a:xfrm>
            <a:off x="449460" y="853882"/>
            <a:ext cx="82578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A2A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8"/>
          <p:cNvSpPr txBox="1"/>
          <p:nvPr/>
        </p:nvSpPr>
        <p:spPr>
          <a:xfrm>
            <a:off x="369847" y="157273"/>
            <a:ext cx="339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2</a:t>
            </a:r>
            <a:r>
              <a:rPr lang="en" sz="1200" b="1" i="0" u="none" strike="noStrike" cap="none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. </a:t>
            </a:r>
            <a:r>
              <a:rPr lang="en-US" sz="1200" b="1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K </a:t>
            </a:r>
            <a:r>
              <a:rPr lang="ko-KR" altLang="en-US" sz="1200" b="1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금융사</a:t>
            </a:r>
            <a:r>
              <a:rPr lang="en" sz="1200" b="1" dirty="0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 Machine Learning </a:t>
            </a:r>
            <a:r>
              <a:rPr lang="en" sz="1200" b="1" dirty="0" err="1">
                <a:solidFill>
                  <a:srgbClr val="606079"/>
                </a:solidFill>
                <a:latin typeface="Nanum Gothic"/>
                <a:ea typeface="Nanum Gothic"/>
                <a:cs typeface="Nanum Gothic"/>
                <a:sym typeface="Nanum Gothic"/>
              </a:rPr>
              <a:t>사례</a:t>
            </a:r>
            <a:endParaRPr sz="1200" b="1" i="0" u="none" strike="noStrike" cap="none" dirty="0">
              <a:solidFill>
                <a:srgbClr val="60607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D9C00AFC-7E7E-4585-99CA-82D0DBE3B257}"/>
              </a:ext>
            </a:extLst>
          </p:cNvPr>
          <p:cNvSpPr txBox="1"/>
          <p:nvPr/>
        </p:nvSpPr>
        <p:spPr>
          <a:xfrm>
            <a:off x="478958" y="903590"/>
            <a:ext cx="8204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ko-KR" altLang="en-US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금융권에서 </a:t>
            </a:r>
            <a:r>
              <a:rPr lang="en-US" altLang="ko-KR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리스크관리</a:t>
            </a:r>
            <a:r>
              <a:rPr lang="en-US" altLang="ko-KR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시장분석과 같은 전문 역량이 필요한 업무</a:t>
            </a:r>
            <a:r>
              <a:rPr lang="en-US" altLang="ko-KR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고객관리 등을 중심으로 활용</a:t>
            </a:r>
            <a:endParaRPr lang="en-US" altLang="ko-KR" sz="1200" spc="105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700" marR="5080">
              <a:lnSpc>
                <a:spcPct val="100000"/>
              </a:lnSpc>
            </a:pPr>
            <a:r>
              <a:rPr lang="ko-KR" altLang="en-US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향후</a:t>
            </a:r>
            <a:r>
              <a:rPr lang="en-US" altLang="ko-KR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은행의 리스크관리</a:t>
            </a:r>
            <a:r>
              <a:rPr lang="en-US" altLang="ko-KR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신용평가</a:t>
            </a:r>
            <a:r>
              <a:rPr lang="en-US" altLang="ko-KR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spc="105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시장경쟁력에 미치는 영향이 클 것으로 예상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27763B0B-F351-4E80-BEBA-4979713BD6A8}"/>
              </a:ext>
            </a:extLst>
          </p:cNvPr>
          <p:cNvSpPr txBox="1"/>
          <p:nvPr/>
        </p:nvSpPr>
        <p:spPr>
          <a:xfrm>
            <a:off x="6020137" y="1796286"/>
            <a:ext cx="2760825" cy="282129"/>
          </a:xfrm>
          <a:prstGeom prst="rect">
            <a:avLst/>
          </a:prstGeom>
          <a:ln w="9525">
            <a:noFill/>
          </a:ln>
        </p:spPr>
        <p:txBody>
          <a:bodyPr vert="horz" wrap="square" lIns="0" tIns="508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시장</a:t>
            </a:r>
            <a:r>
              <a:rPr lang="en-US" altLang="ko-KR" sz="900" dirty="0">
                <a:latin typeface="Times New Roman"/>
                <a:cs typeface="Times New Roman"/>
              </a:rPr>
              <a:t>/</a:t>
            </a:r>
            <a:r>
              <a:rPr lang="ko-KR" altLang="en-US" sz="900" dirty="0">
                <a:latin typeface="Times New Roman"/>
                <a:cs typeface="Times New Roman"/>
              </a:rPr>
              <a:t>재무 분석 및 리스크 모니터링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 리스크 예측</a:t>
            </a:r>
            <a:endParaRPr lang="en-US" altLang="ko-KR" sz="900" dirty="0">
              <a:latin typeface="Times New Roman"/>
              <a:cs typeface="Times New Roman"/>
            </a:endParaRPr>
          </a:p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기업고객 재무</a:t>
            </a:r>
            <a:r>
              <a:rPr lang="en-US" altLang="ko-KR" sz="900" dirty="0">
                <a:latin typeface="Times New Roman"/>
                <a:cs typeface="Times New Roman"/>
              </a:rPr>
              <a:t>/</a:t>
            </a:r>
            <a:r>
              <a:rPr lang="ko-KR" altLang="en-US" sz="900" dirty="0">
                <a:latin typeface="Times New Roman"/>
                <a:cs typeface="Times New Roman"/>
              </a:rPr>
              <a:t>비재무 정보에 기반한 부실징후 파악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06068" y="1730862"/>
            <a:ext cx="833476" cy="4348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49%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413620" y="1357712"/>
            <a:ext cx="3413455" cy="3561759"/>
            <a:chOff x="413620" y="1229696"/>
            <a:chExt cx="3413455" cy="3561759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399493C3-BA3C-4D7F-9D41-B73E7575923C}"/>
                </a:ext>
              </a:extLst>
            </p:cNvPr>
            <p:cNvSpPr/>
            <p:nvPr/>
          </p:nvSpPr>
          <p:spPr>
            <a:xfrm>
              <a:off x="3456235" y="3029378"/>
              <a:ext cx="370840" cy="203835"/>
            </a:xfrm>
            <a:custGeom>
              <a:avLst/>
              <a:gdLst/>
              <a:ahLst/>
              <a:cxnLst/>
              <a:rect l="l" t="t" r="r" b="b"/>
              <a:pathLst>
                <a:path w="370839" h="203835">
                  <a:moveTo>
                    <a:pt x="278002" y="69850"/>
                  </a:moveTo>
                  <a:lnTo>
                    <a:pt x="92709" y="69850"/>
                  </a:lnTo>
                  <a:lnTo>
                    <a:pt x="92709" y="203581"/>
                  </a:lnTo>
                  <a:lnTo>
                    <a:pt x="278002" y="203581"/>
                  </a:lnTo>
                  <a:lnTo>
                    <a:pt x="278002" y="69850"/>
                  </a:lnTo>
                  <a:close/>
                </a:path>
                <a:path w="370839" h="203835">
                  <a:moveTo>
                    <a:pt x="185292" y="0"/>
                  </a:moveTo>
                  <a:lnTo>
                    <a:pt x="0" y="69850"/>
                  </a:lnTo>
                  <a:lnTo>
                    <a:pt x="370713" y="69850"/>
                  </a:lnTo>
                  <a:lnTo>
                    <a:pt x="1852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2189F11C-4B5C-41AF-B1E5-0D83D6001677}"/>
                </a:ext>
              </a:extLst>
            </p:cNvPr>
            <p:cNvSpPr txBox="1"/>
            <p:nvPr/>
          </p:nvSpPr>
          <p:spPr>
            <a:xfrm>
              <a:off x="3478205" y="3969940"/>
              <a:ext cx="330200" cy="202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-5" dirty="0">
                  <a:latin typeface="맑은 고딕"/>
                  <a:cs typeface="맑은 고딕"/>
                </a:rPr>
                <a:t>수집</a:t>
              </a:r>
              <a:endParaRPr sz="1200">
                <a:latin typeface="맑은 고딕"/>
                <a:cs typeface="맑은 고딕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55B83D02-F658-41D3-B629-83793ED23E21}"/>
                </a:ext>
              </a:extLst>
            </p:cNvPr>
            <p:cNvSpPr txBox="1"/>
            <p:nvPr/>
          </p:nvSpPr>
          <p:spPr>
            <a:xfrm>
              <a:off x="3476681" y="3000422"/>
              <a:ext cx="330200" cy="2019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dirty="0">
                  <a:latin typeface="맑은 고딕"/>
                  <a:cs typeface="맑은 고딕"/>
                </a:rPr>
                <a:t>처리</a:t>
              </a:r>
              <a:endParaRPr sz="1200">
                <a:latin typeface="맑은 고딕"/>
                <a:cs typeface="맑은 고딕"/>
              </a:endParaRPr>
            </a:p>
          </p:txBody>
        </p:sp>
        <p:sp>
          <p:nvSpPr>
            <p:cNvPr id="42" name="object 31">
              <a:extLst>
                <a:ext uri="{FF2B5EF4-FFF2-40B4-BE49-F238E27FC236}">
                  <a16:creationId xmlns:a16="http://schemas.microsoft.com/office/drawing/2014/main" id="{084FBEE8-1DA9-4DCC-9F14-DA7710CC8EF7}"/>
                </a:ext>
              </a:extLst>
            </p:cNvPr>
            <p:cNvSpPr/>
            <p:nvPr/>
          </p:nvSpPr>
          <p:spPr>
            <a:xfrm>
              <a:off x="413620" y="1229696"/>
              <a:ext cx="3384550" cy="3561759"/>
            </a:xfrm>
            <a:custGeom>
              <a:avLst/>
              <a:gdLst/>
              <a:ahLst/>
              <a:cxnLst/>
              <a:rect l="l" t="t" r="r" b="b"/>
              <a:pathLst>
                <a:path w="3384550" h="3601085">
                  <a:moveTo>
                    <a:pt x="0" y="3601085"/>
                  </a:moveTo>
                  <a:lnTo>
                    <a:pt x="3384422" y="3601085"/>
                  </a:lnTo>
                  <a:lnTo>
                    <a:pt x="3384422" y="0"/>
                  </a:lnTo>
                  <a:lnTo>
                    <a:pt x="0" y="0"/>
                  </a:lnTo>
                  <a:lnTo>
                    <a:pt x="0" y="36010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1">
              <a:extLst>
                <a:ext uri="{FF2B5EF4-FFF2-40B4-BE49-F238E27FC236}">
                  <a16:creationId xmlns:a16="http://schemas.microsoft.com/office/drawing/2014/main" id="{084FBEE8-1DA9-4DCC-9F14-DA7710CC8EF7}"/>
                </a:ext>
              </a:extLst>
            </p:cNvPr>
            <p:cNvSpPr/>
            <p:nvPr/>
          </p:nvSpPr>
          <p:spPr>
            <a:xfrm>
              <a:off x="648135" y="1648140"/>
              <a:ext cx="2941067" cy="2005951"/>
            </a:xfrm>
            <a:custGeom>
              <a:avLst/>
              <a:gdLst/>
              <a:ahLst/>
              <a:cxnLst/>
              <a:rect l="l" t="t" r="r" b="b"/>
              <a:pathLst>
                <a:path w="3384550" h="3601085">
                  <a:moveTo>
                    <a:pt x="0" y="3601085"/>
                  </a:moveTo>
                  <a:lnTo>
                    <a:pt x="3384422" y="3601085"/>
                  </a:lnTo>
                  <a:lnTo>
                    <a:pt x="3384422" y="0"/>
                  </a:lnTo>
                  <a:lnTo>
                    <a:pt x="0" y="0"/>
                  </a:lnTo>
                  <a:lnTo>
                    <a:pt x="0" y="36010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" name="텍스트 상자 1"/>
            <p:cNvSpPr txBox="1"/>
            <p:nvPr/>
          </p:nvSpPr>
          <p:spPr>
            <a:xfrm>
              <a:off x="700713" y="1255442"/>
              <a:ext cx="299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AI</a:t>
              </a:r>
              <a:r>
                <a:rPr kumimoji="1" lang="ko-KR" altLang="en-US" dirty="0"/>
                <a:t>가 미래 금융서비스에 미칠 영향</a:t>
              </a:r>
              <a:r>
                <a:rPr kumimoji="1" lang="en-US" altLang="ko-KR" dirty="0"/>
                <a:t> </a:t>
              </a:r>
              <a:endParaRPr kumimoji="1" lang="ko-KR" altLang="en-US" dirty="0"/>
            </a:p>
          </p:txBody>
        </p:sp>
        <p:cxnSp>
          <p:nvCxnSpPr>
            <p:cNvPr id="4" name="직선 연결선[R] 3"/>
            <p:cNvCxnSpPr/>
            <p:nvPr/>
          </p:nvCxnSpPr>
          <p:spPr>
            <a:xfrm>
              <a:off x="962661" y="3308779"/>
              <a:ext cx="23904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1089962" y="2680637"/>
              <a:ext cx="504000" cy="60667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828304" y="2522790"/>
              <a:ext cx="504000" cy="7645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591575" y="2332911"/>
              <a:ext cx="504000" cy="96329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1140670" y="2452772"/>
              <a:ext cx="5551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64%</a:t>
              </a:r>
              <a:endParaRPr kumimoji="1" lang="ko-KR" altLang="en-US" sz="1050" dirty="0"/>
            </a:p>
          </p:txBody>
        </p:sp>
        <p:sp>
          <p:nvSpPr>
            <p:cNvPr id="64" name="텍스트 상자 63"/>
            <p:cNvSpPr txBox="1"/>
            <p:nvPr/>
          </p:nvSpPr>
          <p:spPr>
            <a:xfrm>
              <a:off x="1880299" y="2301915"/>
              <a:ext cx="5551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/>
                <a:t>69%</a:t>
              </a:r>
              <a:endParaRPr kumimoji="1" lang="ko-KR" altLang="en-US" sz="1050" dirty="0"/>
            </a:p>
          </p:txBody>
        </p:sp>
        <p:sp>
          <p:nvSpPr>
            <p:cNvPr id="65" name="텍스트 상자 64"/>
            <p:cNvSpPr txBox="1"/>
            <p:nvPr/>
          </p:nvSpPr>
          <p:spPr>
            <a:xfrm>
              <a:off x="2632187" y="2116158"/>
              <a:ext cx="5551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74%</a:t>
              </a:r>
              <a:endParaRPr kumimoji="1" lang="ko-KR" altLang="en-US" sz="1050" dirty="0"/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1042274" y="3337987"/>
              <a:ext cx="6732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700" dirty="0"/>
                <a:t>시장경쟁력</a:t>
              </a:r>
            </a:p>
          </p:txBody>
        </p:sp>
        <p:sp>
          <p:nvSpPr>
            <p:cNvPr id="67" name="텍스트 상자 66"/>
            <p:cNvSpPr txBox="1"/>
            <p:nvPr/>
          </p:nvSpPr>
          <p:spPr>
            <a:xfrm>
              <a:off x="1751284" y="3345212"/>
              <a:ext cx="6732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700"/>
                <a:t>리스크관리</a:t>
              </a:r>
              <a:endParaRPr kumimoji="1" lang="ko-KR" altLang="en-US" sz="700" dirty="0"/>
            </a:p>
          </p:txBody>
        </p:sp>
        <p:sp>
          <p:nvSpPr>
            <p:cNvPr id="68" name="텍스트 상자 67"/>
            <p:cNvSpPr txBox="1"/>
            <p:nvPr/>
          </p:nvSpPr>
          <p:spPr>
            <a:xfrm>
              <a:off x="2606778" y="3336971"/>
              <a:ext cx="6732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700"/>
                <a:t>신용평가</a:t>
              </a:r>
              <a:endParaRPr kumimoji="1" lang="ko-KR" altLang="en-US" sz="700" dirty="0"/>
            </a:p>
          </p:txBody>
        </p:sp>
        <p:sp>
          <p:nvSpPr>
            <p:cNvPr id="69" name="object 31">
              <a:extLst>
                <a:ext uri="{FF2B5EF4-FFF2-40B4-BE49-F238E27FC236}">
                  <a16:creationId xmlns:a16="http://schemas.microsoft.com/office/drawing/2014/main" id="{084FBEE8-1DA9-4DCC-9F14-DA7710CC8EF7}"/>
                </a:ext>
              </a:extLst>
            </p:cNvPr>
            <p:cNvSpPr/>
            <p:nvPr/>
          </p:nvSpPr>
          <p:spPr>
            <a:xfrm>
              <a:off x="643149" y="3674298"/>
              <a:ext cx="2941067" cy="805548"/>
            </a:xfrm>
            <a:custGeom>
              <a:avLst/>
              <a:gdLst/>
              <a:ahLst/>
              <a:cxnLst/>
              <a:rect l="l" t="t" r="r" b="b"/>
              <a:pathLst>
                <a:path w="3384550" h="3601085">
                  <a:moveTo>
                    <a:pt x="0" y="3601085"/>
                  </a:moveTo>
                  <a:lnTo>
                    <a:pt x="3384422" y="3601085"/>
                  </a:lnTo>
                  <a:lnTo>
                    <a:pt x="3384422" y="0"/>
                  </a:lnTo>
                  <a:lnTo>
                    <a:pt x="0" y="0"/>
                  </a:lnTo>
                  <a:lnTo>
                    <a:pt x="0" y="36010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▲ </a:t>
              </a:r>
              <a:r>
                <a:rPr lang="en-US" altLang="ko-KR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AI</a:t>
              </a:r>
              <a:r>
                <a:rPr lang="ko-KR" altLang="en-US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가 금융 시장 경쟁력 및 생산성 향상에 미치는 영향은 방대할 것으로 예상</a:t>
              </a:r>
              <a:endParaRPr lang="en-US" altLang="ko-KR" dirty="0"/>
            </a:p>
            <a:p>
              <a:r>
                <a:rPr lang="ko-KR" altLang="en-US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▲ 현재</a:t>
              </a:r>
              <a:r>
                <a:rPr lang="en-US" altLang="ko-KR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,</a:t>
              </a:r>
              <a:r>
                <a:rPr lang="ko-KR" altLang="en-US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‘K’</a:t>
              </a:r>
              <a:r>
                <a:rPr lang="ko-KR" altLang="en-US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은행은 일부 영역인 로보어드바이저</a:t>
              </a:r>
              <a:r>
                <a:rPr lang="en-US" altLang="ko-KR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,</a:t>
              </a:r>
              <a:r>
                <a:rPr lang="ko-KR" altLang="en-US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FDS</a:t>
              </a:r>
              <a:r>
                <a:rPr lang="ko-KR" altLang="en-US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에만 </a:t>
              </a:r>
              <a:r>
                <a:rPr lang="en-US" altLang="ko-KR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AI </a:t>
              </a:r>
              <a:r>
                <a:rPr lang="ko-KR" altLang="en-US" sz="1100" dirty="0">
                  <a:solidFill>
                    <a:schemeClr val="tx1"/>
                  </a:solidFill>
                  <a:latin typeface="Malgun Gothic"/>
                  <a:ea typeface="Malgun Gothic"/>
                </a:rPr>
                <a:t>도입</a:t>
              </a:r>
              <a:endParaRPr lang="en-US" altLang="ko-KR" sz="1100" dirty="0">
                <a:solidFill>
                  <a:schemeClr val="tx1"/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3908431" y="2236213"/>
            <a:ext cx="833476" cy="4348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45%</a:t>
            </a:r>
          </a:p>
        </p:txBody>
      </p:sp>
      <p:sp>
        <p:nvSpPr>
          <p:cNvPr id="73" name="타원 72"/>
          <p:cNvSpPr/>
          <p:nvPr/>
        </p:nvSpPr>
        <p:spPr>
          <a:xfrm>
            <a:off x="3909736" y="2755828"/>
            <a:ext cx="833476" cy="4348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37%</a:t>
            </a:r>
          </a:p>
        </p:txBody>
      </p:sp>
      <p:sp>
        <p:nvSpPr>
          <p:cNvPr id="74" name="타원 73"/>
          <p:cNvSpPr/>
          <p:nvPr/>
        </p:nvSpPr>
        <p:spPr>
          <a:xfrm>
            <a:off x="3916566" y="3287169"/>
            <a:ext cx="833476" cy="4348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33%</a:t>
            </a:r>
          </a:p>
        </p:txBody>
      </p:sp>
      <p:sp>
        <p:nvSpPr>
          <p:cNvPr id="75" name="타원 74"/>
          <p:cNvSpPr/>
          <p:nvPr/>
        </p:nvSpPr>
        <p:spPr>
          <a:xfrm>
            <a:off x="3914995" y="3812169"/>
            <a:ext cx="833476" cy="4348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29%</a:t>
            </a:r>
          </a:p>
        </p:txBody>
      </p:sp>
      <p:sp>
        <p:nvSpPr>
          <p:cNvPr id="76" name="타원 75"/>
          <p:cNvSpPr/>
          <p:nvPr/>
        </p:nvSpPr>
        <p:spPr>
          <a:xfrm>
            <a:off x="3906068" y="4337169"/>
            <a:ext cx="833476" cy="4348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26%</a:t>
            </a:r>
          </a:p>
        </p:txBody>
      </p:sp>
      <p:sp>
        <p:nvSpPr>
          <p:cNvPr id="63" name="텍스트 상자 62"/>
          <p:cNvSpPr txBox="1"/>
          <p:nvPr/>
        </p:nvSpPr>
        <p:spPr>
          <a:xfrm>
            <a:off x="4846108" y="1816805"/>
            <a:ext cx="10751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/>
              <a:t>리스크평가</a:t>
            </a:r>
          </a:p>
        </p:txBody>
      </p:sp>
      <p:sp>
        <p:nvSpPr>
          <p:cNvPr id="79" name="텍스트 상자 78"/>
          <p:cNvSpPr txBox="1"/>
          <p:nvPr/>
        </p:nvSpPr>
        <p:spPr>
          <a:xfrm>
            <a:off x="4839941" y="2306973"/>
            <a:ext cx="10796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/>
              <a:t>시장</a:t>
            </a:r>
            <a:r>
              <a:rPr kumimoji="1" lang="en-US" altLang="ko-KR" sz="1100" b="1" dirty="0"/>
              <a:t>/</a:t>
            </a:r>
            <a:r>
              <a:rPr kumimoji="1" lang="ko-KR" altLang="en-US" sz="1100" b="1" dirty="0"/>
              <a:t>재무분석</a:t>
            </a:r>
          </a:p>
        </p:txBody>
      </p:sp>
      <p:sp>
        <p:nvSpPr>
          <p:cNvPr id="80" name="텍스트 상자 79"/>
          <p:cNvSpPr txBox="1"/>
          <p:nvPr/>
        </p:nvSpPr>
        <p:spPr>
          <a:xfrm>
            <a:off x="4839941" y="2827004"/>
            <a:ext cx="10813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/>
              <a:t>고객서비스</a:t>
            </a:r>
          </a:p>
        </p:txBody>
      </p:sp>
      <p:sp>
        <p:nvSpPr>
          <p:cNvPr id="81" name="텍스트 상자 80"/>
          <p:cNvSpPr txBox="1"/>
          <p:nvPr/>
        </p:nvSpPr>
        <p:spPr>
          <a:xfrm>
            <a:off x="4828124" y="3348444"/>
            <a:ext cx="10931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/>
              <a:t>트레이딩</a:t>
            </a:r>
          </a:p>
        </p:txBody>
      </p:sp>
      <p:sp>
        <p:nvSpPr>
          <p:cNvPr id="82" name="텍스트 상자 81"/>
          <p:cNvSpPr txBox="1"/>
          <p:nvPr/>
        </p:nvSpPr>
        <p:spPr>
          <a:xfrm>
            <a:off x="4828124" y="3873580"/>
            <a:ext cx="10931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/>
              <a:t>신용평가</a:t>
            </a:r>
          </a:p>
        </p:txBody>
      </p:sp>
      <p:sp>
        <p:nvSpPr>
          <p:cNvPr id="83" name="텍스트 상자 82"/>
          <p:cNvSpPr txBox="1"/>
          <p:nvPr/>
        </p:nvSpPr>
        <p:spPr>
          <a:xfrm>
            <a:off x="4828124" y="4396626"/>
            <a:ext cx="1093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/>
              <a:t>준법감시</a:t>
            </a:r>
          </a:p>
        </p:txBody>
      </p:sp>
      <p:sp>
        <p:nvSpPr>
          <p:cNvPr id="84" name="object 33">
            <a:extLst>
              <a:ext uri="{FF2B5EF4-FFF2-40B4-BE49-F238E27FC236}">
                <a16:creationId xmlns:a16="http://schemas.microsoft.com/office/drawing/2014/main" id="{27763B0B-F351-4E80-BEBA-4979713BD6A8}"/>
              </a:ext>
            </a:extLst>
          </p:cNvPr>
          <p:cNvSpPr txBox="1"/>
          <p:nvPr/>
        </p:nvSpPr>
        <p:spPr>
          <a:xfrm>
            <a:off x="6019284" y="2296713"/>
            <a:ext cx="2760825" cy="420628"/>
          </a:xfrm>
          <a:prstGeom prst="rect">
            <a:avLst/>
          </a:prstGeom>
          <a:ln w="9525">
            <a:noFill/>
          </a:ln>
        </p:spPr>
        <p:txBody>
          <a:bodyPr vert="horz" wrap="square" lIns="0" tIns="508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시장</a:t>
            </a:r>
            <a:r>
              <a:rPr lang="en-US" altLang="ko-KR" sz="900" dirty="0">
                <a:latin typeface="Times New Roman"/>
                <a:cs typeface="Times New Roman"/>
              </a:rPr>
              <a:t>/</a:t>
            </a:r>
            <a:r>
              <a:rPr lang="ko-KR" altLang="en-US" sz="900" dirty="0">
                <a:latin typeface="Times New Roman"/>
                <a:cs typeface="Times New Roman"/>
              </a:rPr>
              <a:t>재무 관련 통계</a:t>
            </a:r>
            <a:r>
              <a:rPr lang="en-US" altLang="ko-KR" sz="900" dirty="0">
                <a:latin typeface="Times New Roman"/>
                <a:cs typeface="Times New Roman"/>
              </a:rPr>
              <a:t>(</a:t>
            </a:r>
            <a:r>
              <a:rPr lang="ko-KR" altLang="en-US" sz="900" dirty="0">
                <a:latin typeface="Times New Roman"/>
                <a:cs typeface="Times New Roman"/>
              </a:rPr>
              <a:t>보고서 등</a:t>
            </a:r>
            <a:r>
              <a:rPr lang="en-US" altLang="ko-KR" sz="900" dirty="0">
                <a:latin typeface="Times New Roman"/>
                <a:cs typeface="Times New Roman"/>
              </a:rPr>
              <a:t>)</a:t>
            </a:r>
            <a:r>
              <a:rPr lang="ko-KR" altLang="en-US" sz="900" dirty="0">
                <a:latin typeface="Times New Roman"/>
                <a:cs typeface="Times New Roman"/>
              </a:rPr>
              <a:t> 작성</a:t>
            </a:r>
            <a:endParaRPr lang="en-US" altLang="ko-KR" sz="900" dirty="0">
              <a:latin typeface="Times New Roman"/>
              <a:cs typeface="Times New Roman"/>
            </a:endParaRPr>
          </a:p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데이터 기업 실적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 경제 데이터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 정책등 정보분석 및 솔루션 제공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5" name="object 33">
            <a:extLst>
              <a:ext uri="{FF2B5EF4-FFF2-40B4-BE49-F238E27FC236}">
                <a16:creationId xmlns:a16="http://schemas.microsoft.com/office/drawing/2014/main" id="{27763B0B-F351-4E80-BEBA-4979713BD6A8}"/>
              </a:ext>
            </a:extLst>
          </p:cNvPr>
          <p:cNvSpPr txBox="1"/>
          <p:nvPr/>
        </p:nvSpPr>
        <p:spPr>
          <a:xfrm>
            <a:off x="6019280" y="2833438"/>
            <a:ext cx="2760825" cy="420628"/>
          </a:xfrm>
          <a:prstGeom prst="rect">
            <a:avLst/>
          </a:prstGeom>
          <a:ln w="9525">
            <a:noFill/>
          </a:ln>
        </p:spPr>
        <p:txBody>
          <a:bodyPr vert="horz" wrap="square" lIns="0" tIns="508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맞춤 자산관리</a:t>
            </a:r>
            <a:r>
              <a:rPr lang="en-US" altLang="ko-KR" sz="900" dirty="0">
                <a:latin typeface="Times New Roman"/>
                <a:cs typeface="Times New Roman"/>
              </a:rPr>
              <a:t>(</a:t>
            </a:r>
            <a:r>
              <a:rPr lang="ko-KR" altLang="en-US" sz="900" dirty="0">
                <a:latin typeface="Times New Roman"/>
                <a:cs typeface="Times New Roman"/>
              </a:rPr>
              <a:t>로보어드바이저</a:t>
            </a:r>
            <a:r>
              <a:rPr lang="en-US" altLang="ko-KR" sz="900" dirty="0">
                <a:latin typeface="Times New Roman"/>
                <a:cs typeface="Times New Roman"/>
              </a:rPr>
              <a:t>)</a:t>
            </a:r>
            <a:r>
              <a:rPr lang="ko-KR" altLang="en-US" sz="900" dirty="0">
                <a:latin typeface="Times New Roman"/>
                <a:cs typeface="Times New Roman"/>
              </a:rPr>
              <a:t> 서비스 제공</a:t>
            </a:r>
            <a:endParaRPr lang="en-US" altLang="ko-KR" sz="900" dirty="0">
              <a:latin typeface="Times New Roman"/>
              <a:cs typeface="Times New Roman"/>
            </a:endParaRPr>
          </a:p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챗봇을 통한 고객상담</a:t>
            </a:r>
            <a:r>
              <a:rPr lang="en-US" altLang="ko-KR" sz="900" dirty="0">
                <a:latin typeface="Times New Roman"/>
                <a:cs typeface="Times New Roman"/>
              </a:rPr>
              <a:t>/</a:t>
            </a:r>
            <a:r>
              <a:rPr lang="ko-KR" altLang="en-US" sz="900" dirty="0">
                <a:latin typeface="Times New Roman"/>
                <a:cs typeface="Times New Roman"/>
              </a:rPr>
              <a:t>조회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이체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환전등의 업무처리</a:t>
            </a:r>
            <a:endParaRPr lang="en-US" altLang="ko-KR" sz="900" dirty="0">
              <a:latin typeface="Times New Roman"/>
              <a:cs typeface="Times New Roman"/>
            </a:endParaRPr>
          </a:p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로봇이 영업점 고객 응대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6" name="object 33">
            <a:extLst>
              <a:ext uri="{FF2B5EF4-FFF2-40B4-BE49-F238E27FC236}">
                <a16:creationId xmlns:a16="http://schemas.microsoft.com/office/drawing/2014/main" id="{27763B0B-F351-4E80-BEBA-4979713BD6A8}"/>
              </a:ext>
            </a:extLst>
          </p:cNvPr>
          <p:cNvSpPr txBox="1"/>
          <p:nvPr/>
        </p:nvSpPr>
        <p:spPr>
          <a:xfrm>
            <a:off x="6019280" y="3345226"/>
            <a:ext cx="2760825" cy="282129"/>
          </a:xfrm>
          <a:prstGeom prst="rect">
            <a:avLst/>
          </a:prstGeom>
          <a:ln w="9525">
            <a:noFill/>
          </a:ln>
        </p:spPr>
        <p:txBody>
          <a:bodyPr vert="horz" wrap="square" lIns="0" tIns="508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시장가격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 거래량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 거시경제 등 정보를 분석하여 주식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 선물환 등 트레이딩 수행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7" name="object 33">
            <a:extLst>
              <a:ext uri="{FF2B5EF4-FFF2-40B4-BE49-F238E27FC236}">
                <a16:creationId xmlns:a16="http://schemas.microsoft.com/office/drawing/2014/main" id="{27763B0B-F351-4E80-BEBA-4979713BD6A8}"/>
              </a:ext>
            </a:extLst>
          </p:cNvPr>
          <p:cNvSpPr txBox="1"/>
          <p:nvPr/>
        </p:nvSpPr>
        <p:spPr>
          <a:xfrm>
            <a:off x="6019282" y="3873580"/>
            <a:ext cx="2760825" cy="420628"/>
          </a:xfrm>
          <a:prstGeom prst="rect">
            <a:avLst/>
          </a:prstGeom>
          <a:ln w="9525">
            <a:noFill/>
          </a:ln>
        </p:spPr>
        <p:txBody>
          <a:bodyPr vert="horz" wrap="square" lIns="0" tIns="508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고객 금융</a:t>
            </a:r>
            <a:r>
              <a:rPr lang="en-US" altLang="ko-KR" sz="900" dirty="0">
                <a:latin typeface="Times New Roman"/>
                <a:cs typeface="Times New Roman"/>
              </a:rPr>
              <a:t>/</a:t>
            </a:r>
            <a:r>
              <a:rPr lang="ko-KR" altLang="en-US" sz="900" dirty="0">
                <a:latin typeface="Times New Roman"/>
                <a:cs typeface="Times New Roman"/>
              </a:rPr>
              <a:t>비금융</a:t>
            </a:r>
            <a:r>
              <a:rPr lang="en-US" altLang="ko-KR" sz="900" dirty="0">
                <a:latin typeface="Times New Roman"/>
                <a:cs typeface="Times New Roman"/>
              </a:rPr>
              <a:t>(</a:t>
            </a:r>
            <a:r>
              <a:rPr lang="ko-KR" altLang="en-US" sz="900" dirty="0">
                <a:latin typeface="Times New Roman"/>
                <a:cs typeface="Times New Roman"/>
              </a:rPr>
              <a:t>통화기록</a:t>
            </a:r>
            <a:r>
              <a:rPr lang="en-US" altLang="ko-KR" sz="900" dirty="0">
                <a:latin typeface="Times New Roman"/>
                <a:cs typeface="Times New Roman"/>
              </a:rPr>
              <a:t>,SNS</a:t>
            </a:r>
            <a:r>
              <a:rPr lang="ko-KR" altLang="en-US" sz="900" dirty="0">
                <a:latin typeface="Times New Roman"/>
                <a:cs typeface="Times New Roman"/>
              </a:rPr>
              <a:t> 등</a:t>
            </a:r>
            <a:r>
              <a:rPr lang="en-US" altLang="ko-KR" sz="900" dirty="0">
                <a:latin typeface="Times New Roman"/>
                <a:cs typeface="Times New Roman"/>
              </a:rPr>
              <a:t>)</a:t>
            </a:r>
            <a:r>
              <a:rPr lang="ko-KR" altLang="en-US" sz="900" dirty="0">
                <a:latin typeface="Times New Roman"/>
                <a:cs typeface="Times New Roman"/>
              </a:rPr>
              <a:t> 정보 분석 및 신용등급평가</a:t>
            </a:r>
            <a:endParaRPr lang="en-US" altLang="ko-KR" sz="900" dirty="0">
              <a:latin typeface="Times New Roman"/>
              <a:cs typeface="Times New Roman"/>
            </a:endParaRPr>
          </a:p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재무분석을 통한 수익성 예측 및 금리 결정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8" name="object 33">
            <a:extLst>
              <a:ext uri="{FF2B5EF4-FFF2-40B4-BE49-F238E27FC236}">
                <a16:creationId xmlns:a16="http://schemas.microsoft.com/office/drawing/2014/main" id="{27763B0B-F351-4E80-BEBA-4979713BD6A8}"/>
              </a:ext>
            </a:extLst>
          </p:cNvPr>
          <p:cNvSpPr txBox="1"/>
          <p:nvPr/>
        </p:nvSpPr>
        <p:spPr>
          <a:xfrm>
            <a:off x="6019281" y="4386367"/>
            <a:ext cx="2760825" cy="420628"/>
          </a:xfrm>
          <a:prstGeom prst="rect">
            <a:avLst/>
          </a:prstGeom>
          <a:ln w="9525">
            <a:noFill/>
          </a:ln>
        </p:spPr>
        <p:txBody>
          <a:bodyPr vert="horz" wrap="square" lIns="0" tIns="508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고객알기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 자금세탁방지</a:t>
            </a:r>
            <a:r>
              <a:rPr lang="en-US" altLang="ko-KR" sz="900" dirty="0">
                <a:latin typeface="Times New Roman"/>
                <a:cs typeface="Times New Roman"/>
              </a:rPr>
              <a:t>,</a:t>
            </a:r>
            <a:r>
              <a:rPr lang="ko-KR" altLang="en-US" sz="900" dirty="0">
                <a:latin typeface="Times New Roman"/>
                <a:cs typeface="Times New Roman"/>
              </a:rPr>
              <a:t> </a:t>
            </a:r>
            <a:r>
              <a:rPr lang="en-US" altLang="ko-KR" sz="900" dirty="0">
                <a:latin typeface="Times New Roman"/>
                <a:cs typeface="Times New Roman"/>
              </a:rPr>
              <a:t>FDS</a:t>
            </a:r>
            <a:r>
              <a:rPr lang="ko-KR" altLang="en-US" sz="900" dirty="0">
                <a:latin typeface="Times New Roman"/>
                <a:cs typeface="Times New Roman"/>
              </a:rPr>
              <a:t> 시스템 활용 사기거래 탐지</a:t>
            </a:r>
            <a:endParaRPr lang="en-US" altLang="ko-KR" sz="900" dirty="0">
              <a:latin typeface="Times New Roman"/>
              <a:cs typeface="Times New Roman"/>
            </a:endParaRPr>
          </a:p>
          <a:p>
            <a:pPr marL="171450" indent="-171450">
              <a:lnSpc>
                <a:spcPct val="100000"/>
              </a:lnSpc>
              <a:spcBef>
                <a:spcPts val="40"/>
              </a:spcBef>
              <a:buFont typeface="Arial" charset="0"/>
              <a:buChar char="•"/>
            </a:pPr>
            <a:r>
              <a:rPr lang="ko-KR" altLang="en-US" sz="900" dirty="0">
                <a:latin typeface="Times New Roman"/>
                <a:cs typeface="Times New Roman"/>
              </a:rPr>
              <a:t>내부 부정행위 감시 </a:t>
            </a:r>
            <a:endParaRPr sz="900" dirty="0">
              <a:latin typeface="Times New Roman"/>
              <a:cs typeface="Times New Roman"/>
            </a:endParaRPr>
          </a:p>
        </p:txBody>
      </p:sp>
      <p:cxnSp>
        <p:nvCxnSpPr>
          <p:cNvPr id="70" name="직선 연결선[R] 69"/>
          <p:cNvCxnSpPr/>
          <p:nvPr/>
        </p:nvCxnSpPr>
        <p:spPr>
          <a:xfrm>
            <a:off x="4839941" y="2160465"/>
            <a:ext cx="3940164" cy="12334"/>
          </a:xfrm>
          <a:prstGeom prst="line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직선 연결선[R] 91"/>
          <p:cNvCxnSpPr/>
          <p:nvPr/>
        </p:nvCxnSpPr>
        <p:spPr>
          <a:xfrm>
            <a:off x="4828124" y="2733518"/>
            <a:ext cx="3940164" cy="12334"/>
          </a:xfrm>
          <a:prstGeom prst="line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직선 연결선[R] 92"/>
          <p:cNvCxnSpPr/>
          <p:nvPr/>
        </p:nvCxnSpPr>
        <p:spPr>
          <a:xfrm>
            <a:off x="4839941" y="3254066"/>
            <a:ext cx="3940164" cy="12334"/>
          </a:xfrm>
          <a:prstGeom prst="line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직선 연결선[R] 93"/>
          <p:cNvCxnSpPr/>
          <p:nvPr/>
        </p:nvCxnSpPr>
        <p:spPr>
          <a:xfrm>
            <a:off x="4799870" y="3737234"/>
            <a:ext cx="3940164" cy="12334"/>
          </a:xfrm>
          <a:prstGeom prst="line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직선 연결선[R] 94"/>
          <p:cNvCxnSpPr/>
          <p:nvPr/>
        </p:nvCxnSpPr>
        <p:spPr>
          <a:xfrm>
            <a:off x="4810404" y="4293344"/>
            <a:ext cx="3940164" cy="12334"/>
          </a:xfrm>
          <a:prstGeom prst="line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텍스트 상자 95"/>
          <p:cNvSpPr txBox="1"/>
          <p:nvPr/>
        </p:nvSpPr>
        <p:spPr>
          <a:xfrm>
            <a:off x="3885460" y="1381003"/>
            <a:ext cx="299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금융에서</a:t>
            </a:r>
            <a:r>
              <a:rPr kumimoji="1" lang="en-US" altLang="ko-KR" dirty="0"/>
              <a:t> AI</a:t>
            </a:r>
            <a:r>
              <a:rPr kumimoji="1" lang="ko-KR" altLang="en-US" dirty="0"/>
              <a:t> 활용 현황</a:t>
            </a:r>
          </a:p>
        </p:txBody>
      </p:sp>
    </p:spTree>
    <p:extLst>
      <p:ext uri="{BB962C8B-B14F-4D97-AF65-F5344CB8AC3E}">
        <p14:creationId xmlns:p14="http://schemas.microsoft.com/office/powerpoint/2010/main" val="6273269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1303</Words>
  <Application>Microsoft Office PowerPoint</Application>
  <PresentationFormat>On-screen Show (16:9)</PresentationFormat>
  <Paragraphs>241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Moebius Korea</vt:lpstr>
      <vt:lpstr>Nanum Gothic</vt:lpstr>
      <vt:lpstr>나눔고딕</vt:lpstr>
      <vt:lpstr>맑은 고딕</vt:lpstr>
      <vt:lpstr>맑은 고딕</vt:lpstr>
      <vt:lpstr>Arial</vt:lpstr>
      <vt:lpstr>Lucida Sans</vt:lpstr>
      <vt:lpstr>Times New Roman</vt:lpstr>
      <vt:lpstr>Wingdings</vt:lpstr>
      <vt:lpstr>Simple Light</vt:lpstr>
      <vt:lpstr>Simple Light</vt:lpstr>
      <vt:lpstr>Machine Learning 활용 사례 S사 통신사 K사 금융사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활용 사례 S사 통신사 K사 금융사</dc:title>
  <cp:lastModifiedBy>Park Minsu</cp:lastModifiedBy>
  <cp:revision>14</cp:revision>
  <dcterms:modified xsi:type="dcterms:W3CDTF">2019-03-09T01:29:42Z</dcterms:modified>
</cp:coreProperties>
</file>