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5"/>
  </p:notesMasterIdLst>
  <p:sldIdLst>
    <p:sldId id="276" r:id="rId2"/>
    <p:sldId id="277" r:id="rId3"/>
    <p:sldId id="27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4FC73C0-3B65-43BD-8545-145D8D8A3256}">
          <p14:sldIdLst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0B3DAA-59D6-4BE2-9956-E873DB7A1BE4}" v="3" dt="2023-07-10T09:41:07.3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8" autoAdjust="0"/>
    <p:restoredTop sz="94637" autoAdjust="0"/>
  </p:normalViewPr>
  <p:slideViewPr>
    <p:cSldViewPr snapToGrid="0">
      <p:cViewPr>
        <p:scale>
          <a:sx n="82" d="100"/>
          <a:sy n="82" d="100"/>
        </p:scale>
        <p:origin x="1488" y="53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60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EDF7E8-8556-4A09-A24B-363333B443D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3EA48-5FE8-4FA2-8FF3-01A6033C2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280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63EA48-5FE8-4FA2-8FF3-01A6033C28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08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63EA48-5FE8-4FA2-8FF3-01A6033C28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70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63EA48-5FE8-4FA2-8FF3-01A6033C28E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316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A53F9-64D3-4190-9FEA-775039F3F5DF}" type="datetime1">
              <a:rPr lang="it-IT" smtClean="0"/>
              <a:t>08/04/2024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4DD9-EAC0-4517-9B1F-8E8231ACB52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672293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A53F9-64D3-4190-9FEA-775039F3F5DF}" type="datetime1">
              <a:rPr lang="it-IT" smtClean="0"/>
              <a:t>08/04/2024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4DD9-EAC0-4517-9B1F-8E8231ACB52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427532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A53F9-64D3-4190-9FEA-775039F3F5DF}" type="datetime1">
              <a:rPr lang="it-IT" smtClean="0"/>
              <a:t>08/04/2024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4DD9-EAC0-4517-9B1F-8E8231ACB52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265511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A53F9-64D3-4190-9FEA-775039F3F5DF}" type="datetime1">
              <a:rPr lang="it-IT" smtClean="0"/>
              <a:t>08/04/2024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4DD9-EAC0-4517-9B1F-8E8231ACB52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773491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A53F9-64D3-4190-9FEA-775039F3F5DF}" type="datetime1">
              <a:rPr lang="it-IT" smtClean="0"/>
              <a:t>08/04/2024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4DD9-EAC0-4517-9B1F-8E8231ACB52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336715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A53F9-64D3-4190-9FEA-775039F3F5DF}" type="datetime1">
              <a:rPr lang="it-IT" smtClean="0"/>
              <a:t>08/04/2024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4DD9-EAC0-4517-9B1F-8E8231ACB52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445490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A53F9-64D3-4190-9FEA-775039F3F5DF}" type="datetime1">
              <a:rPr lang="it-IT" smtClean="0"/>
              <a:t>08/04/2024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4DD9-EAC0-4517-9B1F-8E8231ACB52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79605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A53F9-64D3-4190-9FEA-775039F3F5DF}" type="datetime1">
              <a:rPr lang="it-IT" smtClean="0"/>
              <a:t>08/04/2024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4DD9-EAC0-4517-9B1F-8E8231ACB52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139128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A53F9-64D3-4190-9FEA-775039F3F5DF}" type="datetime1">
              <a:rPr lang="it-IT" smtClean="0"/>
              <a:t>08/04/2024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4DD9-EAC0-4517-9B1F-8E8231ACB52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57913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A53F9-64D3-4190-9FEA-775039F3F5DF}" type="datetime1">
              <a:rPr lang="it-IT" smtClean="0"/>
              <a:t>08/04/2024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4DD9-EAC0-4517-9B1F-8E8231ACB52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831773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A53F9-64D3-4190-9FEA-775039F3F5DF}" type="datetime1">
              <a:rPr lang="it-IT" smtClean="0"/>
              <a:t>08/04/2024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4DD9-EAC0-4517-9B1F-8E8231ACB52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722282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A53F9-64D3-4190-9FEA-775039F3F5DF}" type="datetime1">
              <a:rPr lang="it-IT" smtClean="0"/>
              <a:t>08/04/2024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94DD9-EAC0-4517-9B1F-8E8231ACB52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6831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CC064DD1-0F9B-F38F-EF43-4DC2B6B7858E}"/>
              </a:ext>
            </a:extLst>
          </p:cNvPr>
          <p:cNvSpPr/>
          <p:nvPr/>
        </p:nvSpPr>
        <p:spPr>
          <a:xfrm>
            <a:off x="-3993" y="6609191"/>
            <a:ext cx="9144000" cy="252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F3289B3-B563-5882-89B4-5E5232463A22}"/>
              </a:ext>
            </a:extLst>
          </p:cNvPr>
          <p:cNvSpPr txBox="1"/>
          <p:nvPr/>
        </p:nvSpPr>
        <p:spPr>
          <a:xfrm>
            <a:off x="3994" y="6585086"/>
            <a:ext cx="9144000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1" dirty="0"/>
              <a:t>   </a:t>
            </a:r>
            <a:r>
              <a:rPr lang="en-GB" sz="1351" dirty="0">
                <a:solidFill>
                  <a:schemeClr val="bg1"/>
                </a:solidFill>
              </a:rPr>
              <a:t>15/04/2024			          		andrii.kliachkin@studenti.unipd.it				   			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F06A77-84E9-BB44-4CBE-DA9EB42C4AA4}"/>
              </a:ext>
            </a:extLst>
          </p:cNvPr>
          <p:cNvSpPr txBox="1"/>
          <p:nvPr/>
        </p:nvSpPr>
        <p:spPr>
          <a:xfrm>
            <a:off x="884509" y="2159558"/>
            <a:ext cx="7273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>
                <a:latin typeface="Lato Light" panose="020F0302020204030203" pitchFamily="34" charset="0"/>
                <a:ea typeface="EB Garamond Medium" pitchFamily="2" charset="0"/>
                <a:cs typeface="EB Garamond Medium" pitchFamily="2" charset="0"/>
              </a:rPr>
              <a:t>Master Thesis in Data Science</a:t>
            </a:r>
            <a:endParaRPr lang="en-GB" sz="2800" dirty="0">
              <a:latin typeface="Lato Light" panose="020F0302020204030203" pitchFamily="34" charset="0"/>
              <a:ea typeface="EB Garamond Medium" pitchFamily="2" charset="0"/>
              <a:cs typeface="EB Garamond Medium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0201A5-3C4E-6423-A343-0239777A157C}"/>
              </a:ext>
            </a:extLst>
          </p:cNvPr>
          <p:cNvSpPr txBox="1"/>
          <p:nvPr/>
        </p:nvSpPr>
        <p:spPr>
          <a:xfrm>
            <a:off x="884510" y="2905780"/>
            <a:ext cx="7273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rgbClr val="C00000"/>
                </a:solidFill>
                <a:latin typeface="EB Garamond Medium" pitchFamily="2" charset="0"/>
                <a:ea typeface="EB Garamond Medium" pitchFamily="2" charset="0"/>
                <a:cs typeface="EB Garamond Medium" pitchFamily="2" charset="0"/>
              </a:rPr>
              <a:t>Fairness in Rankings via Randomized Algorithms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94A2A7-0131-CA29-0D87-D9C8FF398BDA}"/>
              </a:ext>
            </a:extLst>
          </p:cNvPr>
          <p:cNvSpPr txBox="1"/>
          <p:nvPr/>
        </p:nvSpPr>
        <p:spPr>
          <a:xfrm>
            <a:off x="549091" y="4930588"/>
            <a:ext cx="21007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>
                <a:latin typeface="EB Garamond" pitchFamily="2" charset="0"/>
                <a:ea typeface="EB Garamond" pitchFamily="2" charset="0"/>
                <a:cs typeface="EB Garamond" pitchFamily="2" charset="0"/>
              </a:rPr>
              <a:t>Supervisor:</a:t>
            </a:r>
          </a:p>
          <a:p>
            <a:r>
              <a:rPr lang="en-GB">
                <a:latin typeface="EB Garamond Medium" pitchFamily="2" charset="0"/>
                <a:ea typeface="EB Garamond Medium" pitchFamily="2" charset="0"/>
                <a:cs typeface="EB Garamond Medium" pitchFamily="2" charset="0"/>
              </a:rPr>
              <a:t>Tomaso Erseghe</a:t>
            </a:r>
          </a:p>
          <a:p>
            <a:r>
              <a:rPr lang="en-GB">
                <a:latin typeface="EB Garamond Medium" pitchFamily="2" charset="0"/>
                <a:ea typeface="EB Garamond Medium" pitchFamily="2" charset="0"/>
                <a:cs typeface="EB Garamond Medium" pitchFamily="2" charset="0"/>
              </a:rPr>
              <a:t>University of Padova</a:t>
            </a:r>
            <a:endParaRPr lang="en-GB" dirty="0">
              <a:latin typeface="EB Garamond Medium" pitchFamily="2" charset="0"/>
              <a:ea typeface="EB Garamond Medium" pitchFamily="2" charset="0"/>
              <a:cs typeface="EB Garamond Medium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95B9BD-F6CF-17D2-B7CA-5A6BEFB48F54}"/>
              </a:ext>
            </a:extLst>
          </p:cNvPr>
          <p:cNvSpPr txBox="1"/>
          <p:nvPr/>
        </p:nvSpPr>
        <p:spPr>
          <a:xfrm>
            <a:off x="6596844" y="4930588"/>
            <a:ext cx="1917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latin typeface="EB Garamond" pitchFamily="2" charset="0"/>
                <a:ea typeface="EB Garamond" pitchFamily="2" charset="0"/>
                <a:cs typeface="EB Garamond" pitchFamily="2" charset="0"/>
              </a:rPr>
              <a:t>Master Candidate:</a:t>
            </a:r>
          </a:p>
          <a:p>
            <a:r>
              <a:rPr lang="en-GB" dirty="0">
                <a:latin typeface="EB Garamond Medium" pitchFamily="2" charset="0"/>
                <a:ea typeface="EB Garamond Medium" pitchFamily="2" charset="0"/>
                <a:cs typeface="EB Garamond Medium" pitchFamily="2" charset="0"/>
              </a:rPr>
              <a:t>Andrii Kliachkin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EE024-4F88-4D5C-3316-98730DB5D010}"/>
              </a:ext>
            </a:extLst>
          </p:cNvPr>
          <p:cNvSpPr txBox="1"/>
          <p:nvPr/>
        </p:nvSpPr>
        <p:spPr>
          <a:xfrm>
            <a:off x="3500520" y="651950"/>
            <a:ext cx="2142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latin typeface="EB Garamond Medium" pitchFamily="2" charset="0"/>
                <a:ea typeface="EB Garamond Medium" pitchFamily="2" charset="0"/>
                <a:cs typeface="EB Garamond Medium" pitchFamily="2" charset="0"/>
              </a:rPr>
              <a:t>University of Padova</a:t>
            </a:r>
            <a:endParaRPr lang="en-GB" b="1" dirty="0">
              <a:latin typeface="EB Garamond Medium" pitchFamily="2" charset="0"/>
              <a:ea typeface="EB Garamond Medium" pitchFamily="2" charset="0"/>
              <a:cs typeface="EB Garamond Medium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8CB0D6-5099-2AFA-9AD8-A9FF416E890C}"/>
              </a:ext>
            </a:extLst>
          </p:cNvPr>
          <p:cNvSpPr txBox="1"/>
          <p:nvPr/>
        </p:nvSpPr>
        <p:spPr>
          <a:xfrm>
            <a:off x="3186832" y="1038826"/>
            <a:ext cx="277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latin typeface="EB Garamond Medium" pitchFamily="2" charset="0"/>
                <a:ea typeface="EB Garamond Medium" pitchFamily="2" charset="0"/>
                <a:cs typeface="EB Garamond Medium" pitchFamily="2" charset="0"/>
              </a:rPr>
              <a:t>Department of Mathematics</a:t>
            </a:r>
            <a:endParaRPr lang="en-GB" b="1" dirty="0">
              <a:latin typeface="EB Garamond Medium" pitchFamily="2" charset="0"/>
              <a:ea typeface="EB Garamond Medium" pitchFamily="2" charset="0"/>
              <a:cs typeface="EB Garamond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651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CC064DD1-0F9B-F38F-EF43-4DC2B6B7858E}"/>
              </a:ext>
            </a:extLst>
          </p:cNvPr>
          <p:cNvSpPr/>
          <p:nvPr/>
        </p:nvSpPr>
        <p:spPr>
          <a:xfrm>
            <a:off x="-3993" y="6609191"/>
            <a:ext cx="9144000" cy="252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F3289B3-B563-5882-89B4-5E5232463A22}"/>
              </a:ext>
            </a:extLst>
          </p:cNvPr>
          <p:cNvSpPr txBox="1"/>
          <p:nvPr/>
        </p:nvSpPr>
        <p:spPr>
          <a:xfrm>
            <a:off x="3994" y="6585086"/>
            <a:ext cx="9144000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1" dirty="0"/>
              <a:t>   </a:t>
            </a:r>
            <a:r>
              <a:rPr lang="en-GB" sz="1351" dirty="0">
                <a:solidFill>
                  <a:schemeClr val="bg1"/>
                </a:solidFill>
              </a:rPr>
              <a:t>15/04/2024			          		andrii.kliachkin@studenti.unipd.it				   			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8EFC9E-8670-5DCC-50AB-7EF1BBD2FEC5}"/>
              </a:ext>
            </a:extLst>
          </p:cNvPr>
          <p:cNvSpPr txBox="1"/>
          <p:nvPr/>
        </p:nvSpPr>
        <p:spPr>
          <a:xfrm>
            <a:off x="414541" y="326572"/>
            <a:ext cx="8322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EB Garamond" pitchFamily="2" charset="0"/>
                <a:ea typeface="EB Garamond" pitchFamily="2" charset="0"/>
                <a:cs typeface="EB Garamond" pitchFamily="2" charset="0"/>
              </a:rPr>
              <a:t>Motivation: Fair Machine Learning</a:t>
            </a:r>
            <a:endParaRPr lang="en-GB" sz="2800" dirty="0">
              <a:latin typeface="EB Garamond" pitchFamily="2" charset="0"/>
              <a:ea typeface="EB Garamond" pitchFamily="2" charset="0"/>
              <a:cs typeface="EB Garamond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2925A6-B8F3-B895-9747-CDA0974D7932}"/>
              </a:ext>
            </a:extLst>
          </p:cNvPr>
          <p:cNvSpPr txBox="1"/>
          <p:nvPr/>
        </p:nvSpPr>
        <p:spPr>
          <a:xfrm>
            <a:off x="753900" y="1295163"/>
            <a:ext cx="79835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Machine learning (ML) models are used more and more in areas that impact human lives in a significant way – from university admissions to refugee </a:t>
            </a:r>
            <a:r>
              <a:rPr lang="en-GB"/>
              <a:t>asylum decisions</a:t>
            </a:r>
            <a:r>
              <a:rPr lang="en-GB" baseline="30000"/>
              <a:t>1,2</a:t>
            </a:r>
            <a:r>
              <a:rPr lang="en-GB" dirty="0"/>
              <a:t>;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ML models learn from real-world data that may mirror real-world inequalities;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ML models may also be flawed due to their design, bad data, or bad training process;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As such, decisions produced by ML models may – and in many cases, have been shown to – be biased against some groups of the population.</a:t>
            </a:r>
          </a:p>
          <a:p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7E9FBE-2567-734A-7C58-971B38A89658}"/>
              </a:ext>
            </a:extLst>
          </p:cNvPr>
          <p:cNvSpPr txBox="1"/>
          <p:nvPr/>
        </p:nvSpPr>
        <p:spPr>
          <a:xfrm>
            <a:off x="404557" y="5331099"/>
            <a:ext cx="8326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[1]</a:t>
            </a:r>
            <a:r>
              <a:rPr lang="en-GB" sz="1200" dirty="0">
                <a:effectLst/>
              </a:rPr>
              <a:t> </a:t>
            </a:r>
            <a:r>
              <a:rPr lang="en-GB" sz="1200" dirty="0" err="1"/>
              <a:t>Jasmontaite-Zaniewicz</a:t>
            </a:r>
            <a:r>
              <a:rPr lang="en-GB" sz="1200" dirty="0"/>
              <a:t>, L., &amp; </a:t>
            </a:r>
            <a:r>
              <a:rPr lang="en-GB" sz="1200" dirty="0" err="1"/>
              <a:t>Zomignani</a:t>
            </a:r>
            <a:r>
              <a:rPr lang="en-GB" sz="1200" dirty="0"/>
              <a:t> Barboza, J. (2021). Disproportionate Surveillance: Technology-Assisted and Automated Decisions in Asylum Applications in the EU?</a:t>
            </a:r>
            <a:r>
              <a:rPr lang="en-GB" sz="1200" i="1" dirty="0"/>
              <a:t>. International Journal of Refugee Law, 33(1), 89-110.</a:t>
            </a:r>
          </a:p>
          <a:p>
            <a:r>
              <a:rPr lang="en-GB" sz="1200" dirty="0"/>
              <a:t>[2] N. Y. T. Meredith Broussard, “When algorithms give real students imaginary grades,” https : / / web . archive . org / web / 20240223090531 / https : / / www . </a:t>
            </a:r>
            <a:r>
              <a:rPr lang="en-GB" sz="1200" dirty="0" err="1"/>
              <a:t>nytimes</a:t>
            </a:r>
            <a:r>
              <a:rPr lang="en-GB" sz="1200" dirty="0"/>
              <a:t> . com /2020/09/08/opinion/international-baccalaureate-algorithm-grades.html, [Online; Accessed: 2024-25-03]</a:t>
            </a:r>
          </a:p>
        </p:txBody>
      </p:sp>
    </p:spTree>
    <p:extLst>
      <p:ext uri="{BB962C8B-B14F-4D97-AF65-F5344CB8AC3E}">
        <p14:creationId xmlns:p14="http://schemas.microsoft.com/office/powerpoint/2010/main" val="3750941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CC064DD1-0F9B-F38F-EF43-4DC2B6B7858E}"/>
              </a:ext>
            </a:extLst>
          </p:cNvPr>
          <p:cNvSpPr/>
          <p:nvPr/>
        </p:nvSpPr>
        <p:spPr>
          <a:xfrm>
            <a:off x="-3993" y="6609191"/>
            <a:ext cx="9144000" cy="252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F3289B3-B563-5882-89B4-5E5232463A22}"/>
              </a:ext>
            </a:extLst>
          </p:cNvPr>
          <p:cNvSpPr txBox="1"/>
          <p:nvPr/>
        </p:nvSpPr>
        <p:spPr>
          <a:xfrm>
            <a:off x="3994" y="6585086"/>
            <a:ext cx="9144000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1" dirty="0"/>
              <a:t>   </a:t>
            </a:r>
            <a:r>
              <a:rPr lang="en-GB" sz="1351" dirty="0">
                <a:solidFill>
                  <a:schemeClr val="bg1"/>
                </a:solidFill>
              </a:rPr>
              <a:t>15/04/2024			          		andrii.kliachkin@studenti.unipd.it				   			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8EFC9E-8670-5DCC-50AB-7EF1BBD2FEC5}"/>
              </a:ext>
            </a:extLst>
          </p:cNvPr>
          <p:cNvSpPr txBox="1"/>
          <p:nvPr/>
        </p:nvSpPr>
        <p:spPr>
          <a:xfrm>
            <a:off x="410547" y="336610"/>
            <a:ext cx="8322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EB Garamond" pitchFamily="2" charset="0"/>
                <a:ea typeface="EB Garamond" pitchFamily="2" charset="0"/>
                <a:cs typeface="EB Garamond" pitchFamily="2" charset="0"/>
              </a:rPr>
              <a:t>Motivation: Fair Machine Learning</a:t>
            </a:r>
            <a:endParaRPr lang="en-GB" sz="2800" dirty="0">
              <a:latin typeface="EB Garamond" pitchFamily="2" charset="0"/>
              <a:ea typeface="EB Garamond" pitchFamily="2" charset="0"/>
              <a:cs typeface="EB Garamond" pitchFamily="2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3F4AA6A-A805-F254-ECA5-52A005F95515}"/>
              </a:ext>
            </a:extLst>
          </p:cNvPr>
          <p:cNvSpPr/>
          <p:nvPr/>
        </p:nvSpPr>
        <p:spPr>
          <a:xfrm>
            <a:off x="1832794" y="1389555"/>
            <a:ext cx="1936773" cy="5232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State of the world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3A9D3E1-405F-1ABA-AC02-56752840C0B3}"/>
              </a:ext>
            </a:extLst>
          </p:cNvPr>
          <p:cNvSpPr/>
          <p:nvPr/>
        </p:nvSpPr>
        <p:spPr>
          <a:xfrm>
            <a:off x="1832793" y="2905780"/>
            <a:ext cx="1936773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A9AB43D-ED66-BCBD-BB57-C1FA59D59A12}"/>
              </a:ext>
            </a:extLst>
          </p:cNvPr>
          <p:cNvSpPr/>
          <p:nvPr/>
        </p:nvSpPr>
        <p:spPr>
          <a:xfrm>
            <a:off x="5411756" y="2905778"/>
            <a:ext cx="1936773" cy="5232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Model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AFC54C0-6987-4C93-820C-DDD4BB2BEB2E}"/>
              </a:ext>
            </a:extLst>
          </p:cNvPr>
          <p:cNvSpPr/>
          <p:nvPr/>
        </p:nvSpPr>
        <p:spPr>
          <a:xfrm>
            <a:off x="5411755" y="1389555"/>
            <a:ext cx="1936773" cy="5232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Individuals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CCD41A-6426-D108-699F-25B8EDE298C0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flipH="1">
            <a:off x="2801180" y="1912776"/>
            <a:ext cx="1" cy="993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B6D69B1-DB60-BE80-EB0E-34210BF1F0D5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 flipV="1">
            <a:off x="3769566" y="3167389"/>
            <a:ext cx="16421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0CACF22-2525-6210-4160-99610EE801F0}"/>
              </a:ext>
            </a:extLst>
          </p:cNvPr>
          <p:cNvCxnSpPr>
            <a:cxnSpLocks/>
          </p:cNvCxnSpPr>
          <p:nvPr/>
        </p:nvCxnSpPr>
        <p:spPr>
          <a:xfrm flipH="1" flipV="1">
            <a:off x="6277506" y="1912776"/>
            <a:ext cx="1" cy="993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0F4DE9B-E506-CC67-730F-7363FE3D5149}"/>
              </a:ext>
            </a:extLst>
          </p:cNvPr>
          <p:cNvCxnSpPr/>
          <p:nvPr/>
        </p:nvCxnSpPr>
        <p:spPr>
          <a:xfrm>
            <a:off x="6494106" y="1944725"/>
            <a:ext cx="0" cy="973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6795A2-24ED-AD24-66B2-6C8FD5DD11C7}"/>
              </a:ext>
            </a:extLst>
          </p:cNvPr>
          <p:cNvCxnSpPr>
            <a:stCxn id="15" idx="1"/>
            <a:endCxn id="11" idx="3"/>
          </p:cNvCxnSpPr>
          <p:nvPr/>
        </p:nvCxnSpPr>
        <p:spPr>
          <a:xfrm flipH="1">
            <a:off x="3769567" y="1651166"/>
            <a:ext cx="16421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D43E4CE-F674-7EAE-9A49-3314A52A8E3E}"/>
              </a:ext>
            </a:extLst>
          </p:cNvPr>
          <p:cNvSpPr txBox="1"/>
          <p:nvPr/>
        </p:nvSpPr>
        <p:spPr>
          <a:xfrm>
            <a:off x="1292753" y="2220977"/>
            <a:ext cx="150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Measurement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6824D3A-455A-5F9E-94FC-479506979EBD}"/>
              </a:ext>
            </a:extLst>
          </p:cNvPr>
          <p:cNvSpPr txBox="1"/>
          <p:nvPr/>
        </p:nvSpPr>
        <p:spPr>
          <a:xfrm>
            <a:off x="4063579" y="3168460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Learning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F96FCE-314B-0880-6D44-C8BC74B1EA5C}"/>
              </a:ext>
            </a:extLst>
          </p:cNvPr>
          <p:cNvSpPr txBox="1"/>
          <p:nvPr/>
        </p:nvSpPr>
        <p:spPr>
          <a:xfrm>
            <a:off x="5488507" y="2225506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Action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22D1810-9C5A-59DF-A761-D33E177EFD33}"/>
              </a:ext>
            </a:extLst>
          </p:cNvPr>
          <p:cNvSpPr txBox="1"/>
          <p:nvPr/>
        </p:nvSpPr>
        <p:spPr>
          <a:xfrm>
            <a:off x="6494105" y="2220977"/>
            <a:ext cx="107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3284449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25176</TotalTime>
  <Words>324</Words>
  <Application>Microsoft Office PowerPoint</Application>
  <PresentationFormat>On-screen Show (4:3)</PresentationFormat>
  <Paragraphs>34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EB Garamond</vt:lpstr>
      <vt:lpstr>EB Garamond Medium</vt:lpstr>
      <vt:lpstr>Lato Light</vt:lpstr>
      <vt:lpstr>Tema di Office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Tonon</dc:creator>
  <cp:lastModifiedBy>Andrii Kliachkin</cp:lastModifiedBy>
  <cp:revision>321</cp:revision>
  <cp:lastPrinted>2022-06-14T08:59:54Z</cp:lastPrinted>
  <dcterms:created xsi:type="dcterms:W3CDTF">2022-05-29T13:03:07Z</dcterms:created>
  <dcterms:modified xsi:type="dcterms:W3CDTF">2024-04-08T19:26:10Z</dcterms:modified>
</cp:coreProperties>
</file>