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76" r:id="rId2"/>
    <p:sldId id="299" r:id="rId3"/>
    <p:sldId id="297" r:id="rId4"/>
    <p:sldId id="277" r:id="rId5"/>
    <p:sldId id="281" r:id="rId6"/>
    <p:sldId id="285" r:id="rId7"/>
    <p:sldId id="292" r:id="rId8"/>
    <p:sldId id="300" r:id="rId9"/>
    <p:sldId id="282" r:id="rId10"/>
    <p:sldId id="286" r:id="rId11"/>
    <p:sldId id="288" r:id="rId12"/>
    <p:sldId id="289" r:id="rId13"/>
    <p:sldId id="291" r:id="rId14"/>
    <p:sldId id="295" r:id="rId15"/>
    <p:sldId id="293" r:id="rId16"/>
    <p:sldId id="290" r:id="rId17"/>
    <p:sldId id="302" r:id="rId18"/>
    <p:sldId id="305" r:id="rId19"/>
    <p:sldId id="303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98" r:id="rId31"/>
    <p:sldId id="27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C73C0-3B65-43BD-8545-145D8D8A3256}">
          <p14:sldIdLst>
            <p14:sldId id="276"/>
            <p14:sldId id="299"/>
            <p14:sldId id="297"/>
            <p14:sldId id="277"/>
            <p14:sldId id="281"/>
            <p14:sldId id="285"/>
            <p14:sldId id="292"/>
            <p14:sldId id="300"/>
            <p14:sldId id="282"/>
            <p14:sldId id="286"/>
            <p14:sldId id="288"/>
            <p14:sldId id="289"/>
            <p14:sldId id="291"/>
            <p14:sldId id="295"/>
            <p14:sldId id="293"/>
            <p14:sldId id="290"/>
            <p14:sldId id="302"/>
            <p14:sldId id="305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8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3DAA-59D6-4BE2-9956-E873DB7A1BE4}" v="3" dt="2023-07-10T09:41:07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37" autoAdjust="0"/>
  </p:normalViewPr>
  <p:slideViewPr>
    <p:cSldViewPr snapToGrid="0">
      <p:cViewPr>
        <p:scale>
          <a:sx n="87" d="100"/>
          <a:sy n="87" d="100"/>
        </p:scale>
        <p:origin x="624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6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DF7E8-8556-4A09-A24B-363333B443D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EA48-5FE8-4FA2-8FF3-01A6033C2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9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4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2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0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6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1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6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3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6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5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6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0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EA48-5FE8-4FA2-8FF3-01A6033C28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7229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2753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6551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34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367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4549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960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391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791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17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2228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53F9-64D3-4190-9FEA-775039F3F5DF}" type="datetime1">
              <a:rPr lang="it-IT" smtClean="0"/>
              <a:t>10/04/2024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4DD9-EAC0-4517-9B1F-8E8231ACB52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8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06A77-84E9-BB44-4CBE-DA9EB42C4AA4}"/>
              </a:ext>
            </a:extLst>
          </p:cNvPr>
          <p:cNvSpPr txBox="1"/>
          <p:nvPr/>
        </p:nvSpPr>
        <p:spPr>
          <a:xfrm>
            <a:off x="884509" y="2159558"/>
            <a:ext cx="727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latin typeface="Lato Light" panose="020F0302020204030203" pitchFamily="34" charset="0"/>
                <a:ea typeface="EB Garamond Medium" pitchFamily="2" charset="0"/>
                <a:cs typeface="EB Garamond Medium" pitchFamily="2" charset="0"/>
              </a:rPr>
              <a:t>Master Thesis in Data Science</a:t>
            </a:r>
            <a:endParaRPr lang="en-GB" sz="2800" dirty="0">
              <a:latin typeface="Lato Light" panose="020F0302020204030203" pitchFamily="34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201A5-3C4E-6423-A343-0239777A157C}"/>
              </a:ext>
            </a:extLst>
          </p:cNvPr>
          <p:cNvSpPr txBox="1"/>
          <p:nvPr/>
        </p:nvSpPr>
        <p:spPr>
          <a:xfrm>
            <a:off x="884510" y="2905780"/>
            <a:ext cx="727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C00000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Fairness in Rankings via Randomized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4A2A7-0131-CA29-0D87-D9C8FF398BDA}"/>
              </a:ext>
            </a:extLst>
          </p:cNvPr>
          <p:cNvSpPr txBox="1"/>
          <p:nvPr/>
        </p:nvSpPr>
        <p:spPr>
          <a:xfrm>
            <a:off x="549091" y="4930588"/>
            <a:ext cx="210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latin typeface="EB Garamond" pitchFamily="2" charset="0"/>
                <a:ea typeface="EB Garamond" pitchFamily="2" charset="0"/>
                <a:cs typeface="EB Garamond" pitchFamily="2" charset="0"/>
              </a:rPr>
              <a:t>Supervisor:</a:t>
            </a:r>
          </a:p>
          <a:p>
            <a:r>
              <a:rPr lang="en-GB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Tomaso Erseghe</a:t>
            </a:r>
          </a:p>
          <a:p>
            <a:r>
              <a:rPr lang="en-GB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University of Padova</a:t>
            </a:r>
            <a:endParaRPr lang="en-GB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5B9BD-F6CF-17D2-B7CA-5A6BEFB48F54}"/>
              </a:ext>
            </a:extLst>
          </p:cNvPr>
          <p:cNvSpPr txBox="1"/>
          <p:nvPr/>
        </p:nvSpPr>
        <p:spPr>
          <a:xfrm>
            <a:off x="6596844" y="4930588"/>
            <a:ext cx="191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Master Candidate:</a:t>
            </a:r>
          </a:p>
          <a:p>
            <a:r>
              <a:rPr lang="en-GB" dirty="0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Andrii Kliachkin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EE024-4F88-4D5C-3316-98730DB5D010}"/>
              </a:ext>
            </a:extLst>
          </p:cNvPr>
          <p:cNvSpPr txBox="1"/>
          <p:nvPr/>
        </p:nvSpPr>
        <p:spPr>
          <a:xfrm>
            <a:off x="3500520" y="651950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University of Padova</a:t>
            </a:r>
            <a:endParaRPr lang="en-GB" b="1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CB0D6-5099-2AFA-9AD8-A9FF416E890C}"/>
              </a:ext>
            </a:extLst>
          </p:cNvPr>
          <p:cNvSpPr txBox="1"/>
          <p:nvPr/>
        </p:nvSpPr>
        <p:spPr>
          <a:xfrm>
            <a:off x="3186832" y="103882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latin typeface="EB Garamond Medium" pitchFamily="2" charset="0"/>
                <a:ea typeface="EB Garamond Medium" pitchFamily="2" charset="0"/>
                <a:cs typeface="EB Garamond Medium" pitchFamily="2" charset="0"/>
              </a:rPr>
              <a:t>Department of Mathematics</a:t>
            </a:r>
            <a:endParaRPr lang="en-GB" b="1" dirty="0">
              <a:latin typeface="EB Garamond Medium" pitchFamily="2" charset="0"/>
              <a:ea typeface="EB Garamond Medium" pitchFamily="2" charset="0"/>
              <a:cs typeface="EB Garamo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5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Approaches to Algorithmic Fairness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Pre-processing: modify the training data to remove disparities between groups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early intervention, no explicit information on group membership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focus on individual fairness, difficult to deploy</a:t>
            </a:r>
          </a:p>
        </p:txBody>
      </p:sp>
    </p:spTree>
    <p:extLst>
      <p:ext uri="{BB962C8B-B14F-4D97-AF65-F5344CB8AC3E}">
        <p14:creationId xmlns:p14="http://schemas.microsoft.com/office/powerpoint/2010/main" val="6086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Approaches to Algorithmic Fairness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Pre-processing: modify the training data to remove disparities between groups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early intervention, no explicit information on group membership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focus on individual fairness, difficult to deploy</a:t>
            </a:r>
            <a:endParaRPr lang="uk-UA" dirty="0"/>
          </a:p>
          <a:p>
            <a:pPr lvl="1"/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In-processing: modify the model’s loss function to reduce discrimination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trade-off between accuracy and fairness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trade-off between accuracy and fairness, difficult to deploy</a:t>
            </a:r>
          </a:p>
        </p:txBody>
      </p:sp>
    </p:spTree>
    <p:extLst>
      <p:ext uri="{BB962C8B-B14F-4D97-AF65-F5344CB8AC3E}">
        <p14:creationId xmlns:p14="http://schemas.microsoft.com/office/powerpoint/2010/main" val="282248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Approaches to Algorithmic Fairness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Pre-processing: modify the training data to remove disparities between groups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early intervention, no explicit information on group membership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focus on individual fairness, difficult to deploy</a:t>
            </a:r>
          </a:p>
          <a:p>
            <a:pPr lvl="1"/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In-processing: modify the model’s loss function to reduce discrimination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trade-off between accuracy and fairness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trade-off between accuracy and fairness, difficult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Post-processing: modify the model’s output to reduce discrimination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guarantees on fairness, ease of implementation, explainability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substantial loss of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8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Approaches to Algorithmic Fairness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Pre-processing: modify the training data to remove disparities between groups</a:t>
            </a:r>
            <a:endParaRPr lang="en-GB" dirty="0">
              <a:solidFill>
                <a:schemeClr val="tx1">
                  <a:alpha val="5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alpha val="55000"/>
                  </a:schemeClr>
                </a:solidFill>
              </a:rPr>
              <a:t>Advantages: early intervention, no explicit information on group membership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alpha val="55000"/>
                  </a:schemeClr>
                </a:solidFill>
              </a:rPr>
              <a:t>Disadvantages: focus on individual fairness, difficult to deploy</a:t>
            </a:r>
          </a:p>
          <a:p>
            <a:pPr lvl="1"/>
            <a:endParaRPr lang="uk-UA" dirty="0">
              <a:solidFill>
                <a:schemeClr val="tx1">
                  <a:alpha val="5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alpha val="55000"/>
                  </a:schemeClr>
                </a:solidFill>
              </a:rPr>
              <a:t>In-processing: modify the model’s loss function to reduce discrimination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alpha val="55000"/>
                  </a:schemeClr>
                </a:solidFill>
              </a:rPr>
              <a:t>Advantages: trade-off between accuracy and fairness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alpha val="55000"/>
                  </a:schemeClr>
                </a:solidFill>
              </a:rPr>
              <a:t>Disadvantages: trade-off between accuracy and fairness, difficult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Post-processing: modify the model’s output to reduce discrimination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Advantages: guarantees on fairness, ease of implementation, explainability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Disadvantages: substantial loss of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the case of ranking, modify the scores or reorder the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4977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Metrics for Group Fairness in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2925A6-B8F3-B895-9747-CDA0974D7932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prominent approach is Proportionate Fairness, or P-Fairness: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a ranking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ensure that for every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the number of items in group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is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proportions set by the user.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Infeasible Index </a:t>
                </a:r>
                <a:r>
                  <a:rPr lang="en-US" dirty="0"/>
                  <a:t>[</a:t>
                </a:r>
                <a:r>
                  <a:rPr lang="en-US" dirty="0" err="1"/>
                  <a:t>Geyik</a:t>
                </a:r>
                <a:r>
                  <a:rPr lang="en-US" dirty="0"/>
                  <a:t>] is defined as the number of positions at which the lower bound is violated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Here, I use the number of positions at which the lower OR  the upper bound is violated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2925A6-B8F3-B895-9747-CDA0974D7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2862322"/>
              </a:xfrm>
              <a:prstGeom prst="rect">
                <a:avLst/>
              </a:prstGeom>
              <a:blipFill>
                <a:blip r:embed="rId3"/>
                <a:stretch>
                  <a:fillRect l="-535" t="-1064" r="-1222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5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State-of-the-art Postprocessing Algorithms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DetConstSort</a:t>
            </a:r>
            <a:r>
              <a:rPr lang="en-GB" dirty="0"/>
              <a:t> [</a:t>
            </a:r>
            <a:r>
              <a:rPr lang="en-GB" dirty="0" err="1"/>
              <a:t>Geyik</a:t>
            </a:r>
            <a:r>
              <a:rPr lang="en-GB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Approximate Multi-Valued IPF [RAPF]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reorder the candidates in the input ranking so that they satisfy p-fairness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187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Approaches to Blind Fairness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798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growing body of work exists on blind fairness in classification [EXAMPLES]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my best knowledge, only two academic works exist on blind fairness in rankings [detection]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is on detecting groups that are performing exceptionally poorly according to some metric (scores, accuracy, false positive rate,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still requires information about the protected attributes!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800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798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information is available on group membership or sensitive attribute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study the impact of randomization on fairness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«Shuffle» the candidates randomly</a:t>
            </a:r>
          </a:p>
        </p:txBody>
      </p:sp>
    </p:spTree>
    <p:extLst>
      <p:ext uri="{BB962C8B-B14F-4D97-AF65-F5344CB8AC3E}">
        <p14:creationId xmlns:p14="http://schemas.microsoft.com/office/powerpoint/2010/main" val="423490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798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information is available on group membership or sensitive attribute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Solution: study the impact of randomization on fairness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«Shuffle» the candidates randomly with Mallows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32F662-FD07-A2F5-86FD-4BD2872DBDCB}"/>
                  </a:ext>
                </a:extLst>
              </p:cNvPr>
              <p:cNvSpPr txBox="1"/>
              <p:nvPr/>
            </p:nvSpPr>
            <p:spPr>
              <a:xfrm>
                <a:off x="945140" y="3204281"/>
                <a:ext cx="7253720" cy="2578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  <a:p>
                <a:pPr/>
                <a:br>
                  <a:rPr lang="en-GB" dirty="0"/>
                </a:br>
                <a:r>
                  <a:rPr lang="en-GB" dirty="0"/>
                  <a:t>where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central ranking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b="1" dirty="0"/>
                  <a:t>decay parameter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the </a:t>
                </a:r>
                <a:r>
                  <a:rPr lang="en-GB" b="1" dirty="0"/>
                  <a:t>distance metric </a:t>
                </a:r>
                <a:r>
                  <a:rPr lang="en-GB" dirty="0"/>
                  <a:t>(in this work – Kendall-Tau distance)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is a normalization constant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32F662-FD07-A2F5-86FD-4BD2872D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40" y="3204281"/>
                <a:ext cx="7253720" cy="2578270"/>
              </a:xfrm>
              <a:prstGeom prst="rect">
                <a:avLst/>
              </a:prstGeom>
              <a:blipFill>
                <a:blip r:embed="rId3"/>
                <a:stretch>
                  <a:fillRect l="-672" b="-2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5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Choice of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dictates which approach to fairness to take in the top-</a:t>
                </a:r>
                <a:r>
                  <a:rPr lang="en-GB" i="1" dirty="0"/>
                  <a:t>k </a:t>
                </a:r>
                <a:r>
                  <a:rPr lang="en-GB" dirty="0"/>
                  <a:t>problem:</a:t>
                </a:r>
              </a:p>
              <a:p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top-</a:t>
                </a:r>
                <a:r>
                  <a:rPr lang="en-GB" i="1" dirty="0"/>
                  <a:t>k </a:t>
                </a:r>
                <a:r>
                  <a:rPr lang="en-GB" dirty="0"/>
                  <a:t>candidates by scores: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Higher utility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Less fairness, as not every group may be represented in top-</a:t>
                </a:r>
                <a:r>
                  <a:rPr lang="en-GB" i="1" dirty="0"/>
                  <a:t>k</a:t>
                </a:r>
              </a:p>
              <a:p>
                <a:pPr lvl="2"/>
                <a:endParaRPr lang="en-GB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the entire ranking: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Lower utility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most fair option</a:t>
                </a:r>
              </a:p>
              <a:p>
                <a:pPr lvl="2"/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a specially constructed ranking where every group is represented: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Higher utility than option 2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Requires information about group membership at some intermediate point in the loop – tolerable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blipFill>
                <a:blip r:embed="rId3"/>
                <a:stretch>
                  <a:fillRect l="-688" t="-767" b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9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Presentation Plan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23730-59DC-07FF-E630-5F3C3F2BC347}"/>
              </a:ext>
            </a:extLst>
          </p:cNvPr>
          <p:cNvSpPr txBox="1"/>
          <p:nvPr/>
        </p:nvSpPr>
        <p:spPr>
          <a:xfrm>
            <a:off x="753900" y="1295163"/>
            <a:ext cx="7983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Motivation: Why do we need to promote fairness in ML?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Preliminaries on Algorithmic Fairness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Preliminaries on Ranking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Types of Fairness Algorithms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contribution: A Random Approach to Fairness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Experimental comparison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7539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Choice of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dictates which approach to fairness to take in the top-</a:t>
                </a:r>
                <a:r>
                  <a:rPr lang="en-GB" i="1" dirty="0"/>
                  <a:t>k </a:t>
                </a:r>
                <a:r>
                  <a:rPr lang="en-GB" dirty="0"/>
                  <a:t>problem:</a:t>
                </a:r>
              </a:p>
              <a:p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alpha val="28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to top-</a:t>
                </a:r>
                <a:r>
                  <a:rPr lang="en-GB" i="1" dirty="0">
                    <a:solidFill>
                      <a:schemeClr val="tx1">
                        <a:alpha val="28000"/>
                      </a:schemeClr>
                    </a:solidFill>
                  </a:rPr>
                  <a:t>k </a:t>
                </a: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candidates by scores: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Higher utility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Less fairness, as not every group may be represented in top-</a:t>
                </a:r>
                <a:r>
                  <a:rPr lang="en-GB" i="1" dirty="0">
                    <a:solidFill>
                      <a:schemeClr val="tx1">
                        <a:alpha val="28000"/>
                      </a:schemeClr>
                    </a:solidFill>
                  </a:rPr>
                  <a:t>k</a:t>
                </a:r>
              </a:p>
              <a:p>
                <a:pPr lvl="2"/>
                <a:endParaRPr lang="en-GB" i="1" dirty="0">
                  <a:solidFill>
                    <a:schemeClr val="tx1">
                      <a:alpha val="28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alpha val="28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alpha val="28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to the entire ranking: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Lower utility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>
                        <a:alpha val="28000"/>
                      </a:schemeClr>
                    </a:solidFill>
                  </a:rPr>
                  <a:t>The most fair option</a:t>
                </a:r>
              </a:p>
              <a:p>
                <a:pPr lvl="2"/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a specially constructed ranking where every group is represented: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Higher utility than option 2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Requires information about group membership at some intermediate point in the loop – tolerable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blipFill>
                <a:blip r:embed="rId3"/>
                <a:stretch>
                  <a:fillRect l="-688" t="-767" b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55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798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conducted three numerical experiments: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setup to evaluate the impact of Mallows randomization on fairness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setup with a synthetic dataset with random scores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setup with a real-world dataset comparing Mallows randomization to state-of-the-art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42298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1: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Experimental setup: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Ten candidates belonging to two equally sized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Adjust the placement of the candidates to get different values of Infeasible Index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«Shuffle» the candidates with Mallows distribution with different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Roughly evaluate the effect of randomization on fairness under different starting conditions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3416320"/>
              </a:xfrm>
              <a:prstGeom prst="rect">
                <a:avLst/>
              </a:prstGeom>
              <a:blipFill>
                <a:blip r:embed="rId3"/>
                <a:stretch>
                  <a:fillRect l="-688" t="-891" r="-688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26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1: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B3EA8-3573-C239-A748-C2C3D677C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75" y="873897"/>
            <a:ext cx="7057049" cy="3495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49607-2C67-8B2D-0F2F-050521A65A2F}"/>
                  </a:ext>
                </a:extLst>
              </p:cNvPr>
              <p:cNvSpPr txBox="1"/>
              <p:nvPr/>
            </p:nvSpPr>
            <p:spPr>
              <a:xfrm>
                <a:off x="768260" y="4393882"/>
                <a:ext cx="75994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plot corresponds to an initial 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with different value of Infeasible Index (red 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Expectedly, the less fair the initial ranking, the more impact the randomization has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49607-2C67-8B2D-0F2F-050521A6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60" y="4393882"/>
                <a:ext cx="7599494" cy="1477328"/>
              </a:xfrm>
              <a:prstGeom prst="rect">
                <a:avLst/>
              </a:prstGeom>
              <a:blipFill>
                <a:blip r:embed="rId4"/>
                <a:stretch>
                  <a:fillRect l="-481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4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2: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Experimental setup: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Ten candidates belonging to two equally sized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Scores in each group are distributed uniformly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{0.0, 0.1, 0.2, …0.9, 1.0}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«Shuffle» the candidates with Mallows distribution with different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Objective: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Evaluate the effect of randomization on fairness and ranking utility under different starting conditions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819470-A98F-B3D5-2E30-DB999A42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3970318"/>
              </a:xfrm>
              <a:prstGeom prst="rect">
                <a:avLst/>
              </a:prstGeom>
              <a:blipFill>
                <a:blip r:embed="rId3"/>
                <a:stretch>
                  <a:fillRect l="-688" t="-767" b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8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2: Results (II)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B4A6D-CD46-9743-76B7-2ED8A9DB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99" y="873897"/>
            <a:ext cx="7009616" cy="52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2: Results (NDCG)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53E25-03CF-10BA-2FDC-292C7F82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8" y="849792"/>
            <a:ext cx="7200811" cy="53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4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3: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3435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setup: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real-world  German Credit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 attributes: Age and Sex (both binary, 4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noise to the 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062E8-AC76-DC6F-17FD-199DFA38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89" y="1295163"/>
            <a:ext cx="4201111" cy="21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BC302-0007-39E7-9014-9D13C79AB808}"/>
              </a:ext>
            </a:extLst>
          </p:cNvPr>
          <p:cNvSpPr txBox="1"/>
          <p:nvPr/>
        </p:nvSpPr>
        <p:spPr>
          <a:xfrm>
            <a:off x="757751" y="3986765"/>
            <a:ext cx="763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Mallows, </a:t>
            </a:r>
            <a:r>
              <a:rPr lang="en-US" dirty="0" err="1"/>
              <a:t>DetConstSort</a:t>
            </a:r>
            <a:r>
              <a:rPr lang="en-US" dirty="0"/>
              <a:t>, Approximate Multi-Valued IPF, and an ILP formulation of the fairness problem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fairness with respect to </a:t>
            </a:r>
            <a:r>
              <a:rPr lang="en-US" dirty="0" err="1"/>
              <a:t>Age&amp;Sex</a:t>
            </a:r>
            <a:r>
              <a:rPr lang="en-US" dirty="0"/>
              <a:t>, as well as to a previously unknown attribute Housing (3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417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3: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49908" y="1295163"/>
            <a:ext cx="763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how Mallows compares to state-of-the-art algorithms in a noisy setting and a setting where no information on group membership is available</a:t>
            </a:r>
          </a:p>
        </p:txBody>
      </p:sp>
    </p:spTree>
    <p:extLst>
      <p:ext uri="{BB962C8B-B14F-4D97-AF65-F5344CB8AC3E}">
        <p14:creationId xmlns:p14="http://schemas.microsoft.com/office/powerpoint/2010/main" val="371159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Experiment 3: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A5FBA-6E2C-A055-1DE9-48A7C598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5" y="849792"/>
            <a:ext cx="8356384" cy="564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Thesis Objectives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 a new algorithm for dealing with fairness in rankings that does not use information about the sensitive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the algorithm against state-of-the-art post-processing methods in different experimental settings</a:t>
            </a:r>
          </a:p>
        </p:txBody>
      </p:sp>
    </p:spTree>
    <p:extLst>
      <p:ext uri="{BB962C8B-B14F-4D97-AF65-F5344CB8AC3E}">
        <p14:creationId xmlns:p14="http://schemas.microsoft.com/office/powerpoint/2010/main" val="269992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Contributions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19470-A98F-B3D5-2E30-DB999A4255ED}"/>
              </a:ext>
            </a:extLst>
          </p:cNvPr>
          <p:cNvSpPr txBox="1"/>
          <p:nvPr/>
        </p:nvSpPr>
        <p:spPr>
          <a:xfrm>
            <a:off x="753900" y="1295163"/>
            <a:ext cx="798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GB" dirty="0" err="1"/>
              <a:t>etconst</a:t>
            </a:r>
            <a:r>
              <a:rPr lang="en-GB" dirty="0"/>
              <a:t> sort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 </a:t>
            </a:r>
            <a:r>
              <a:rPr lang="en-GB" dirty="0" err="1"/>
              <a:t>arxiv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332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0547" y="336610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Motivation: Fair Machine Learning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F4AA6A-A805-F254-ECA5-52A005F95515}"/>
              </a:ext>
            </a:extLst>
          </p:cNvPr>
          <p:cNvSpPr/>
          <p:nvPr/>
        </p:nvSpPr>
        <p:spPr>
          <a:xfrm>
            <a:off x="1557078" y="3059198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of the world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A9D3E1-405F-1ABA-AC02-56752840C0B3}"/>
              </a:ext>
            </a:extLst>
          </p:cNvPr>
          <p:cNvSpPr/>
          <p:nvPr/>
        </p:nvSpPr>
        <p:spPr>
          <a:xfrm>
            <a:off x="1557077" y="4575423"/>
            <a:ext cx="1936773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9AB43D-ED66-BCBD-BB57-C1FA59D59A12}"/>
              </a:ext>
            </a:extLst>
          </p:cNvPr>
          <p:cNvSpPr/>
          <p:nvPr/>
        </p:nvSpPr>
        <p:spPr>
          <a:xfrm>
            <a:off x="5136040" y="4575421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54C0-6987-4C93-820C-DDD4BB2BEB2E}"/>
              </a:ext>
            </a:extLst>
          </p:cNvPr>
          <p:cNvSpPr/>
          <p:nvPr/>
        </p:nvSpPr>
        <p:spPr>
          <a:xfrm>
            <a:off x="5136039" y="3059198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CCD41A-6426-D108-699F-25B8EDE298C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525464" y="3582419"/>
            <a:ext cx="1" cy="99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6D69B1-DB60-BE80-EB0E-34210BF1F0D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493850" y="4837032"/>
            <a:ext cx="1642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CACF22-2525-6210-4160-99610EE801F0}"/>
              </a:ext>
            </a:extLst>
          </p:cNvPr>
          <p:cNvCxnSpPr>
            <a:cxnSpLocks/>
          </p:cNvCxnSpPr>
          <p:nvPr/>
        </p:nvCxnSpPr>
        <p:spPr>
          <a:xfrm flipH="1" flipV="1">
            <a:off x="6001790" y="3582419"/>
            <a:ext cx="1" cy="9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4DE9B-E506-CC67-730F-7363FE3D5149}"/>
              </a:ext>
            </a:extLst>
          </p:cNvPr>
          <p:cNvCxnSpPr/>
          <p:nvPr/>
        </p:nvCxnSpPr>
        <p:spPr>
          <a:xfrm>
            <a:off x="6218390" y="3614368"/>
            <a:ext cx="0" cy="9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795A2-24ED-AD24-66B2-6C8FD5DD11C7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3493851" y="3320809"/>
            <a:ext cx="164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43E4CE-F674-7EAE-9A49-3314A52A8E3E}"/>
              </a:ext>
            </a:extLst>
          </p:cNvPr>
          <p:cNvSpPr txBox="1"/>
          <p:nvPr/>
        </p:nvSpPr>
        <p:spPr>
          <a:xfrm>
            <a:off x="1017037" y="3890620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Measurement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24D3A-455A-5F9E-94FC-479506979EBD}"/>
              </a:ext>
            </a:extLst>
          </p:cNvPr>
          <p:cNvSpPr txBox="1"/>
          <p:nvPr/>
        </p:nvSpPr>
        <p:spPr>
          <a:xfrm>
            <a:off x="3787863" y="483810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96FCE-314B-0880-6D44-C8BC74B1EA5C}"/>
              </a:ext>
            </a:extLst>
          </p:cNvPr>
          <p:cNvSpPr txBox="1"/>
          <p:nvPr/>
        </p:nvSpPr>
        <p:spPr>
          <a:xfrm>
            <a:off x="5212791" y="389514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D1810-9C5A-59DF-A761-D33E177EFD33}"/>
              </a:ext>
            </a:extLst>
          </p:cNvPr>
          <p:cNvSpPr txBox="1"/>
          <p:nvPr/>
        </p:nvSpPr>
        <p:spPr>
          <a:xfrm>
            <a:off x="6218389" y="3890620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7552B-5F61-DDF5-430F-9495DF44D8EA}"/>
              </a:ext>
            </a:extLst>
          </p:cNvPr>
          <p:cNvSpPr txBox="1"/>
          <p:nvPr/>
        </p:nvSpPr>
        <p:spPr>
          <a:xfrm>
            <a:off x="1017037" y="1082351"/>
            <a:ext cx="6131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Sources of bias: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training data may mirror real-world inequalities;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training data may be non-representative, contain errors,</a:t>
            </a:r>
          </a:p>
          <a:p>
            <a:r>
              <a:rPr lang="en-GB" dirty="0"/>
              <a:t>or be otherwise flawed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88710-FE8D-195E-C770-114C2BAD9D2A}"/>
              </a:ext>
            </a:extLst>
          </p:cNvPr>
          <p:cNvSpPr/>
          <p:nvPr/>
        </p:nvSpPr>
        <p:spPr>
          <a:xfrm>
            <a:off x="3493848" y="2559679"/>
            <a:ext cx="4502485" cy="30106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4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0547" y="336610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Motivation: Fair Machine Learning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F4AA6A-A805-F254-ECA5-52A005F95515}"/>
              </a:ext>
            </a:extLst>
          </p:cNvPr>
          <p:cNvSpPr/>
          <p:nvPr/>
        </p:nvSpPr>
        <p:spPr>
          <a:xfrm>
            <a:off x="1557078" y="3059198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 of the world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A9D3E1-405F-1ABA-AC02-56752840C0B3}"/>
              </a:ext>
            </a:extLst>
          </p:cNvPr>
          <p:cNvSpPr/>
          <p:nvPr/>
        </p:nvSpPr>
        <p:spPr>
          <a:xfrm>
            <a:off x="1557077" y="4575423"/>
            <a:ext cx="1936773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9AB43D-ED66-BCBD-BB57-C1FA59D59A12}"/>
              </a:ext>
            </a:extLst>
          </p:cNvPr>
          <p:cNvSpPr/>
          <p:nvPr/>
        </p:nvSpPr>
        <p:spPr>
          <a:xfrm>
            <a:off x="5136040" y="4575421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FC54C0-6987-4C93-820C-DDD4BB2BEB2E}"/>
              </a:ext>
            </a:extLst>
          </p:cNvPr>
          <p:cNvSpPr/>
          <p:nvPr/>
        </p:nvSpPr>
        <p:spPr>
          <a:xfrm>
            <a:off x="5136039" y="3059198"/>
            <a:ext cx="1936773" cy="523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CCD41A-6426-D108-699F-25B8EDE298C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2525464" y="3582419"/>
            <a:ext cx="1" cy="99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6D69B1-DB60-BE80-EB0E-34210BF1F0D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493850" y="4837032"/>
            <a:ext cx="1642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CACF22-2525-6210-4160-99610EE801F0}"/>
              </a:ext>
            </a:extLst>
          </p:cNvPr>
          <p:cNvCxnSpPr>
            <a:cxnSpLocks/>
          </p:cNvCxnSpPr>
          <p:nvPr/>
        </p:nvCxnSpPr>
        <p:spPr>
          <a:xfrm flipH="1" flipV="1">
            <a:off x="6001790" y="3582419"/>
            <a:ext cx="1" cy="9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4DE9B-E506-CC67-730F-7363FE3D5149}"/>
              </a:ext>
            </a:extLst>
          </p:cNvPr>
          <p:cNvCxnSpPr/>
          <p:nvPr/>
        </p:nvCxnSpPr>
        <p:spPr>
          <a:xfrm>
            <a:off x="6218390" y="3614368"/>
            <a:ext cx="0" cy="9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795A2-24ED-AD24-66B2-6C8FD5DD11C7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3493851" y="3320809"/>
            <a:ext cx="164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43E4CE-F674-7EAE-9A49-3314A52A8E3E}"/>
              </a:ext>
            </a:extLst>
          </p:cNvPr>
          <p:cNvSpPr txBox="1"/>
          <p:nvPr/>
        </p:nvSpPr>
        <p:spPr>
          <a:xfrm>
            <a:off x="1017037" y="3890620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Measurement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24D3A-455A-5F9E-94FC-479506979EBD}"/>
              </a:ext>
            </a:extLst>
          </p:cNvPr>
          <p:cNvSpPr txBox="1"/>
          <p:nvPr/>
        </p:nvSpPr>
        <p:spPr>
          <a:xfrm>
            <a:off x="3787863" y="483810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96FCE-314B-0880-6D44-C8BC74B1EA5C}"/>
              </a:ext>
            </a:extLst>
          </p:cNvPr>
          <p:cNvSpPr txBox="1"/>
          <p:nvPr/>
        </p:nvSpPr>
        <p:spPr>
          <a:xfrm>
            <a:off x="5212791" y="389514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D1810-9C5A-59DF-A761-D33E177EFD33}"/>
              </a:ext>
            </a:extLst>
          </p:cNvPr>
          <p:cNvSpPr txBox="1"/>
          <p:nvPr/>
        </p:nvSpPr>
        <p:spPr>
          <a:xfrm>
            <a:off x="6218389" y="3890620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Feedback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7552B-5F61-DDF5-430F-9495DF44D8EA}"/>
              </a:ext>
            </a:extLst>
          </p:cNvPr>
          <p:cNvSpPr txBox="1"/>
          <p:nvPr/>
        </p:nvSpPr>
        <p:spPr>
          <a:xfrm>
            <a:off x="1017037" y="1082351"/>
            <a:ext cx="6131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Sources of bias: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training data may mirror real-world inequalities;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training data may be non-representative, contain errors,</a:t>
            </a:r>
          </a:p>
          <a:p>
            <a:r>
              <a:rPr lang="en-GB" dirty="0"/>
              <a:t>or be otherwise flawed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88710-FE8D-195E-C770-114C2BAD9D2A}"/>
              </a:ext>
            </a:extLst>
          </p:cNvPr>
          <p:cNvSpPr/>
          <p:nvPr/>
        </p:nvSpPr>
        <p:spPr>
          <a:xfrm>
            <a:off x="3493848" y="2559679"/>
            <a:ext cx="4502485" cy="30106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6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Motivation: Fair Machine Learning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(ML) models are used more and more in areas that impact human lives in a significant way – from university admissions to refugee asylum decisions</a:t>
            </a:r>
            <a:r>
              <a:rPr lang="en-GB" baseline="30000" dirty="0"/>
              <a:t>1,2</a:t>
            </a:r>
            <a:r>
              <a:rPr lang="en-GB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Decisions produced by ML models may – and in many cases, have been shown to – be biased against some groups of the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EXAMPLE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EXAMPLE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fairness through unawareness: simply removing the sensitive attributes is not enough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</p:spTree>
    <p:extLst>
      <p:ext uri="{BB962C8B-B14F-4D97-AF65-F5344CB8AC3E}">
        <p14:creationId xmlns:p14="http://schemas.microsoft.com/office/powerpoint/2010/main" val="375094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Sources of Algorithmic Bias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(ML) models are used more and more in areas that impact human lives in a significant way – from university admissions to refugee asylum decisions</a:t>
            </a:r>
            <a:r>
              <a:rPr lang="en-GB" baseline="30000" dirty="0"/>
              <a:t>1,2</a:t>
            </a:r>
            <a:r>
              <a:rPr lang="en-GB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Decisions produced by ML models may – and in many cases, have been shown to – be biased against some groups of the population.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EC0D3-175E-0907-40FE-3C88F51DC3F2}"/>
              </a:ext>
            </a:extLst>
          </p:cNvPr>
          <p:cNvSpPr txBox="1"/>
          <p:nvPr/>
        </p:nvSpPr>
        <p:spPr>
          <a:xfrm>
            <a:off x="753900" y="3844212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</a:t>
            </a:r>
            <a:r>
              <a:rPr lang="en-US" dirty="0" err="1"/>
              <a:t>abt</a:t>
            </a:r>
            <a:r>
              <a:rPr lang="en-US" dirty="0"/>
              <a:t> ranking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6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Complication: Group vs. Individual Fairness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Approaches to algorithmic fairness are divided into two categories: group and individual 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Individual: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</p:spTree>
    <p:extLst>
      <p:ext uri="{BB962C8B-B14F-4D97-AF65-F5344CB8AC3E}">
        <p14:creationId xmlns:p14="http://schemas.microsoft.com/office/powerpoint/2010/main" val="287800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Complication: Blind Fairness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fuck off google </a:t>
            </a:r>
            <a:r>
              <a:rPr lang="en-US" dirty="0" err="1"/>
              <a:t>im</a:t>
            </a:r>
            <a:r>
              <a:rPr lang="en-US" dirty="0"/>
              <a:t> not giving you my </a:t>
            </a:r>
            <a:r>
              <a:rPr lang="en-US" dirty="0" err="1"/>
              <a:t>datas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</p:spTree>
    <p:extLst>
      <p:ext uri="{BB962C8B-B14F-4D97-AF65-F5344CB8AC3E}">
        <p14:creationId xmlns:p14="http://schemas.microsoft.com/office/powerpoint/2010/main" val="28058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Fairness Recap</a:t>
            </a:r>
            <a:endParaRPr lang="en-GB" sz="2800" dirty="0">
              <a:latin typeface="EB Garamond" pitchFamily="2" charset="0"/>
              <a:ea typeface="EB Garamond" pitchFamily="2" charset="0"/>
              <a:cs typeface="EB Garamon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2925A6-B8F3-B895-9747-CDA0974D7932}"/>
              </a:ext>
            </a:extLst>
          </p:cNvPr>
          <p:cNvSpPr txBox="1"/>
          <p:nvPr/>
        </p:nvSpPr>
        <p:spPr>
          <a:xfrm>
            <a:off x="753900" y="1295163"/>
            <a:ext cx="798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Fairness in ML is necessary but difficult to enforce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main approaches to fairness exist: Group and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Sometimes the group membership information is not available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9FBE-2567-734A-7C58-971B38A89658}"/>
              </a:ext>
            </a:extLst>
          </p:cNvPr>
          <p:cNvSpPr txBox="1"/>
          <p:nvPr/>
        </p:nvSpPr>
        <p:spPr>
          <a:xfrm>
            <a:off x="404557" y="5331099"/>
            <a:ext cx="832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[1]</a:t>
            </a:r>
            <a:r>
              <a:rPr lang="en-GB" sz="1200" dirty="0">
                <a:effectLst/>
              </a:rPr>
              <a:t> </a:t>
            </a:r>
            <a:r>
              <a:rPr lang="en-GB" sz="1200" dirty="0" err="1"/>
              <a:t>Jasmontaite-Zaniewicz</a:t>
            </a:r>
            <a:r>
              <a:rPr lang="en-GB" sz="1200" dirty="0"/>
              <a:t>, L., &amp; </a:t>
            </a:r>
            <a:r>
              <a:rPr lang="en-GB" sz="1200" dirty="0" err="1"/>
              <a:t>Zomignani</a:t>
            </a:r>
            <a:r>
              <a:rPr lang="en-GB" sz="1200" dirty="0"/>
              <a:t> Barboza, J. (2021). Disproportionate Surveillance: Technology-Assisted and Automated Decisions in Asylum Applications in the EU?</a:t>
            </a:r>
            <a:r>
              <a:rPr lang="en-GB" sz="1200" i="1" dirty="0"/>
              <a:t>. International Journal of Refugee Law, 33(1), 89-110.</a:t>
            </a:r>
          </a:p>
          <a:p>
            <a:r>
              <a:rPr lang="en-GB" sz="1200" dirty="0"/>
              <a:t>[2] N. Y. T. Meredith Broussard, “When algorithms give real students imaginary grades,” https : / / web . archive . org / web / 20240223090531 / https : / / www . </a:t>
            </a:r>
            <a:r>
              <a:rPr lang="en-GB" sz="1200" dirty="0" err="1"/>
              <a:t>nytimes</a:t>
            </a:r>
            <a:r>
              <a:rPr lang="en-GB" sz="1200" dirty="0"/>
              <a:t> . com /2020/09/08/opinion/international-baccalaureate-algorithm-grades.html, [Online; Accessed: 2024-25-03]</a:t>
            </a:r>
          </a:p>
        </p:txBody>
      </p:sp>
    </p:spTree>
    <p:extLst>
      <p:ext uri="{BB962C8B-B14F-4D97-AF65-F5344CB8AC3E}">
        <p14:creationId xmlns:p14="http://schemas.microsoft.com/office/powerpoint/2010/main" val="85478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CC064DD1-0F9B-F38F-EF43-4DC2B6B7858E}"/>
              </a:ext>
            </a:extLst>
          </p:cNvPr>
          <p:cNvSpPr/>
          <p:nvPr/>
        </p:nvSpPr>
        <p:spPr>
          <a:xfrm>
            <a:off x="-3993" y="6609191"/>
            <a:ext cx="9144000" cy="25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3289B3-B563-5882-89B4-5E5232463A22}"/>
              </a:ext>
            </a:extLst>
          </p:cNvPr>
          <p:cNvSpPr txBox="1"/>
          <p:nvPr/>
        </p:nvSpPr>
        <p:spPr>
          <a:xfrm>
            <a:off x="3994" y="6585086"/>
            <a:ext cx="91440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1" dirty="0"/>
              <a:t>   </a:t>
            </a:r>
            <a:r>
              <a:rPr lang="en-GB" sz="1351" dirty="0">
                <a:solidFill>
                  <a:schemeClr val="bg1"/>
                </a:solidFill>
              </a:rPr>
              <a:t>15/04/2024			          		andrii.kliachkin@studenti.unipd.it				   			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FC9E-8670-5DCC-50AB-7EF1BBD2FEC5}"/>
              </a:ext>
            </a:extLst>
          </p:cNvPr>
          <p:cNvSpPr txBox="1"/>
          <p:nvPr/>
        </p:nvSpPr>
        <p:spPr>
          <a:xfrm>
            <a:off x="414541" y="326572"/>
            <a:ext cx="832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2925A6-B8F3-B895-9747-CDA0974D7932}"/>
                  </a:ext>
                </a:extLst>
              </p:cNvPr>
              <p:cNvSpPr txBox="1"/>
              <p:nvPr/>
            </p:nvSpPr>
            <p:spPr>
              <a:xfrm>
                <a:off x="753900" y="1295163"/>
                <a:ext cx="79835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Given a set of candidates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and a query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, assign each candidate a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candidates are ranked according to their scores.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Ranking quality metric: Discounted Cumulative Gain (DCG), Normalized DCG (NDCG)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2925A6-B8F3-B895-9747-CDA0974D7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0" y="1295163"/>
                <a:ext cx="7983548" cy="1754326"/>
              </a:xfrm>
              <a:prstGeom prst="rect">
                <a:avLst/>
              </a:prstGeom>
              <a:blipFill>
                <a:blip r:embed="rId3"/>
                <a:stretch>
                  <a:fillRect l="-535" t="-1736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CBA747-FBB9-37B1-F7AC-84B4F8681D79}"/>
                  </a:ext>
                </a:extLst>
              </p:cNvPr>
              <p:cNvSpPr txBox="1"/>
              <p:nvPr/>
            </p:nvSpPr>
            <p:spPr>
              <a:xfrm>
                <a:off x="3341022" y="3049489"/>
                <a:ext cx="2461956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CBA747-FBB9-37B1-F7AC-84B4F868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22" y="3049489"/>
                <a:ext cx="2461956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1347-30C6-20EF-39E9-EA937B36F0D2}"/>
                  </a:ext>
                </a:extLst>
              </p:cNvPr>
              <p:cNvSpPr txBox="1"/>
              <p:nvPr/>
            </p:nvSpPr>
            <p:spPr>
              <a:xfrm>
                <a:off x="3191069" y="4005819"/>
                <a:ext cx="2611909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𝑁𝐷𝐶𝐺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𝐼𝐷𝐶𝐺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01347-30C6-20EF-39E9-EA937B36F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69" y="4005819"/>
                <a:ext cx="2611909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76659-0404-FDE9-BEFD-5C5A98A451D6}"/>
                  </a:ext>
                </a:extLst>
              </p:cNvPr>
              <p:cNvSpPr txBox="1"/>
              <p:nvPr/>
            </p:nvSpPr>
            <p:spPr>
              <a:xfrm>
                <a:off x="1111401" y="4754336"/>
                <a:ext cx="695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Ideal DCG – DCG of a score-based reordering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76659-0404-FDE9-BEFD-5C5A98A45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01" y="4754336"/>
                <a:ext cx="6950248" cy="369332"/>
              </a:xfrm>
              <a:prstGeom prst="rect">
                <a:avLst/>
              </a:prstGeom>
              <a:blipFill>
                <a:blip r:embed="rId6"/>
                <a:stretch>
                  <a:fillRect l="-702" t="-10000" r="-70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13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26765</TotalTime>
  <Words>2948</Words>
  <Application>Microsoft Office PowerPoint</Application>
  <PresentationFormat>On-screen Show (4:3)</PresentationFormat>
  <Paragraphs>331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EB Garamond</vt:lpstr>
      <vt:lpstr>EB Garamond Medium</vt:lpstr>
      <vt:lpstr>Lato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Tonon</dc:creator>
  <cp:lastModifiedBy>Andrii Kliachkin</cp:lastModifiedBy>
  <cp:revision>598</cp:revision>
  <cp:lastPrinted>2022-06-14T08:59:54Z</cp:lastPrinted>
  <dcterms:created xsi:type="dcterms:W3CDTF">2022-05-29T13:03:07Z</dcterms:created>
  <dcterms:modified xsi:type="dcterms:W3CDTF">2024-04-10T20:24:53Z</dcterms:modified>
</cp:coreProperties>
</file>