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76" r:id="rId2"/>
    <p:sldId id="297" r:id="rId3"/>
    <p:sldId id="299" r:id="rId4"/>
    <p:sldId id="277" r:id="rId5"/>
    <p:sldId id="281" r:id="rId6"/>
    <p:sldId id="285" r:id="rId7"/>
    <p:sldId id="292" r:id="rId8"/>
    <p:sldId id="300" r:id="rId9"/>
    <p:sldId id="282" r:id="rId10"/>
    <p:sldId id="295" r:id="rId11"/>
    <p:sldId id="322" r:id="rId12"/>
    <p:sldId id="289" r:id="rId13"/>
    <p:sldId id="290" r:id="rId14"/>
    <p:sldId id="302" r:id="rId15"/>
    <p:sldId id="305" r:id="rId16"/>
    <p:sldId id="303" r:id="rId17"/>
    <p:sldId id="306" r:id="rId18"/>
    <p:sldId id="293" r:id="rId19"/>
    <p:sldId id="307" r:id="rId20"/>
    <p:sldId id="308" r:id="rId21"/>
    <p:sldId id="309" r:id="rId22"/>
    <p:sldId id="310" r:id="rId23"/>
    <p:sldId id="311" r:id="rId24"/>
    <p:sldId id="312" r:id="rId25"/>
    <p:sldId id="313" r:id="rId26"/>
    <p:sldId id="314" r:id="rId27"/>
    <p:sldId id="321" r:id="rId28"/>
    <p:sldId id="319" r:id="rId29"/>
    <p:sldId id="315" r:id="rId30"/>
    <p:sldId id="316" r:id="rId31"/>
    <p:sldId id="317" r:id="rId32"/>
    <p:sldId id="318" r:id="rId33"/>
    <p:sldId id="298" r:id="rId34"/>
    <p:sldId id="278" r:id="rId35"/>
    <p:sldId id="32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0B3DAA-59D6-4BE2-9956-E873DB7A1BE4}" v="3" dt="2023-07-10T09:41:07.37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67059" autoAdjust="0"/>
  </p:normalViewPr>
  <p:slideViewPr>
    <p:cSldViewPr snapToGrid="0">
      <p:cViewPr>
        <p:scale>
          <a:sx n="82" d="100"/>
          <a:sy n="82" d="100"/>
        </p:scale>
        <p:origin x="1435" y="53"/>
      </p:cViewPr>
      <p:guideLst/>
    </p:cSldViewPr>
  </p:slideViewPr>
  <p:notesTextViewPr>
    <p:cViewPr>
      <p:scale>
        <a:sx n="125" d="100"/>
        <a:sy n="125" d="100"/>
      </p:scale>
      <p:origin x="0" y="0"/>
    </p:cViewPr>
  </p:notesTextViewPr>
  <p:notesViewPr>
    <p:cSldViewPr snapToGrid="0">
      <p:cViewPr varScale="1">
        <p:scale>
          <a:sx n="59" d="100"/>
          <a:sy n="59" d="100"/>
        </p:scale>
        <p:origin x="260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09:23:13.349"/>
    </inkml:context>
    <inkml:brush xml:id="br0">
      <inkml:brushProperty name="width" value="0.035" units="cm"/>
      <inkml:brushProperty name="height" value="0.035" units="cm"/>
      <inkml:brushProperty name="color" value="#E71224"/>
    </inkml:brush>
  </inkml:definitions>
  <inkml:trace contextRef="#ctx0" brushRef="#br0">0 0 24575,'1581'0'-1365,"-1500"0"-5461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09:26:10.640"/>
    </inkml:context>
    <inkml:brush xml:id="br0">
      <inkml:brushProperty name="width" value="0.035" units="cm"/>
      <inkml:brushProperty name="height" value="0.035" units="cm"/>
      <inkml:brushProperty name="color" value="#E71224"/>
    </inkml:brush>
  </inkml:definitions>
  <inkml:trace contextRef="#ctx0" brushRef="#br0">1 1 24575,'1485'0'-1365,"-1399"0"-5461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DF7E8-8556-4A09-A24B-363333B443D9}" type="datetimeFigureOut">
              <a:rPr lang="en-US" smtClean="0"/>
              <a:t>4/14/2024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3EA48-5FE8-4FA2-8FF3-01A6033C28E1}" type="slidenum">
              <a:rPr lang="en-US" smtClean="0"/>
              <a:t>‹#›</a:t>
            </a:fld>
            <a:endParaRPr lang="en-US"/>
          </a:p>
        </p:txBody>
      </p:sp>
    </p:spTree>
    <p:extLst>
      <p:ext uri="{BB962C8B-B14F-4D97-AF65-F5344CB8AC3E}">
        <p14:creationId xmlns:p14="http://schemas.microsoft.com/office/powerpoint/2010/main" val="281028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a:t>
            </a:fld>
            <a:endParaRPr lang="en-US"/>
          </a:p>
        </p:txBody>
      </p:sp>
    </p:spTree>
    <p:extLst>
      <p:ext uri="{BB962C8B-B14F-4D97-AF65-F5344CB8AC3E}">
        <p14:creationId xmlns:p14="http://schemas.microsoft.com/office/powerpoint/2010/main" val="1257808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10</a:t>
            </a:fld>
            <a:endParaRPr lang="en-US"/>
          </a:p>
        </p:txBody>
      </p:sp>
    </p:spTree>
    <p:extLst>
      <p:ext uri="{BB962C8B-B14F-4D97-AF65-F5344CB8AC3E}">
        <p14:creationId xmlns:p14="http://schemas.microsoft.com/office/powerpoint/2010/main" val="197411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11</a:t>
            </a:fld>
            <a:endParaRPr lang="en-US"/>
          </a:p>
        </p:txBody>
      </p:sp>
    </p:spTree>
    <p:extLst>
      <p:ext uri="{BB962C8B-B14F-4D97-AF65-F5344CB8AC3E}">
        <p14:creationId xmlns:p14="http://schemas.microsoft.com/office/powerpoint/2010/main" val="1191818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12</a:t>
            </a:fld>
            <a:endParaRPr lang="en-US"/>
          </a:p>
        </p:txBody>
      </p:sp>
    </p:spTree>
    <p:extLst>
      <p:ext uri="{BB962C8B-B14F-4D97-AF65-F5344CB8AC3E}">
        <p14:creationId xmlns:p14="http://schemas.microsoft.com/office/powerpoint/2010/main" val="2640807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13</a:t>
            </a:fld>
            <a:endParaRPr lang="en-US"/>
          </a:p>
        </p:txBody>
      </p:sp>
    </p:spTree>
    <p:extLst>
      <p:ext uri="{BB962C8B-B14F-4D97-AF65-F5344CB8AC3E}">
        <p14:creationId xmlns:p14="http://schemas.microsoft.com/office/powerpoint/2010/main" val="3278249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14</a:t>
            </a:fld>
            <a:endParaRPr lang="en-US"/>
          </a:p>
        </p:txBody>
      </p:sp>
    </p:spTree>
    <p:extLst>
      <p:ext uri="{BB962C8B-B14F-4D97-AF65-F5344CB8AC3E}">
        <p14:creationId xmlns:p14="http://schemas.microsoft.com/office/powerpoint/2010/main" val="1906409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15</a:t>
            </a:fld>
            <a:endParaRPr lang="en-US"/>
          </a:p>
        </p:txBody>
      </p:sp>
    </p:spTree>
    <p:extLst>
      <p:ext uri="{BB962C8B-B14F-4D97-AF65-F5344CB8AC3E}">
        <p14:creationId xmlns:p14="http://schemas.microsoft.com/office/powerpoint/2010/main" val="635294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16</a:t>
            </a:fld>
            <a:endParaRPr lang="en-US"/>
          </a:p>
        </p:txBody>
      </p:sp>
    </p:spTree>
    <p:extLst>
      <p:ext uri="{BB962C8B-B14F-4D97-AF65-F5344CB8AC3E}">
        <p14:creationId xmlns:p14="http://schemas.microsoft.com/office/powerpoint/2010/main" val="2633552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17</a:t>
            </a:fld>
            <a:endParaRPr lang="en-US"/>
          </a:p>
        </p:txBody>
      </p:sp>
    </p:spTree>
    <p:extLst>
      <p:ext uri="{BB962C8B-B14F-4D97-AF65-F5344CB8AC3E}">
        <p14:creationId xmlns:p14="http://schemas.microsoft.com/office/powerpoint/2010/main" val="2897352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18</a:t>
            </a:fld>
            <a:endParaRPr lang="en-US"/>
          </a:p>
        </p:txBody>
      </p:sp>
    </p:spTree>
    <p:extLst>
      <p:ext uri="{BB962C8B-B14F-4D97-AF65-F5344CB8AC3E}">
        <p14:creationId xmlns:p14="http://schemas.microsoft.com/office/powerpoint/2010/main" val="323150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19</a:t>
            </a:fld>
            <a:endParaRPr lang="en-US"/>
          </a:p>
        </p:txBody>
      </p:sp>
    </p:spTree>
    <p:extLst>
      <p:ext uri="{BB962C8B-B14F-4D97-AF65-F5344CB8AC3E}">
        <p14:creationId xmlns:p14="http://schemas.microsoft.com/office/powerpoint/2010/main" val="71283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The objectives of this thesis are to introduce a post-processing algorithm for fairness in rankings that does not use any information about the sensitive attributes, and to test it against other state-of-the-art methods</a:t>
            </a:r>
          </a:p>
        </p:txBody>
      </p:sp>
      <p:sp>
        <p:nvSpPr>
          <p:cNvPr id="4" name="Segnaposto numero diapositiva 3"/>
          <p:cNvSpPr>
            <a:spLocks noGrp="1"/>
          </p:cNvSpPr>
          <p:nvPr>
            <p:ph type="sldNum" sz="quarter" idx="5"/>
          </p:nvPr>
        </p:nvSpPr>
        <p:spPr/>
        <p:txBody>
          <a:bodyPr/>
          <a:lstStyle/>
          <a:p>
            <a:fld id="{AE63EA48-5FE8-4FA2-8FF3-01A6033C28E1}" type="slidenum">
              <a:rPr lang="en-US" smtClean="0"/>
              <a:t>2</a:t>
            </a:fld>
            <a:endParaRPr lang="en-US"/>
          </a:p>
        </p:txBody>
      </p:sp>
    </p:spTree>
    <p:extLst>
      <p:ext uri="{BB962C8B-B14F-4D97-AF65-F5344CB8AC3E}">
        <p14:creationId xmlns:p14="http://schemas.microsoft.com/office/powerpoint/2010/main" val="295776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20</a:t>
            </a:fld>
            <a:endParaRPr lang="en-US"/>
          </a:p>
        </p:txBody>
      </p:sp>
    </p:spTree>
    <p:extLst>
      <p:ext uri="{BB962C8B-B14F-4D97-AF65-F5344CB8AC3E}">
        <p14:creationId xmlns:p14="http://schemas.microsoft.com/office/powerpoint/2010/main" val="2460800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21</a:t>
            </a:fld>
            <a:endParaRPr lang="en-US"/>
          </a:p>
        </p:txBody>
      </p:sp>
    </p:spTree>
    <p:extLst>
      <p:ext uri="{BB962C8B-B14F-4D97-AF65-F5344CB8AC3E}">
        <p14:creationId xmlns:p14="http://schemas.microsoft.com/office/powerpoint/2010/main" val="4101205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22</a:t>
            </a:fld>
            <a:endParaRPr lang="en-US"/>
          </a:p>
        </p:txBody>
      </p:sp>
    </p:spTree>
    <p:extLst>
      <p:ext uri="{BB962C8B-B14F-4D97-AF65-F5344CB8AC3E}">
        <p14:creationId xmlns:p14="http://schemas.microsoft.com/office/powerpoint/2010/main" val="96707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23</a:t>
            </a:fld>
            <a:endParaRPr lang="en-US"/>
          </a:p>
        </p:txBody>
      </p:sp>
    </p:spTree>
    <p:extLst>
      <p:ext uri="{BB962C8B-B14F-4D97-AF65-F5344CB8AC3E}">
        <p14:creationId xmlns:p14="http://schemas.microsoft.com/office/powerpoint/2010/main" val="3460216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24</a:t>
            </a:fld>
            <a:endParaRPr lang="en-US"/>
          </a:p>
        </p:txBody>
      </p:sp>
    </p:spTree>
    <p:extLst>
      <p:ext uri="{BB962C8B-B14F-4D97-AF65-F5344CB8AC3E}">
        <p14:creationId xmlns:p14="http://schemas.microsoft.com/office/powerpoint/2010/main" val="4127371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25</a:t>
            </a:fld>
            <a:endParaRPr lang="en-US"/>
          </a:p>
        </p:txBody>
      </p:sp>
    </p:spTree>
    <p:extLst>
      <p:ext uri="{BB962C8B-B14F-4D97-AF65-F5344CB8AC3E}">
        <p14:creationId xmlns:p14="http://schemas.microsoft.com/office/powerpoint/2010/main" val="523496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26</a:t>
            </a:fld>
            <a:endParaRPr lang="en-US"/>
          </a:p>
        </p:txBody>
      </p:sp>
    </p:spTree>
    <p:extLst>
      <p:ext uri="{BB962C8B-B14F-4D97-AF65-F5344CB8AC3E}">
        <p14:creationId xmlns:p14="http://schemas.microsoft.com/office/powerpoint/2010/main" val="3787683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27</a:t>
            </a:fld>
            <a:endParaRPr lang="en-US"/>
          </a:p>
        </p:txBody>
      </p:sp>
    </p:spTree>
    <p:extLst>
      <p:ext uri="{BB962C8B-B14F-4D97-AF65-F5344CB8AC3E}">
        <p14:creationId xmlns:p14="http://schemas.microsoft.com/office/powerpoint/2010/main" val="1560327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28</a:t>
            </a:fld>
            <a:endParaRPr lang="en-US"/>
          </a:p>
        </p:txBody>
      </p:sp>
    </p:spTree>
    <p:extLst>
      <p:ext uri="{BB962C8B-B14F-4D97-AF65-F5344CB8AC3E}">
        <p14:creationId xmlns:p14="http://schemas.microsoft.com/office/powerpoint/2010/main" val="949231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29</a:t>
            </a:fld>
            <a:endParaRPr lang="en-US"/>
          </a:p>
        </p:txBody>
      </p:sp>
    </p:spTree>
    <p:extLst>
      <p:ext uri="{BB962C8B-B14F-4D97-AF65-F5344CB8AC3E}">
        <p14:creationId xmlns:p14="http://schemas.microsoft.com/office/powerpoint/2010/main" val="136538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First, I am going to talk about why fairness in ML is important and introduce some basic concepts and complications that arise when dealing with it. Then, I will talk about the problem of ranking. After that, I will introduce our method, and present the results of experiments I conducted to evaluate it.</a:t>
            </a:r>
          </a:p>
        </p:txBody>
      </p:sp>
      <p:sp>
        <p:nvSpPr>
          <p:cNvPr id="4" name="Segnaposto numero diapositiva 3"/>
          <p:cNvSpPr>
            <a:spLocks noGrp="1"/>
          </p:cNvSpPr>
          <p:nvPr>
            <p:ph type="sldNum" sz="quarter" idx="5"/>
          </p:nvPr>
        </p:nvSpPr>
        <p:spPr/>
        <p:txBody>
          <a:bodyPr/>
          <a:lstStyle/>
          <a:p>
            <a:fld id="{AE63EA48-5FE8-4FA2-8FF3-01A6033C28E1}" type="slidenum">
              <a:rPr lang="en-US" smtClean="0"/>
              <a:t>3</a:t>
            </a:fld>
            <a:endParaRPr lang="en-US"/>
          </a:p>
        </p:txBody>
      </p:sp>
    </p:spTree>
    <p:extLst>
      <p:ext uri="{BB962C8B-B14F-4D97-AF65-F5344CB8AC3E}">
        <p14:creationId xmlns:p14="http://schemas.microsoft.com/office/powerpoint/2010/main" val="2403042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30</a:t>
            </a:fld>
            <a:endParaRPr lang="en-US"/>
          </a:p>
        </p:txBody>
      </p:sp>
    </p:spTree>
    <p:extLst>
      <p:ext uri="{BB962C8B-B14F-4D97-AF65-F5344CB8AC3E}">
        <p14:creationId xmlns:p14="http://schemas.microsoft.com/office/powerpoint/2010/main" val="4036447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31</a:t>
            </a:fld>
            <a:endParaRPr lang="en-US"/>
          </a:p>
        </p:txBody>
      </p:sp>
    </p:spTree>
    <p:extLst>
      <p:ext uri="{BB962C8B-B14F-4D97-AF65-F5344CB8AC3E}">
        <p14:creationId xmlns:p14="http://schemas.microsoft.com/office/powerpoint/2010/main" val="3385688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32</a:t>
            </a:fld>
            <a:endParaRPr lang="en-US"/>
          </a:p>
        </p:txBody>
      </p:sp>
    </p:spTree>
    <p:extLst>
      <p:ext uri="{BB962C8B-B14F-4D97-AF65-F5344CB8AC3E}">
        <p14:creationId xmlns:p14="http://schemas.microsoft.com/office/powerpoint/2010/main" val="3727150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33</a:t>
            </a:fld>
            <a:endParaRPr lang="en-US"/>
          </a:p>
        </p:txBody>
      </p:sp>
    </p:spTree>
    <p:extLst>
      <p:ext uri="{BB962C8B-B14F-4D97-AF65-F5344CB8AC3E}">
        <p14:creationId xmlns:p14="http://schemas.microsoft.com/office/powerpoint/2010/main" val="2035995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34</a:t>
            </a:fld>
            <a:endParaRPr lang="en-US"/>
          </a:p>
        </p:txBody>
      </p:sp>
    </p:spTree>
    <p:extLst>
      <p:ext uri="{BB962C8B-B14F-4D97-AF65-F5344CB8AC3E}">
        <p14:creationId xmlns:p14="http://schemas.microsoft.com/office/powerpoint/2010/main" val="2317316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Let us briefly talk about where algorithmic bias comes from. There are three general cases.</a:t>
            </a:r>
          </a:p>
          <a:p>
            <a:endParaRPr lang="en-GB" dirty="0"/>
          </a:p>
          <a:p>
            <a:r>
              <a:rPr lang="en-GB" dirty="0"/>
              <a:t>Pre-existing bias comes from the real world and is reflected in the data: either directly, e.g. women being less likely to get hired for tech jobs, or indirectly, in the form of less examples or less accurate data for minority groups.</a:t>
            </a:r>
          </a:p>
          <a:p>
            <a:endParaRPr lang="en-GB" dirty="0"/>
          </a:p>
          <a:p>
            <a:r>
              <a:rPr lang="en-GB" dirty="0"/>
              <a:t>Technical bias originates from technical constraints. Rankings have an inherent technical bias, as they </a:t>
            </a:r>
            <a:r>
              <a:rPr lang="en-GB" b="1" dirty="0"/>
              <a:t>have</a:t>
            </a:r>
            <a:r>
              <a:rPr lang="en-GB" dirty="0"/>
              <a:t> to place items in a certain order, even if their relevance score, as predicted by the model, is the same; this results in the first item getting much more attention than the second one.</a:t>
            </a:r>
          </a:p>
          <a:p>
            <a:endParaRPr lang="en-GB" dirty="0"/>
          </a:p>
          <a:p>
            <a:r>
              <a:rPr lang="en-GB" dirty="0"/>
              <a:t>Finally, emergent bias originates when users interact with</a:t>
            </a:r>
          </a:p>
        </p:txBody>
      </p:sp>
      <p:sp>
        <p:nvSpPr>
          <p:cNvPr id="4" name="Segnaposto numero diapositiva 3"/>
          <p:cNvSpPr>
            <a:spLocks noGrp="1"/>
          </p:cNvSpPr>
          <p:nvPr>
            <p:ph type="sldNum" sz="quarter" idx="5"/>
          </p:nvPr>
        </p:nvSpPr>
        <p:spPr/>
        <p:txBody>
          <a:bodyPr/>
          <a:lstStyle/>
          <a:p>
            <a:fld id="{AE63EA48-5FE8-4FA2-8FF3-01A6033C28E1}" type="slidenum">
              <a:rPr lang="en-US" smtClean="0"/>
              <a:t>35</a:t>
            </a:fld>
            <a:endParaRPr lang="en-US"/>
          </a:p>
        </p:txBody>
      </p:sp>
    </p:spTree>
    <p:extLst>
      <p:ext uri="{BB962C8B-B14F-4D97-AF65-F5344CB8AC3E}">
        <p14:creationId xmlns:p14="http://schemas.microsoft.com/office/powerpoint/2010/main" val="1516824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But why bring up the topic of fairness? Because for years now, ML models have been used in crucial areas to make decisions about humans – from hiring and university admissions to refugee asylum and visa decisions; for example, according to the European Commission, as of 2022, 6 EU member states use ML models in the process of migration management.</a:t>
            </a:r>
          </a:p>
          <a:p>
            <a:endParaRPr lang="en-GB" dirty="0"/>
          </a:p>
          <a:p>
            <a:r>
              <a:rPr lang="en-GB" dirty="0"/>
              <a:t>However, ML models can be just as biased as humans. For a recent example, a paper published this year claims that GPT4 LLM produces overwhelmingly negative responses to prompts in certain dialects of English.</a:t>
            </a:r>
          </a:p>
          <a:p>
            <a:endParaRPr lang="en-GB" dirty="0"/>
          </a:p>
          <a:p>
            <a:r>
              <a:rPr lang="en-GB" dirty="0"/>
              <a:t>An important point to state is that simply removing the sensitive attributes from the data is not enough: that is, in most cases, you cannot avoid discrimination by just removing one column from the dataset. This is because many features that are needed to make accurate predictions can be correlated with the attribute – e.g. address, content preferences, or language.</a:t>
            </a:r>
          </a:p>
        </p:txBody>
      </p:sp>
      <p:sp>
        <p:nvSpPr>
          <p:cNvPr id="4" name="Segnaposto numero diapositiva 3"/>
          <p:cNvSpPr>
            <a:spLocks noGrp="1"/>
          </p:cNvSpPr>
          <p:nvPr>
            <p:ph type="sldNum" sz="quarter" idx="5"/>
          </p:nvPr>
        </p:nvSpPr>
        <p:spPr/>
        <p:txBody>
          <a:bodyPr/>
          <a:lstStyle/>
          <a:p>
            <a:fld id="{AE63EA48-5FE8-4FA2-8FF3-01A6033C28E1}" type="slidenum">
              <a:rPr lang="en-US" smtClean="0"/>
              <a:t>4</a:t>
            </a:fld>
            <a:endParaRPr lang="en-US"/>
          </a:p>
        </p:txBody>
      </p:sp>
    </p:spTree>
    <p:extLst>
      <p:ext uri="{BB962C8B-B14F-4D97-AF65-F5344CB8AC3E}">
        <p14:creationId xmlns:p14="http://schemas.microsoft.com/office/powerpoint/2010/main" val="214517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Let us briefly talk about where algorithmic bias comes from. There are three general cases.</a:t>
            </a:r>
          </a:p>
          <a:p>
            <a:endParaRPr lang="en-GB" dirty="0"/>
          </a:p>
          <a:p>
            <a:r>
              <a:rPr lang="en-GB" dirty="0"/>
              <a:t>Pre-existing bias comes from the real world and is reflected in the data: either directly, e.g. women being less likely to get hired for tech jobs, or indirectly, in the form of less examples or less accurate data for minority groups.</a:t>
            </a:r>
          </a:p>
          <a:p>
            <a:endParaRPr lang="en-GB" dirty="0"/>
          </a:p>
          <a:p>
            <a:r>
              <a:rPr lang="en-GB" dirty="0"/>
              <a:t>Technical bias originates from technical constraints. Rankings have an inherent technical bias, because even if two items have equal relevance predicted by the model, one of them will have to be placed above the other; this is referred to as position bias. Furthermore, bias can be added purely by the algorithm owing to a faulty training process.</a:t>
            </a:r>
          </a:p>
          <a:p>
            <a:endParaRPr lang="en-GB" dirty="0"/>
          </a:p>
          <a:p>
            <a:r>
              <a:rPr lang="en-GB" dirty="0"/>
              <a:t>Emergent bias is the least important for our discussion today; it arises in the context of user interaction. </a:t>
            </a:r>
            <a:br>
              <a:rPr lang="en-GB" dirty="0"/>
            </a:br>
            <a:br>
              <a:rPr lang="en-GB" dirty="0"/>
            </a:br>
            <a:r>
              <a:rPr lang="en-GB" dirty="0"/>
              <a:t>In rankings, emergent bias can be created when the model puts an item at the top position, leading it to get the most attention from users, which, in turn, leads the model to continue predicting that item as the top result.</a:t>
            </a:r>
          </a:p>
        </p:txBody>
      </p:sp>
      <p:sp>
        <p:nvSpPr>
          <p:cNvPr id="4" name="Segnaposto numero diapositiva 3"/>
          <p:cNvSpPr>
            <a:spLocks noGrp="1"/>
          </p:cNvSpPr>
          <p:nvPr>
            <p:ph type="sldNum" sz="quarter" idx="5"/>
          </p:nvPr>
        </p:nvSpPr>
        <p:spPr/>
        <p:txBody>
          <a:bodyPr/>
          <a:lstStyle/>
          <a:p>
            <a:fld id="{AE63EA48-5FE8-4FA2-8FF3-01A6033C28E1}" type="slidenum">
              <a:rPr lang="en-US" smtClean="0"/>
              <a:t>5</a:t>
            </a:fld>
            <a:endParaRPr lang="en-US"/>
          </a:p>
        </p:txBody>
      </p:sp>
    </p:spTree>
    <p:extLst>
      <p:ext uri="{BB962C8B-B14F-4D97-AF65-F5344CB8AC3E}">
        <p14:creationId xmlns:p14="http://schemas.microsoft.com/office/powerpoint/2010/main" val="285060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Now that we know what bias is and where it comes from, we must choose one of the two approaches to fairness: individual or group.</a:t>
            </a:r>
          </a:p>
          <a:p>
            <a:endParaRPr lang="en-GB" dirty="0"/>
          </a:p>
          <a:p>
            <a:r>
              <a:rPr lang="en-GB" dirty="0"/>
              <a:t>Individual fairness requires that similar individuals be treated similarly – that is, if two individuals are similar according to some metric, the model outcomes for them should also be similar. The issue with this approach is that the metric leaves us vulnerable to pre-existing bias: for example, if the dataset consists of test scores that are known to be biased towards some subgroup, the metric will also be biased.</a:t>
            </a:r>
          </a:p>
          <a:p>
            <a:endParaRPr lang="en-GB" dirty="0"/>
          </a:p>
          <a:p>
            <a:r>
              <a:rPr lang="en-GB" dirty="0"/>
              <a:t>In this thesis I focus on Group fairness, which requires that all groups in the data should receive similar treatment. It compares statistics such as error rate, false positive rate, or the rate of positive outcomes, across groups. One issue with this approach is that it only looks at group quantities and not at individual performance, which may be seen as “unfair” in itself. The other problem is that it requires information on group membership – which brings me to the next complication.</a:t>
            </a:r>
          </a:p>
        </p:txBody>
      </p:sp>
      <p:sp>
        <p:nvSpPr>
          <p:cNvPr id="4" name="Segnaposto numero diapositiva 3"/>
          <p:cNvSpPr>
            <a:spLocks noGrp="1"/>
          </p:cNvSpPr>
          <p:nvPr>
            <p:ph type="sldNum" sz="quarter" idx="5"/>
          </p:nvPr>
        </p:nvSpPr>
        <p:spPr/>
        <p:txBody>
          <a:bodyPr/>
          <a:lstStyle/>
          <a:p>
            <a:fld id="{AE63EA48-5FE8-4FA2-8FF3-01A6033C28E1}" type="slidenum">
              <a:rPr lang="en-US" smtClean="0"/>
              <a:t>6</a:t>
            </a:fld>
            <a:endParaRPr lang="en-US"/>
          </a:p>
        </p:txBody>
      </p:sp>
    </p:spTree>
    <p:extLst>
      <p:ext uri="{BB962C8B-B14F-4D97-AF65-F5344CB8AC3E}">
        <p14:creationId xmlns:p14="http://schemas.microsoft.com/office/powerpoint/2010/main" val="353889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That complication is that information on group membership may be limited or totally unavailable. Such sensitive information may not be recorded in the first place; it also may be removed during preprocessing in order to avoid direct discrimination by the model. Furthermore, openly using such information, even to impose fairness, may also be seen as problematic.</a:t>
            </a:r>
          </a:p>
        </p:txBody>
      </p:sp>
      <p:sp>
        <p:nvSpPr>
          <p:cNvPr id="4" name="Segnaposto numero diapositiva 3"/>
          <p:cNvSpPr>
            <a:spLocks noGrp="1"/>
          </p:cNvSpPr>
          <p:nvPr>
            <p:ph type="sldNum" sz="quarter" idx="5"/>
          </p:nvPr>
        </p:nvSpPr>
        <p:spPr/>
        <p:txBody>
          <a:bodyPr/>
          <a:lstStyle/>
          <a:p>
            <a:fld id="{AE63EA48-5FE8-4FA2-8FF3-01A6033C28E1}" type="slidenum">
              <a:rPr lang="en-US" smtClean="0"/>
              <a:t>7</a:t>
            </a:fld>
            <a:endParaRPr lang="en-US"/>
          </a:p>
        </p:txBody>
      </p:sp>
    </p:spTree>
    <p:extLst>
      <p:ext uri="{BB962C8B-B14F-4D97-AF65-F5344CB8AC3E}">
        <p14:creationId xmlns:p14="http://schemas.microsoft.com/office/powerpoint/2010/main" val="1838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GB" dirty="0"/>
              <a:t>To recap, …</a:t>
            </a:r>
          </a:p>
        </p:txBody>
      </p:sp>
      <p:sp>
        <p:nvSpPr>
          <p:cNvPr id="4" name="Segnaposto numero diapositiva 3"/>
          <p:cNvSpPr>
            <a:spLocks noGrp="1"/>
          </p:cNvSpPr>
          <p:nvPr>
            <p:ph type="sldNum" sz="quarter" idx="5"/>
          </p:nvPr>
        </p:nvSpPr>
        <p:spPr/>
        <p:txBody>
          <a:bodyPr/>
          <a:lstStyle/>
          <a:p>
            <a:fld id="{AE63EA48-5FE8-4FA2-8FF3-01A6033C28E1}" type="slidenum">
              <a:rPr lang="en-US" smtClean="0"/>
              <a:t>8</a:t>
            </a:fld>
            <a:endParaRPr lang="en-US"/>
          </a:p>
        </p:txBody>
      </p:sp>
    </p:spTree>
    <p:extLst>
      <p:ext uri="{BB962C8B-B14F-4D97-AF65-F5344CB8AC3E}">
        <p14:creationId xmlns:p14="http://schemas.microsoft.com/office/powerpoint/2010/main" val="406319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E63EA48-5FE8-4FA2-8FF3-01A6033C28E1}" type="slidenum">
              <a:rPr lang="en-US" smtClean="0"/>
              <a:t>9</a:t>
            </a:fld>
            <a:endParaRPr lang="en-US"/>
          </a:p>
        </p:txBody>
      </p:sp>
    </p:spTree>
    <p:extLst>
      <p:ext uri="{BB962C8B-B14F-4D97-AF65-F5344CB8AC3E}">
        <p14:creationId xmlns:p14="http://schemas.microsoft.com/office/powerpoint/2010/main" val="348498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15A53F9-64D3-4190-9FEA-775039F3F5DF}" type="datetime1">
              <a:rPr lang="it-IT" smtClean="0"/>
              <a:t>14/04/2024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16467229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15A53F9-64D3-4190-9FEA-775039F3F5DF}" type="datetime1">
              <a:rPr lang="it-IT" smtClean="0"/>
              <a:t>14/04/2024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7942753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15A53F9-64D3-4190-9FEA-775039F3F5DF}" type="datetime1">
              <a:rPr lang="it-IT" smtClean="0"/>
              <a:t>14/04/2024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29826551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15A53F9-64D3-4190-9FEA-775039F3F5DF}" type="datetime1">
              <a:rPr lang="it-IT" smtClean="0"/>
              <a:t>14/04/2024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35977349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15A53F9-64D3-4190-9FEA-775039F3F5DF}" type="datetime1">
              <a:rPr lang="it-IT" smtClean="0"/>
              <a:t>14/04/2024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4733671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15A53F9-64D3-4190-9FEA-775039F3F5DF}" type="datetime1">
              <a:rPr lang="it-IT" smtClean="0"/>
              <a:t>14/04/2024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36344549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15A53F9-64D3-4190-9FEA-775039F3F5DF}" type="datetime1">
              <a:rPr lang="it-IT" smtClean="0"/>
              <a:t>14/04/2024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1647960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115A53F9-64D3-4190-9FEA-775039F3F5DF}" type="datetime1">
              <a:rPr lang="it-IT" smtClean="0"/>
              <a:t>14/04/2024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20613912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A53F9-64D3-4190-9FEA-775039F3F5DF}" type="datetime1">
              <a:rPr lang="it-IT" smtClean="0"/>
              <a:t>14/04/2024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3155791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15A53F9-64D3-4190-9FEA-775039F3F5DF}" type="datetime1">
              <a:rPr lang="it-IT" smtClean="0"/>
              <a:t>14/04/2024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1538317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15A53F9-64D3-4190-9FEA-775039F3F5DF}" type="datetime1">
              <a:rPr lang="it-IT" smtClean="0"/>
              <a:t>14/04/2024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C94DD9-EAC0-4517-9B1F-8E8231ACB524}" type="slidenum">
              <a:rPr lang="it-IT" smtClean="0"/>
              <a:t>‹#›</a:t>
            </a:fld>
            <a:endParaRPr lang="it-IT"/>
          </a:p>
        </p:txBody>
      </p:sp>
    </p:spTree>
    <p:extLst>
      <p:ext uri="{BB962C8B-B14F-4D97-AF65-F5344CB8AC3E}">
        <p14:creationId xmlns:p14="http://schemas.microsoft.com/office/powerpoint/2010/main" val="4872228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A53F9-64D3-4190-9FEA-775039F3F5DF}" type="datetime1">
              <a:rPr lang="it-IT" smtClean="0"/>
              <a:t>14/04/2024</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94DD9-EAC0-4517-9B1F-8E8231ACB524}" type="slidenum">
              <a:rPr lang="it-IT" smtClean="0"/>
              <a:t>‹#›</a:t>
            </a:fld>
            <a:endParaRPr lang="it-IT"/>
          </a:p>
        </p:txBody>
      </p:sp>
    </p:spTree>
    <p:extLst>
      <p:ext uri="{BB962C8B-B14F-4D97-AF65-F5344CB8AC3E}">
        <p14:creationId xmlns:p14="http://schemas.microsoft.com/office/powerpoint/2010/main" val="30268310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abs/2403.19419"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ustomXml" Target="../ink/ink2.xm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1</a:t>
            </a:r>
          </a:p>
        </p:txBody>
      </p:sp>
      <p:sp>
        <p:nvSpPr>
          <p:cNvPr id="2" name="TextBox 1">
            <a:extLst>
              <a:ext uri="{FF2B5EF4-FFF2-40B4-BE49-F238E27FC236}">
                <a16:creationId xmlns:a16="http://schemas.microsoft.com/office/drawing/2014/main" id="{92F06A77-84E9-BB44-4CBE-DA9EB42C4AA4}"/>
              </a:ext>
            </a:extLst>
          </p:cNvPr>
          <p:cNvSpPr txBox="1"/>
          <p:nvPr/>
        </p:nvSpPr>
        <p:spPr>
          <a:xfrm>
            <a:off x="884509" y="2159558"/>
            <a:ext cx="7273371" cy="523220"/>
          </a:xfrm>
          <a:prstGeom prst="rect">
            <a:avLst/>
          </a:prstGeom>
          <a:noFill/>
        </p:spPr>
        <p:txBody>
          <a:bodyPr wrap="square" rtlCol="0">
            <a:spAutoFit/>
          </a:bodyPr>
          <a:lstStyle/>
          <a:p>
            <a:pPr algn="ctr"/>
            <a:r>
              <a:rPr lang="en-GB" sz="2800">
                <a:latin typeface="Lato Light" panose="020F0302020204030203" pitchFamily="34" charset="0"/>
                <a:ea typeface="EB Garamond Medium" pitchFamily="2" charset="0"/>
                <a:cs typeface="EB Garamond Medium" pitchFamily="2" charset="0"/>
              </a:rPr>
              <a:t>Master Thesis in Data Science</a:t>
            </a:r>
            <a:endParaRPr lang="en-GB" sz="2800" dirty="0">
              <a:latin typeface="Lato Light" panose="020F0302020204030203" pitchFamily="34" charset="0"/>
              <a:ea typeface="EB Garamond Medium" pitchFamily="2" charset="0"/>
              <a:cs typeface="EB Garamond Medium" pitchFamily="2" charset="0"/>
            </a:endParaRPr>
          </a:p>
        </p:txBody>
      </p:sp>
      <p:sp>
        <p:nvSpPr>
          <p:cNvPr id="4" name="TextBox 3">
            <a:extLst>
              <a:ext uri="{FF2B5EF4-FFF2-40B4-BE49-F238E27FC236}">
                <a16:creationId xmlns:a16="http://schemas.microsoft.com/office/drawing/2014/main" id="{400201A5-3C4E-6423-A343-0239777A157C}"/>
              </a:ext>
            </a:extLst>
          </p:cNvPr>
          <p:cNvSpPr txBox="1"/>
          <p:nvPr/>
        </p:nvSpPr>
        <p:spPr>
          <a:xfrm>
            <a:off x="884510" y="2905780"/>
            <a:ext cx="7273371" cy="523220"/>
          </a:xfrm>
          <a:prstGeom prst="rect">
            <a:avLst/>
          </a:prstGeom>
          <a:noFill/>
        </p:spPr>
        <p:txBody>
          <a:bodyPr wrap="square" rtlCol="0">
            <a:spAutoFit/>
          </a:bodyPr>
          <a:lstStyle/>
          <a:p>
            <a:pPr algn="ctr"/>
            <a:r>
              <a:rPr lang="en-GB" sz="2800" dirty="0">
                <a:solidFill>
                  <a:srgbClr val="C00000"/>
                </a:solidFill>
                <a:latin typeface="EB Garamond Medium" pitchFamily="2" charset="0"/>
                <a:ea typeface="EB Garamond Medium" pitchFamily="2" charset="0"/>
                <a:cs typeface="EB Garamond Medium" pitchFamily="2" charset="0"/>
              </a:rPr>
              <a:t>Fairness in Rankings via Randomized Algorithms</a:t>
            </a:r>
          </a:p>
        </p:txBody>
      </p:sp>
      <p:sp>
        <p:nvSpPr>
          <p:cNvPr id="7" name="TextBox 6">
            <a:extLst>
              <a:ext uri="{FF2B5EF4-FFF2-40B4-BE49-F238E27FC236}">
                <a16:creationId xmlns:a16="http://schemas.microsoft.com/office/drawing/2014/main" id="{4094A2A7-0131-CA29-0D87-D9C8FF398BDA}"/>
              </a:ext>
            </a:extLst>
          </p:cNvPr>
          <p:cNvSpPr txBox="1"/>
          <p:nvPr/>
        </p:nvSpPr>
        <p:spPr>
          <a:xfrm>
            <a:off x="549091" y="4930588"/>
            <a:ext cx="2100703" cy="923330"/>
          </a:xfrm>
          <a:prstGeom prst="rect">
            <a:avLst/>
          </a:prstGeom>
          <a:noFill/>
        </p:spPr>
        <p:txBody>
          <a:bodyPr wrap="none" rtlCol="0">
            <a:spAutoFit/>
          </a:bodyPr>
          <a:lstStyle/>
          <a:p>
            <a:r>
              <a:rPr lang="en-GB" i="1">
                <a:latin typeface="EB Garamond" pitchFamily="2" charset="0"/>
                <a:ea typeface="EB Garamond" pitchFamily="2" charset="0"/>
                <a:cs typeface="EB Garamond" pitchFamily="2" charset="0"/>
              </a:rPr>
              <a:t>Supervisor:</a:t>
            </a:r>
          </a:p>
          <a:p>
            <a:r>
              <a:rPr lang="en-GB">
                <a:latin typeface="EB Garamond Medium" pitchFamily="2" charset="0"/>
                <a:ea typeface="EB Garamond Medium" pitchFamily="2" charset="0"/>
                <a:cs typeface="EB Garamond Medium" pitchFamily="2" charset="0"/>
              </a:rPr>
              <a:t>Tomaso Erseghe</a:t>
            </a:r>
          </a:p>
          <a:p>
            <a:r>
              <a:rPr lang="en-GB">
                <a:latin typeface="EB Garamond Medium" pitchFamily="2" charset="0"/>
                <a:ea typeface="EB Garamond Medium" pitchFamily="2" charset="0"/>
                <a:cs typeface="EB Garamond Medium" pitchFamily="2" charset="0"/>
              </a:rPr>
              <a:t>University of Padova</a:t>
            </a:r>
            <a:endParaRPr lang="en-GB" dirty="0">
              <a:latin typeface="EB Garamond Medium" pitchFamily="2" charset="0"/>
              <a:ea typeface="EB Garamond Medium" pitchFamily="2" charset="0"/>
              <a:cs typeface="EB Garamond Medium" pitchFamily="2" charset="0"/>
            </a:endParaRPr>
          </a:p>
        </p:txBody>
      </p:sp>
      <p:sp>
        <p:nvSpPr>
          <p:cNvPr id="9" name="TextBox 8">
            <a:extLst>
              <a:ext uri="{FF2B5EF4-FFF2-40B4-BE49-F238E27FC236}">
                <a16:creationId xmlns:a16="http://schemas.microsoft.com/office/drawing/2014/main" id="{5995B9BD-F6CF-17D2-B7CA-5A6BEFB48F54}"/>
              </a:ext>
            </a:extLst>
          </p:cNvPr>
          <p:cNvSpPr txBox="1"/>
          <p:nvPr/>
        </p:nvSpPr>
        <p:spPr>
          <a:xfrm>
            <a:off x="6596844" y="4930588"/>
            <a:ext cx="1917961" cy="646331"/>
          </a:xfrm>
          <a:prstGeom prst="rect">
            <a:avLst/>
          </a:prstGeom>
          <a:noFill/>
        </p:spPr>
        <p:txBody>
          <a:bodyPr wrap="none" rtlCol="0">
            <a:spAutoFit/>
          </a:bodyPr>
          <a:lstStyle/>
          <a:p>
            <a:r>
              <a:rPr lang="en-GB" i="1" dirty="0">
                <a:latin typeface="EB Garamond" pitchFamily="2" charset="0"/>
                <a:ea typeface="EB Garamond" pitchFamily="2" charset="0"/>
                <a:cs typeface="EB Garamond" pitchFamily="2" charset="0"/>
              </a:rPr>
              <a:t>Master Candidate:</a:t>
            </a:r>
          </a:p>
          <a:p>
            <a:r>
              <a:rPr lang="en-GB" dirty="0">
                <a:latin typeface="EB Garamond Medium" pitchFamily="2" charset="0"/>
                <a:ea typeface="EB Garamond Medium" pitchFamily="2" charset="0"/>
                <a:cs typeface="EB Garamond Medium" pitchFamily="2" charset="0"/>
              </a:rPr>
              <a:t>Andrii Kliachkin</a:t>
            </a:r>
          </a:p>
        </p:txBody>
      </p:sp>
      <p:sp>
        <p:nvSpPr>
          <p:cNvPr id="3" name="TextBox 2">
            <a:extLst>
              <a:ext uri="{FF2B5EF4-FFF2-40B4-BE49-F238E27FC236}">
                <a16:creationId xmlns:a16="http://schemas.microsoft.com/office/drawing/2014/main" id="{8D3EE024-4F88-4D5C-3316-98730DB5D010}"/>
              </a:ext>
            </a:extLst>
          </p:cNvPr>
          <p:cNvSpPr txBox="1"/>
          <p:nvPr/>
        </p:nvSpPr>
        <p:spPr>
          <a:xfrm>
            <a:off x="3500520" y="651950"/>
            <a:ext cx="2142959" cy="369332"/>
          </a:xfrm>
          <a:prstGeom prst="rect">
            <a:avLst/>
          </a:prstGeom>
          <a:noFill/>
        </p:spPr>
        <p:txBody>
          <a:bodyPr wrap="none" rtlCol="0">
            <a:spAutoFit/>
          </a:bodyPr>
          <a:lstStyle/>
          <a:p>
            <a:pPr algn="ctr"/>
            <a:r>
              <a:rPr lang="en-GB" b="1">
                <a:latin typeface="EB Garamond Medium" pitchFamily="2" charset="0"/>
                <a:ea typeface="EB Garamond Medium" pitchFamily="2" charset="0"/>
                <a:cs typeface="EB Garamond Medium" pitchFamily="2" charset="0"/>
              </a:rPr>
              <a:t>University of Padova</a:t>
            </a:r>
            <a:endParaRPr lang="en-GB" b="1" dirty="0">
              <a:latin typeface="EB Garamond Medium" pitchFamily="2" charset="0"/>
              <a:ea typeface="EB Garamond Medium" pitchFamily="2" charset="0"/>
              <a:cs typeface="EB Garamond Medium" pitchFamily="2" charset="0"/>
            </a:endParaRPr>
          </a:p>
        </p:txBody>
      </p:sp>
      <p:sp>
        <p:nvSpPr>
          <p:cNvPr id="18" name="TextBox 17">
            <a:extLst>
              <a:ext uri="{FF2B5EF4-FFF2-40B4-BE49-F238E27FC236}">
                <a16:creationId xmlns:a16="http://schemas.microsoft.com/office/drawing/2014/main" id="{528CB0D6-5099-2AFA-9AD8-A9FF416E890C}"/>
              </a:ext>
            </a:extLst>
          </p:cNvPr>
          <p:cNvSpPr txBox="1"/>
          <p:nvPr/>
        </p:nvSpPr>
        <p:spPr>
          <a:xfrm>
            <a:off x="3186832" y="1038826"/>
            <a:ext cx="2778325" cy="369332"/>
          </a:xfrm>
          <a:prstGeom prst="rect">
            <a:avLst/>
          </a:prstGeom>
          <a:noFill/>
        </p:spPr>
        <p:txBody>
          <a:bodyPr wrap="none" rtlCol="0">
            <a:spAutoFit/>
          </a:bodyPr>
          <a:lstStyle/>
          <a:p>
            <a:pPr algn="ctr"/>
            <a:r>
              <a:rPr lang="en-GB" b="1">
                <a:latin typeface="EB Garamond Medium" pitchFamily="2" charset="0"/>
                <a:ea typeface="EB Garamond Medium" pitchFamily="2" charset="0"/>
                <a:cs typeface="EB Garamond Medium" pitchFamily="2" charset="0"/>
              </a:rPr>
              <a:t>Department of Mathematics</a:t>
            </a:r>
            <a:endParaRPr lang="en-GB" b="1" dirty="0">
              <a:latin typeface="EB Garamond Medium" pitchFamily="2" charset="0"/>
              <a:ea typeface="EB Garamond Medium" pitchFamily="2" charset="0"/>
              <a:cs typeface="EB Garamond Medium" pitchFamily="2" charset="0"/>
            </a:endParaRPr>
          </a:p>
        </p:txBody>
      </p:sp>
      <p:pic>
        <p:nvPicPr>
          <p:cNvPr id="11" name="Picture 10" descr="A blue sign with a lion and a crown&#10;&#10;Description automatically generated">
            <a:extLst>
              <a:ext uri="{FF2B5EF4-FFF2-40B4-BE49-F238E27FC236}">
                <a16:creationId xmlns:a16="http://schemas.microsoft.com/office/drawing/2014/main" id="{22991688-30FE-3ABE-ABB7-3A59D191E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648" y="4789653"/>
            <a:ext cx="2100703" cy="1025199"/>
          </a:xfrm>
          <a:prstGeom prst="rect">
            <a:avLst/>
          </a:prstGeom>
        </p:spPr>
      </p:pic>
    </p:spTree>
    <p:extLst>
      <p:ext uri="{BB962C8B-B14F-4D97-AF65-F5344CB8AC3E}">
        <p14:creationId xmlns:p14="http://schemas.microsoft.com/office/powerpoint/2010/main" val="330365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Group Fairness in Ranking</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3693319"/>
              </a:xfrm>
              <a:prstGeom prst="rect">
                <a:avLst/>
              </a:prstGeom>
              <a:noFill/>
            </p:spPr>
            <p:txBody>
              <a:bodyPr wrap="square" rtlCol="0">
                <a:spAutoFit/>
              </a:bodyPr>
              <a:lstStyle/>
              <a:p>
                <a:pPr marL="285750" indent="-285750">
                  <a:buFont typeface="Arial" panose="020B0604020202020204" pitchFamily="34" charset="0"/>
                  <a:buChar char="•"/>
                </a:pPr>
                <a:r>
                  <a:rPr lang="en-GB" dirty="0"/>
                  <a:t>The prominent approach is Proportionate Fairness, or P-Fairness:</a:t>
                </a:r>
              </a:p>
              <a:p>
                <a:pPr marL="742950" lvl="1" indent="-285750">
                  <a:buFont typeface="Arial" panose="020B0604020202020204" pitchFamily="34" charset="0"/>
                  <a:buChar char="•"/>
                </a:pPr>
                <a:r>
                  <a:rPr lang="en-GB" dirty="0"/>
                  <a:t>For a ranking </a:t>
                </a:r>
                <a14:m>
                  <m:oMath xmlns:m="http://schemas.openxmlformats.org/officeDocument/2006/math">
                    <m:r>
                      <a:rPr lang="en-GB" i="1" smtClean="0">
                        <a:latin typeface="Cambria Math" panose="02040503050406030204" pitchFamily="18" charset="0"/>
                        <a:ea typeface="Cambria Math" panose="02040503050406030204" pitchFamily="18" charset="0"/>
                      </a:rPr>
                      <m:t>𝜋</m:t>
                    </m:r>
                  </m:oMath>
                </a14:m>
                <a:r>
                  <a:rPr lang="en-GB" dirty="0"/>
                  <a:t> of length </a:t>
                </a:r>
                <a14:m>
                  <m:oMath xmlns:m="http://schemas.openxmlformats.org/officeDocument/2006/math">
                    <m:r>
                      <a:rPr lang="en-GB" b="0" i="1" smtClean="0">
                        <a:latin typeface="Cambria Math" panose="02040503050406030204" pitchFamily="18" charset="0"/>
                      </a:rPr>
                      <m:t>𝑛</m:t>
                    </m:r>
                  </m:oMath>
                </a14:m>
                <a:r>
                  <a:rPr lang="en-GB" dirty="0"/>
                  <a:t>, for every group </a:t>
                </a:r>
                <a14:m>
                  <m:oMath xmlns:m="http://schemas.openxmlformats.org/officeDocument/2006/math">
                    <m:r>
                      <a:rPr lang="en-GB" i="1">
                        <a:latin typeface="Cambria Math" panose="02040503050406030204" pitchFamily="18" charset="0"/>
                      </a:rPr>
                      <m:t>𝑔</m:t>
                    </m:r>
                  </m:oMath>
                </a14:m>
                <a:r>
                  <a:rPr lang="en-GB" dirty="0"/>
                  <a:t>, ensure that</a:t>
                </a:r>
              </a:p>
              <a:p>
                <a:pPr lvl="1"/>
                <a:endParaRPr lang="en-GB" i="1" dirty="0">
                  <a:latin typeface="Cambria Math" panose="02040503050406030204" pitchFamily="18" charset="0"/>
                  <a:ea typeface="Cambria Math" panose="02040503050406030204" pitchFamily="18" charset="0"/>
                </a:endParaRPr>
              </a:p>
              <a:p>
                <a:pPr lvl="1"/>
                <a14:m>
                  <m:oMath xmlns:m="http://schemas.openxmlformats.org/officeDocument/2006/math">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oMath>
                </a14:m>
                <a:r>
                  <a:rPr lang="en-GB" dirty="0"/>
                  <a:t> the number of items belonging to </a:t>
                </a:r>
                <a14:m>
                  <m:oMath xmlns:m="http://schemas.openxmlformats.org/officeDocument/2006/math">
                    <m:r>
                      <a:rPr lang="en-GB" i="1">
                        <a:latin typeface="Cambria Math" panose="02040503050406030204" pitchFamily="18" charset="0"/>
                      </a:rPr>
                      <m:t>𝑔</m:t>
                    </m:r>
                  </m:oMath>
                </a14:m>
                <a:r>
                  <a:rPr lang="en-GB" dirty="0"/>
                  <a:t> in top </a:t>
                </a:r>
                <a14:m>
                  <m:oMath xmlns:m="http://schemas.openxmlformats.org/officeDocument/2006/math">
                    <m:r>
                      <a:rPr lang="en-GB" i="1">
                        <a:latin typeface="Cambria Math" panose="02040503050406030204" pitchFamily="18" charset="0"/>
                      </a:rPr>
                      <m:t>𝑘</m:t>
                    </m:r>
                  </m:oMath>
                </a14:m>
                <a:r>
                  <a:rPr lang="en-GB" dirty="0"/>
                  <a:t> positions of </a:t>
                </a:r>
                <a14:m>
                  <m:oMath xmlns:m="http://schemas.openxmlformats.org/officeDocument/2006/math">
                    <m:r>
                      <a:rPr lang="en-GB" i="1">
                        <a:latin typeface="Cambria Math" panose="02040503050406030204" pitchFamily="18" charset="0"/>
                        <a:ea typeface="Cambria Math" panose="02040503050406030204" pitchFamily="18" charset="0"/>
                      </a:rPr>
                      <m:t>𝜋</m:t>
                    </m:r>
                  </m:oMath>
                </a14:m>
                <a:r>
                  <a:rPr lang="en-GB" dirty="0"/>
                  <a:t> is </a:t>
                </a:r>
              </a:p>
              <a:p>
                <a:pPr lvl="1"/>
                <a:r>
                  <a:rPr lang="en-GB" dirty="0"/>
                  <a:t>either </a:t>
                </a:r>
                <a14:m>
                  <m:oMath xmlns:m="http://schemas.openxmlformats.org/officeDocument/2006/math">
                    <m:d>
                      <m:dPr>
                        <m:begChr m:val="⌊"/>
                        <m:endChr m:val="⌋"/>
                        <m:ctrlPr>
                          <a:rPr lang="en-GB" i="1">
                            <a:latin typeface="Cambria Math" panose="02040503050406030204" pitchFamily="18" charset="0"/>
                          </a:rPr>
                        </m:ctrlPr>
                      </m:dPr>
                      <m:e>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𝑔</m:t>
                            </m:r>
                          </m:e>
                        </m:d>
                        <m:r>
                          <a:rPr lang="en-GB" i="1">
                            <a:latin typeface="Cambria Math" panose="02040503050406030204" pitchFamily="18" charset="0"/>
                          </a:rPr>
                          <m:t>∗</m:t>
                        </m:r>
                        <m:r>
                          <a:rPr lang="en-GB" i="1">
                            <a:latin typeface="Cambria Math" panose="02040503050406030204" pitchFamily="18" charset="0"/>
                          </a:rPr>
                          <m:t>𝑘</m:t>
                        </m:r>
                      </m:e>
                    </m:d>
                  </m:oMath>
                </a14:m>
                <a:r>
                  <a:rPr lang="en-GB" dirty="0"/>
                  <a:t> (</a:t>
                </a:r>
                <a:r>
                  <a:rPr lang="en-GB" b="1" dirty="0"/>
                  <a:t>lower bound</a:t>
                </a:r>
                <a:r>
                  <a:rPr lang="en-GB" dirty="0"/>
                  <a:t>) or </a:t>
                </a:r>
                <a14:m>
                  <m:oMath xmlns:m="http://schemas.openxmlformats.org/officeDocument/2006/math">
                    <m:d>
                      <m:dPr>
                        <m:begChr m:val="⌈"/>
                        <m:endChr m:val="⌉"/>
                        <m:ctrlPr>
                          <a:rPr lang="en-GB" i="1">
                            <a:latin typeface="Cambria Math" panose="02040503050406030204" pitchFamily="18" charset="0"/>
                          </a:rPr>
                        </m:ctrlPr>
                      </m:dPr>
                      <m:e>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𝑔</m:t>
                            </m:r>
                          </m:e>
                        </m:d>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 </m:t>
                    </m:r>
                  </m:oMath>
                </a14:m>
                <a:r>
                  <a:rPr lang="en-GB" dirty="0"/>
                  <a:t>(</a:t>
                </a:r>
                <a:r>
                  <a:rPr lang="en-GB" b="1" dirty="0"/>
                  <a:t>upper bound</a:t>
                </a:r>
                <a:r>
                  <a:rPr lang="en-GB" dirty="0"/>
                  <a:t>)</a:t>
                </a:r>
              </a:p>
              <a:p>
                <a:pPr lvl="1"/>
                <a:endParaRPr lang="en-GB" dirty="0"/>
              </a:p>
              <a:p>
                <a:pPr lvl="1"/>
                <a:r>
                  <a:rPr lang="en-GB" dirty="0"/>
                  <a:t>w</a:t>
                </a:r>
                <a:r>
                  <a:rPr lang="en-GB" b="0" dirty="0"/>
                  <a:t>here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oMath>
                </a14:m>
                <a:r>
                  <a:rPr lang="en-GB" dirty="0"/>
                  <a:t> are proportions set by the user.</a:t>
                </a:r>
              </a:p>
              <a:p>
                <a:pPr lvl="1"/>
                <a:endParaRPr lang="en-US" dirty="0"/>
              </a:p>
              <a:p>
                <a:pPr marL="285750" indent="-285750">
                  <a:buFont typeface="Arial" panose="020B0604020202020204" pitchFamily="34" charset="0"/>
                  <a:buChar char="•"/>
                </a:pPr>
                <a:r>
                  <a:rPr lang="en-US" dirty="0"/>
                  <a:t>To measure fairness, I use the “Two-Sided” Infeasible Index</a:t>
                </a:r>
                <a:r>
                  <a:rPr lang="en-US" baseline="30000" dirty="0"/>
                  <a:t>7</a:t>
                </a:r>
                <a:r>
                  <a:rPr lang="en-US" dirty="0"/>
                  <a:t> – number of positions at which the lower OR the upper bound is violated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size of the rankings is varied, I use the percentage of positions satisfying the constraints</a:t>
                </a:r>
              </a:p>
            </p:txBody>
          </p:sp>
        </mc:Choice>
        <mc:Fallback>
          <p:sp>
            <p:nvSpPr>
              <p:cNvPr id="26" name="TextBox 25">
                <a:extLst>
                  <a:ext uri="{FF2B5EF4-FFF2-40B4-BE49-F238E27FC236}">
                    <a16:creationId xmlns:a16="http://schemas.microsoft.com/office/drawing/2014/main" id="{9D2925A6-B8F3-B895-9747-CDA0974D7932}"/>
                  </a:ext>
                </a:extLst>
              </p:cNvPr>
              <p:cNvSpPr txBox="1">
                <a:spLocks noRot="1" noChangeAspect="1" noMove="1" noResize="1" noEditPoints="1" noAdjustHandles="1" noChangeArrowheads="1" noChangeShapeType="1" noTextEdit="1"/>
              </p:cNvSpPr>
              <p:nvPr/>
            </p:nvSpPr>
            <p:spPr>
              <a:xfrm>
                <a:off x="753900" y="1295163"/>
                <a:ext cx="7983548" cy="3693319"/>
              </a:xfrm>
              <a:prstGeom prst="rect">
                <a:avLst/>
              </a:prstGeom>
              <a:blipFill>
                <a:blip r:embed="rId3"/>
                <a:stretch>
                  <a:fillRect l="-535" t="-825" b="-1650"/>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F57A0CD5-EC3E-8D4C-6D02-F46CA6A7BF94}"/>
              </a:ext>
            </a:extLst>
          </p:cNvPr>
          <p:cNvSpPr txBox="1"/>
          <p:nvPr/>
        </p:nvSpPr>
        <p:spPr>
          <a:xfrm>
            <a:off x="582224" y="5885097"/>
            <a:ext cx="8326900" cy="646331"/>
          </a:xfrm>
          <a:prstGeom prst="rect">
            <a:avLst/>
          </a:prstGeom>
          <a:noFill/>
        </p:spPr>
        <p:txBody>
          <a:bodyPr wrap="square" rtlCol="0">
            <a:spAutoFit/>
          </a:bodyPr>
          <a:lstStyle/>
          <a:p>
            <a:r>
              <a:rPr lang="en-GB" sz="1200" dirty="0"/>
              <a:t>[7] </a:t>
            </a:r>
            <a:r>
              <a:rPr lang="en-GB" sz="1200" dirty="0" err="1"/>
              <a:t>Geyik</a:t>
            </a:r>
            <a:r>
              <a:rPr lang="en-GB" sz="1200" dirty="0"/>
              <a:t>, S., Ambler, S., &amp; </a:t>
            </a:r>
            <a:r>
              <a:rPr lang="en-GB" sz="1200" dirty="0" err="1"/>
              <a:t>Kenthapadi</a:t>
            </a:r>
            <a:r>
              <a:rPr lang="en-GB" sz="1200" dirty="0"/>
              <a:t>, K. (2019). Fairness-Aware Ranking in Search &amp; Recommendation Systems with Application to LinkedIn Talent Search. In </a:t>
            </a:r>
            <a:r>
              <a:rPr lang="en-GB" sz="1200" i="1" dirty="0"/>
              <a:t>Proceedings of the 25th ACM SIGKDD International Conference on Knowledge Discovery &amp; Data Mining</a:t>
            </a:r>
            <a:r>
              <a:rPr lang="en-GB" sz="1200" dirty="0"/>
              <a:t>. ACM.</a:t>
            </a:r>
          </a:p>
        </p:txBody>
      </p:sp>
    </p:spTree>
    <p:extLst>
      <p:ext uri="{BB962C8B-B14F-4D97-AF65-F5344CB8AC3E}">
        <p14:creationId xmlns:p14="http://schemas.microsoft.com/office/powerpoint/2010/main" val="380745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Approaches to Algorithmic Fairness </a:t>
            </a: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Pre-processing: modify the training data to remove disparities between groups</a:t>
            </a:r>
            <a:endParaRPr lang="en-GB" dirty="0"/>
          </a:p>
          <a:p>
            <a:pPr marL="742950" lvl="1" indent="-285750">
              <a:buFont typeface="Arial" panose="020B0604020202020204" pitchFamily="34" charset="0"/>
              <a:buChar char="•"/>
            </a:pPr>
            <a:r>
              <a:rPr lang="en-GB" dirty="0"/>
              <a:t>Advantages: no explicit information on group membership needed</a:t>
            </a:r>
          </a:p>
          <a:p>
            <a:pPr marL="742950" lvl="1" indent="-285750">
              <a:buFont typeface="Arial" panose="020B0604020202020204" pitchFamily="34" charset="0"/>
              <a:buChar char="•"/>
            </a:pPr>
            <a:r>
              <a:rPr lang="en-GB" dirty="0"/>
              <a:t>Disadvantages: focus on individual fairness, difficult to deploy</a:t>
            </a:r>
          </a:p>
          <a:p>
            <a:pPr lvl="1"/>
            <a:endParaRPr lang="uk-UA" dirty="0"/>
          </a:p>
          <a:p>
            <a:pPr marL="285750" indent="-285750">
              <a:buFont typeface="Arial" panose="020B0604020202020204" pitchFamily="34" charset="0"/>
              <a:buChar char="•"/>
            </a:pPr>
            <a:r>
              <a:rPr lang="en-GB" dirty="0"/>
              <a:t>In-processing: modify the model’s loss function to reduce discrimination</a:t>
            </a:r>
          </a:p>
          <a:p>
            <a:pPr marL="742950" lvl="1" indent="-285750">
              <a:buFont typeface="Arial" panose="020B0604020202020204" pitchFamily="34" charset="0"/>
              <a:buChar char="•"/>
            </a:pPr>
            <a:r>
              <a:rPr lang="en-GB" dirty="0"/>
              <a:t>Advantages: trade-off between accuracy and fairness</a:t>
            </a:r>
          </a:p>
          <a:p>
            <a:pPr marL="742950" lvl="1" indent="-285750">
              <a:buFont typeface="Arial" panose="020B0604020202020204" pitchFamily="34" charset="0"/>
              <a:buChar char="•"/>
            </a:pPr>
            <a:r>
              <a:rPr lang="en-GB" dirty="0"/>
              <a:t>Disadvantages: trade-off between accuracy and fairness, difficult to deploy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Post-processing: modify the model’s output to reduce discrimination</a:t>
            </a:r>
          </a:p>
          <a:p>
            <a:pPr marL="742950" lvl="1" indent="-285750">
              <a:buFont typeface="Arial" panose="020B0604020202020204" pitchFamily="34" charset="0"/>
              <a:buChar char="•"/>
            </a:pPr>
            <a:r>
              <a:rPr lang="en-GB" dirty="0"/>
              <a:t>Advantages: guarantees on fairness, easier to deploy, explainability</a:t>
            </a:r>
          </a:p>
          <a:p>
            <a:pPr marL="742950" lvl="1" indent="-285750">
              <a:buFont typeface="Arial" panose="020B0604020202020204" pitchFamily="34" charset="0"/>
              <a:buChar char="•"/>
            </a:pPr>
            <a:r>
              <a:rPr lang="en-GB" dirty="0"/>
              <a:t>Disadvantages: substantial loss of performance</a:t>
            </a:r>
            <a:endParaRPr lang="uk-UA" dirty="0"/>
          </a:p>
        </p:txBody>
      </p:sp>
    </p:spTree>
    <p:extLst>
      <p:ext uri="{BB962C8B-B14F-4D97-AF65-F5344CB8AC3E}">
        <p14:creationId xmlns:p14="http://schemas.microsoft.com/office/powerpoint/2010/main" val="189945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Approaches to Algorithmic Fairness </a:t>
            </a: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rPr>
              <a:t>Pre-processing: modify the training data to remove disparities between groups</a:t>
            </a:r>
            <a:endParaRPr lang="en-GB" dirty="0">
              <a:solidFill>
                <a:schemeClr val="bg1">
                  <a:lumMod val="65000"/>
                </a:schemeClr>
              </a:solidFill>
            </a:endParaRPr>
          </a:p>
          <a:p>
            <a:pPr marL="742950" lvl="1" indent="-285750">
              <a:buFont typeface="Arial" panose="020B0604020202020204" pitchFamily="34" charset="0"/>
              <a:buChar char="•"/>
            </a:pPr>
            <a:r>
              <a:rPr lang="en-GB" dirty="0">
                <a:solidFill>
                  <a:schemeClr val="bg1">
                    <a:lumMod val="65000"/>
                  </a:schemeClr>
                </a:solidFill>
              </a:rPr>
              <a:t>Advantages: no explicit information on group membership needed</a:t>
            </a:r>
          </a:p>
          <a:p>
            <a:pPr marL="742950" lvl="1" indent="-285750">
              <a:buFont typeface="Arial" panose="020B0604020202020204" pitchFamily="34" charset="0"/>
              <a:buChar char="•"/>
            </a:pPr>
            <a:r>
              <a:rPr lang="en-GB" dirty="0">
                <a:solidFill>
                  <a:schemeClr val="bg1">
                    <a:lumMod val="65000"/>
                  </a:schemeClr>
                </a:solidFill>
              </a:rPr>
              <a:t>Disadvantages: focus on individual fairness, difficult to deploy</a:t>
            </a:r>
          </a:p>
          <a:p>
            <a:pPr lvl="1"/>
            <a:endParaRPr lang="uk-UA" dirty="0">
              <a:solidFill>
                <a:schemeClr val="bg1">
                  <a:lumMod val="65000"/>
                </a:schemeClr>
              </a:solidFill>
            </a:endParaRPr>
          </a:p>
          <a:p>
            <a:pPr marL="285750" indent="-285750">
              <a:buFont typeface="Arial" panose="020B0604020202020204" pitchFamily="34" charset="0"/>
              <a:buChar char="•"/>
            </a:pPr>
            <a:r>
              <a:rPr lang="en-GB" dirty="0">
                <a:solidFill>
                  <a:schemeClr val="bg1">
                    <a:lumMod val="65000"/>
                  </a:schemeClr>
                </a:solidFill>
              </a:rPr>
              <a:t>In-processing: modify the model’s loss function to reduce discrimination</a:t>
            </a:r>
          </a:p>
          <a:p>
            <a:pPr marL="742950" lvl="1" indent="-285750">
              <a:buFont typeface="Arial" panose="020B0604020202020204" pitchFamily="34" charset="0"/>
              <a:buChar char="•"/>
            </a:pPr>
            <a:r>
              <a:rPr lang="en-GB" dirty="0">
                <a:solidFill>
                  <a:schemeClr val="bg1">
                    <a:lumMod val="65000"/>
                  </a:schemeClr>
                </a:solidFill>
              </a:rPr>
              <a:t>Advantages: trade-off between accuracy and fairness</a:t>
            </a:r>
          </a:p>
          <a:p>
            <a:pPr marL="742950" lvl="1" indent="-285750">
              <a:buFont typeface="Arial" panose="020B0604020202020204" pitchFamily="34" charset="0"/>
              <a:buChar char="•"/>
            </a:pPr>
            <a:r>
              <a:rPr lang="en-GB" dirty="0">
                <a:solidFill>
                  <a:schemeClr val="bg1">
                    <a:lumMod val="65000"/>
                  </a:schemeClr>
                </a:solidFill>
              </a:rPr>
              <a:t>Disadvantages: trade-off between accuracy and fairness, difficult to deploy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Post-processing: modify the model’s output to reduce discrimination</a:t>
            </a:r>
          </a:p>
          <a:p>
            <a:pPr marL="742950" lvl="1" indent="-285750">
              <a:buFont typeface="Arial" panose="020B0604020202020204" pitchFamily="34" charset="0"/>
              <a:buChar char="•"/>
            </a:pPr>
            <a:r>
              <a:rPr lang="en-GB" dirty="0"/>
              <a:t>Advantages: guarantees on fairness, easier to deploy, explainability</a:t>
            </a:r>
          </a:p>
          <a:p>
            <a:pPr marL="742950" lvl="1" indent="-285750">
              <a:buFont typeface="Arial" panose="020B0604020202020204" pitchFamily="34" charset="0"/>
              <a:buChar char="•"/>
            </a:pPr>
            <a:r>
              <a:rPr lang="en-GB" dirty="0"/>
              <a:t>Disadvantages: substantial loss of performance</a:t>
            </a:r>
          </a:p>
          <a:p>
            <a:pPr marL="742950" lvl="1" indent="-285750">
              <a:buFont typeface="Arial" panose="020B0604020202020204" pitchFamily="34" charset="0"/>
              <a:buChar char="•"/>
            </a:pPr>
            <a:r>
              <a:rPr lang="en-GB" dirty="0"/>
              <a:t>Ranking: modify the relevance scores or reorder the candidates</a:t>
            </a:r>
            <a:endParaRPr lang="uk-UA" dirty="0"/>
          </a:p>
        </p:txBody>
      </p:sp>
    </p:spTree>
    <p:extLst>
      <p:ext uri="{BB962C8B-B14F-4D97-AF65-F5344CB8AC3E}">
        <p14:creationId xmlns:p14="http://schemas.microsoft.com/office/powerpoint/2010/main" val="171487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Approaches to Blind Fairness</a:t>
            </a:r>
          </a:p>
        </p:txBody>
      </p:sp>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2585323"/>
          </a:xfrm>
          <a:prstGeom prst="rect">
            <a:avLst/>
          </a:prstGeom>
          <a:noFill/>
        </p:spPr>
        <p:txBody>
          <a:bodyPr wrap="square" rtlCol="0">
            <a:spAutoFit/>
          </a:bodyPr>
          <a:lstStyle/>
          <a:p>
            <a:pPr marL="285750" indent="-285750">
              <a:buFont typeface="Arial" panose="020B0604020202020204" pitchFamily="34" charset="0"/>
              <a:buChar char="•"/>
            </a:pPr>
            <a:r>
              <a:rPr lang="en-GB" dirty="0"/>
              <a:t>A growing body of work exists on blind fairness in classification</a:t>
            </a:r>
          </a:p>
          <a:p>
            <a:endParaRPr lang="en-GB" dirty="0"/>
          </a:p>
          <a:p>
            <a:pPr marL="285750" indent="-285750">
              <a:buFont typeface="Arial" panose="020B0604020202020204" pitchFamily="34" charset="0"/>
              <a:buChar char="•"/>
            </a:pPr>
            <a:r>
              <a:rPr lang="en-GB" dirty="0"/>
              <a:t>To my best knowledge, only two academic works exist on blind fairness in rankings</a:t>
            </a:r>
            <a:r>
              <a:rPr lang="en-GB" baseline="30000" dirty="0"/>
              <a:t>8,9 </a:t>
            </a:r>
            <a:endParaRPr lang="en-GB" dirty="0"/>
          </a:p>
          <a:p>
            <a:endParaRPr lang="en-GB" dirty="0"/>
          </a:p>
          <a:p>
            <a:pPr marL="285750" indent="-285750">
              <a:buFont typeface="Arial" panose="020B0604020202020204" pitchFamily="34" charset="0"/>
              <a:buChar char="•"/>
            </a:pPr>
            <a:r>
              <a:rPr lang="en-GB" dirty="0"/>
              <a:t>Focus is on detecting groups that are underrepresented in top-</a:t>
            </a:r>
            <a:r>
              <a:rPr lang="en-GB" i="1" dirty="0"/>
              <a:t>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still requires information about the protected attributes!</a:t>
            </a:r>
          </a:p>
          <a:p>
            <a:pPr marL="742950" lvl="1" indent="-285750">
              <a:buFont typeface="Arial" panose="020B0604020202020204" pitchFamily="34" charset="0"/>
              <a:buChar char="•"/>
            </a:pPr>
            <a:endParaRPr lang="uk-UA" dirty="0"/>
          </a:p>
        </p:txBody>
      </p:sp>
      <p:sp>
        <p:nvSpPr>
          <p:cNvPr id="7" name="TextBox 6">
            <a:extLst>
              <a:ext uri="{FF2B5EF4-FFF2-40B4-BE49-F238E27FC236}">
                <a16:creationId xmlns:a16="http://schemas.microsoft.com/office/drawing/2014/main" id="{F671541C-7F33-4EA2-C56C-F4C3F8781C4D}"/>
              </a:ext>
            </a:extLst>
          </p:cNvPr>
          <p:cNvSpPr txBox="1"/>
          <p:nvPr/>
        </p:nvSpPr>
        <p:spPr>
          <a:xfrm>
            <a:off x="582224" y="5885097"/>
            <a:ext cx="8326900" cy="461665"/>
          </a:xfrm>
          <a:prstGeom prst="rect">
            <a:avLst/>
          </a:prstGeom>
          <a:noFill/>
        </p:spPr>
        <p:txBody>
          <a:bodyPr wrap="square" rtlCol="0">
            <a:spAutoFit/>
          </a:bodyPr>
          <a:lstStyle/>
          <a:p>
            <a:r>
              <a:rPr lang="en-GB" sz="1200" dirty="0"/>
              <a:t>[8] Eliana Pastor, Luca de Alfaro, &amp; Elena </a:t>
            </a:r>
            <a:r>
              <a:rPr lang="en-GB" sz="1200" dirty="0" err="1"/>
              <a:t>Baralis</a:t>
            </a:r>
            <a:r>
              <a:rPr lang="en-GB" sz="1200" dirty="0"/>
              <a:t>. (2021). Identifying Biased Subgroups in Ranking and Classification.</a:t>
            </a:r>
          </a:p>
          <a:p>
            <a:r>
              <a:rPr lang="en-GB" sz="1200" dirty="0"/>
              <a:t>[9] </a:t>
            </a:r>
            <a:r>
              <a:rPr lang="en-GB" sz="1200" dirty="0" err="1"/>
              <a:t>Jinyang</a:t>
            </a:r>
            <a:r>
              <a:rPr lang="en-GB" sz="1200" dirty="0"/>
              <a:t> Li, Yuval </a:t>
            </a:r>
            <a:r>
              <a:rPr lang="en-GB" sz="1200" dirty="0" err="1"/>
              <a:t>Moskovitch</a:t>
            </a:r>
            <a:r>
              <a:rPr lang="en-GB" sz="1200" dirty="0"/>
              <a:t>, &amp; H. V. Jagadish. (2023). Detection of Groups with Biased Representation in Ranking. </a:t>
            </a:r>
          </a:p>
        </p:txBody>
      </p:sp>
    </p:spTree>
    <p:extLst>
      <p:ext uri="{BB962C8B-B14F-4D97-AF65-F5344CB8AC3E}">
        <p14:creationId xmlns:p14="http://schemas.microsoft.com/office/powerpoint/2010/main" val="323800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Our Approach</a:t>
            </a:r>
          </a:p>
        </p:txBody>
      </p:sp>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Record that no information is available on group membership or sensitive attribute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Solution: study the impact of randomization on fairness metrics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«Shuffle» the candidates randomly</a:t>
            </a:r>
          </a:p>
        </p:txBody>
      </p:sp>
    </p:spTree>
    <p:extLst>
      <p:ext uri="{BB962C8B-B14F-4D97-AF65-F5344CB8AC3E}">
        <p14:creationId xmlns:p14="http://schemas.microsoft.com/office/powerpoint/2010/main" val="423490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Our Approach</a:t>
            </a:r>
          </a:p>
        </p:txBody>
      </p:sp>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Record that no information is available on group membership or sensitive attribute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Solution: study the impact of randomization on fairness metrics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«Shuffle» the candidates randomly using the Mallows distribution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32F662-FD07-A2F5-86FD-4BD2872DBDCB}"/>
                  </a:ext>
                </a:extLst>
              </p:cNvPr>
              <p:cNvSpPr txBox="1"/>
              <p:nvPr/>
            </p:nvSpPr>
            <p:spPr>
              <a:xfrm>
                <a:off x="945140" y="3204281"/>
                <a:ext cx="7253720" cy="257827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𝜋</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up>
                          </m:sSup>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𝑍</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den>
                      </m:f>
                      <m:r>
                        <a:rPr lang="en-US" sz="2400" b="0" i="0" smtClean="0">
                          <a:latin typeface="Cambria Math" panose="02040503050406030204" pitchFamily="18" charset="0"/>
                          <a:ea typeface="Cambria Math" panose="02040503050406030204" pitchFamily="18" charset="0"/>
                        </a:rPr>
                        <m:t>,</m:t>
                      </m:r>
                    </m:oMath>
                  </m:oMathPara>
                </a14:m>
                <a:endParaRPr lang="en-GB" sz="2400" dirty="0"/>
              </a:p>
              <a:p>
                <a:br>
                  <a:rPr lang="en-GB" dirty="0"/>
                </a:br>
                <a:r>
                  <a:rPr lang="en-GB" dirty="0"/>
                  <a:t>where</a:t>
                </a:r>
                <a:endParaRPr lang="en-US" b="0" i="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0</m:t>
                        </m:r>
                      </m:sub>
                    </m:sSub>
                  </m:oMath>
                </a14:m>
                <a:r>
                  <a:rPr lang="en-GB" dirty="0"/>
                  <a:t> is the </a:t>
                </a:r>
                <a:r>
                  <a:rPr lang="en-GB" b="1" dirty="0"/>
                  <a:t>central ranking</a:t>
                </a:r>
                <a:endParaRPr lang="en-GB" dirty="0"/>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GB" dirty="0"/>
                  <a:t> is the </a:t>
                </a:r>
                <a:r>
                  <a:rPr lang="en-GB" b="1" dirty="0"/>
                  <a:t>decay parameter</a:t>
                </a:r>
              </a:p>
              <a:p>
                <a:pPr marL="285750"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ea typeface="Cambria Math" panose="02040503050406030204" pitchFamily="18" charset="0"/>
                      </a:rPr>
                      <m:t>𝑑</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e>
                      <m:sub>
                        <m:r>
                          <a:rPr lang="en-US" sz="1800" b="0" i="1" smtClean="0">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ea typeface="Cambria Math" panose="02040503050406030204" pitchFamily="18" charset="0"/>
                      </a:rPr>
                      <m:t>)</m:t>
                    </m:r>
                  </m:oMath>
                </a14:m>
                <a:r>
                  <a:rPr lang="en-GB" b="1" dirty="0"/>
                  <a:t> </a:t>
                </a:r>
                <a:r>
                  <a:rPr lang="en-GB" dirty="0"/>
                  <a:t>is the </a:t>
                </a:r>
                <a:r>
                  <a:rPr lang="en-GB" b="1" dirty="0"/>
                  <a:t>distance metric </a:t>
                </a:r>
                <a:r>
                  <a:rPr lang="en-GB" dirty="0"/>
                  <a:t>(in this work – Kendall-Tau distance)</a:t>
                </a:r>
              </a:p>
              <a:p>
                <a:pPr marL="285750" indent="-285750">
                  <a:buFont typeface="Arial" panose="020B0604020202020204" pitchFamily="34" charset="0"/>
                  <a:buChar char="•"/>
                </a:pP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𝑍</m:t>
                        </m:r>
                      </m:e>
                      <m:sub>
                        <m:r>
                          <a:rPr lang="en-US" sz="1800" b="0" i="1" smtClean="0">
                            <a:latin typeface="Cambria Math" panose="02040503050406030204" pitchFamily="18" charset="0"/>
                            <a:ea typeface="Cambria Math" panose="02040503050406030204" pitchFamily="18" charset="0"/>
                          </a:rPr>
                          <m:t>𝑘</m:t>
                        </m:r>
                      </m:sub>
                    </m:sSub>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oMath>
                </a14:m>
                <a:r>
                  <a:rPr lang="en-GB" dirty="0"/>
                  <a:t> is a normalization constant</a:t>
                </a:r>
              </a:p>
            </p:txBody>
          </p:sp>
        </mc:Choice>
        <mc:Fallback xmlns="">
          <p:sp>
            <p:nvSpPr>
              <p:cNvPr id="4" name="TextBox 3">
                <a:extLst>
                  <a:ext uri="{FF2B5EF4-FFF2-40B4-BE49-F238E27FC236}">
                    <a16:creationId xmlns:a16="http://schemas.microsoft.com/office/drawing/2014/main" id="{2D32F662-FD07-A2F5-86FD-4BD2872DBDCB}"/>
                  </a:ext>
                </a:extLst>
              </p:cNvPr>
              <p:cNvSpPr txBox="1">
                <a:spLocks noRot="1" noChangeAspect="1" noMove="1" noResize="1" noEditPoints="1" noAdjustHandles="1" noChangeArrowheads="1" noChangeShapeType="1" noTextEdit="1"/>
              </p:cNvSpPr>
              <p:nvPr/>
            </p:nvSpPr>
            <p:spPr>
              <a:xfrm>
                <a:off x="945140" y="3204281"/>
                <a:ext cx="7253720" cy="2578270"/>
              </a:xfrm>
              <a:prstGeom prst="rect">
                <a:avLst/>
              </a:prstGeom>
              <a:blipFill>
                <a:blip r:embed="rId3"/>
                <a:stretch>
                  <a:fillRect l="-672" b="-2837"/>
                </a:stretch>
              </a:blipFill>
            </p:spPr>
            <p:txBody>
              <a:bodyPr/>
              <a:lstStyle/>
              <a:p>
                <a:r>
                  <a:rPr lang="en-GB">
                    <a:noFill/>
                  </a:rPr>
                  <a:t> </a:t>
                </a:r>
              </a:p>
            </p:txBody>
          </p:sp>
        </mc:Fallback>
      </mc:AlternateContent>
    </p:spTree>
    <p:extLst>
      <p:ext uri="{BB962C8B-B14F-4D97-AF65-F5344CB8AC3E}">
        <p14:creationId xmlns:p14="http://schemas.microsoft.com/office/powerpoint/2010/main" val="3239157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Choice of Parameters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3970318"/>
              </a:xfrm>
              <a:prstGeom prst="rect">
                <a:avLst/>
              </a:prstGeom>
              <a:noFill/>
            </p:spPr>
            <p:txBody>
              <a:bodyPr wrap="square" rtlCol="0">
                <a:spAutoFit/>
              </a:bodyPr>
              <a:lstStyle/>
              <a:p>
                <a:r>
                  <a:rPr lang="en-GB" dirty="0"/>
                  <a:t>Choice of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0</m:t>
                        </m:r>
                      </m:sub>
                    </m:sSub>
                  </m:oMath>
                </a14:m>
                <a:r>
                  <a:rPr lang="en-GB" dirty="0"/>
                  <a:t> dictates which approach to fairness to take in the top-</a:t>
                </a:r>
                <a:r>
                  <a:rPr lang="en-GB" i="1" dirty="0"/>
                  <a:t>k </a:t>
                </a:r>
                <a:r>
                  <a:rPr lang="en-GB" dirty="0"/>
                  <a:t>problem:</a:t>
                </a:r>
              </a:p>
              <a:p>
                <a:endParaRPr lang="en-GB" dirty="0"/>
              </a:p>
              <a:p>
                <a:pPr marL="342900" indent="-342900">
                  <a:buFont typeface="+mj-lt"/>
                  <a:buAutoNum type="arabicPeriod"/>
                </a:pPr>
                <a:r>
                  <a:rPr lang="en-GB" dirty="0"/>
                  <a:t>Set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oMath>
                </a14:m>
                <a:r>
                  <a:rPr lang="en-GB" dirty="0"/>
                  <a:t>to top-</a:t>
                </a:r>
                <a:r>
                  <a:rPr lang="en-GB" i="1" dirty="0"/>
                  <a:t>k </a:t>
                </a:r>
                <a:r>
                  <a:rPr lang="en-GB" dirty="0"/>
                  <a:t>candidates by scores:</a:t>
                </a:r>
              </a:p>
              <a:p>
                <a:pPr marL="1257300" lvl="2" indent="-342900">
                  <a:buFont typeface="Arial" panose="020B0604020202020204" pitchFamily="34" charset="0"/>
                  <a:buChar char="•"/>
                </a:pPr>
                <a:r>
                  <a:rPr lang="en-GB" dirty="0"/>
                  <a:t>Highest utility</a:t>
                </a:r>
              </a:p>
              <a:p>
                <a:pPr marL="1257300" lvl="2" indent="-342900">
                  <a:buFont typeface="Arial" panose="020B0604020202020204" pitchFamily="34" charset="0"/>
                  <a:buChar char="•"/>
                </a:pPr>
                <a:r>
                  <a:rPr lang="en-GB" dirty="0"/>
                  <a:t>Least fairness, as not every group may be represented in top-</a:t>
                </a:r>
                <a:r>
                  <a:rPr lang="en-GB" i="1" dirty="0"/>
                  <a:t>k</a:t>
                </a:r>
              </a:p>
              <a:p>
                <a:pPr lvl="2"/>
                <a:endParaRPr lang="en-GB" i="1" dirty="0"/>
              </a:p>
              <a:p>
                <a:pPr marL="342900" indent="-342900">
                  <a:buFont typeface="+mj-lt"/>
                  <a:buAutoNum type="arabicPeriod"/>
                </a:pPr>
                <a:r>
                  <a:rPr lang="en-GB" dirty="0"/>
                  <a:t>Set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oMath>
                </a14:m>
                <a:r>
                  <a:rPr lang="en-GB" dirty="0"/>
                  <a:t>to the entire ranking, sample the distribution, take top-</a:t>
                </a:r>
                <a:r>
                  <a:rPr lang="en-GB" i="1" dirty="0"/>
                  <a:t>k</a:t>
                </a:r>
                <a:r>
                  <a:rPr lang="en-GB" dirty="0"/>
                  <a:t>:</a:t>
                </a:r>
              </a:p>
              <a:p>
                <a:pPr marL="1257300" lvl="2" indent="-342900">
                  <a:buFont typeface="Arial" panose="020B0604020202020204" pitchFamily="34" charset="0"/>
                  <a:buChar char="•"/>
                </a:pPr>
                <a:r>
                  <a:rPr lang="en-GB" dirty="0"/>
                  <a:t>Lower utility</a:t>
                </a:r>
              </a:p>
              <a:p>
                <a:pPr marL="1257300" lvl="2" indent="-342900">
                  <a:buFont typeface="Arial" panose="020B0604020202020204" pitchFamily="34" charset="0"/>
                  <a:buChar char="•"/>
                </a:pPr>
                <a:r>
                  <a:rPr lang="en-GB" dirty="0"/>
                  <a:t>The fairest option</a:t>
                </a:r>
              </a:p>
              <a:p>
                <a:pPr lvl="2"/>
                <a:endParaRPr lang="en-GB" dirty="0"/>
              </a:p>
              <a:p>
                <a:pPr marL="342900" indent="-342900">
                  <a:buFont typeface="+mj-lt"/>
                  <a:buAutoNum type="arabicPeriod"/>
                </a:pPr>
                <a:r>
                  <a:rPr lang="en-GB" dirty="0"/>
                  <a:t>Set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oMath>
                </a14:m>
                <a:r>
                  <a:rPr lang="en-GB" dirty="0"/>
                  <a:t>to a specially constructed ranking with some level of fairness:</a:t>
                </a:r>
              </a:p>
              <a:p>
                <a:pPr marL="1257300" lvl="2" indent="-342900">
                  <a:buFont typeface="Arial" panose="020B0604020202020204" pitchFamily="34" charset="0"/>
                  <a:buChar char="•"/>
                </a:pPr>
                <a:r>
                  <a:rPr lang="en-GB" dirty="0"/>
                  <a:t>Higher utility than option 2</a:t>
                </a:r>
              </a:p>
              <a:p>
                <a:pPr marL="1257300" lvl="2" indent="-342900">
                  <a:buFont typeface="Arial" panose="020B0604020202020204" pitchFamily="34" charset="0"/>
                  <a:buChar char="•"/>
                </a:pPr>
                <a:r>
                  <a:rPr lang="en-GB" dirty="0"/>
                  <a:t>Requires information about group membership at some intermediate point in the loop – tolerable</a:t>
                </a:r>
              </a:p>
            </p:txBody>
          </p:sp>
        </mc:Choice>
        <mc:Fallback>
          <p:sp>
            <p:nvSpPr>
              <p:cNvPr id="3" name="TextBox 2">
                <a:extLst>
                  <a:ext uri="{FF2B5EF4-FFF2-40B4-BE49-F238E27FC236}">
                    <a16:creationId xmlns:a16="http://schemas.microsoft.com/office/drawing/2014/main" id="{4B819470-A98F-B3D5-2E30-DB999A4255ED}"/>
                  </a:ext>
                </a:extLst>
              </p:cNvPr>
              <p:cNvSpPr txBox="1">
                <a:spLocks noRot="1" noChangeAspect="1" noMove="1" noResize="1" noEditPoints="1" noAdjustHandles="1" noChangeArrowheads="1" noChangeShapeType="1" noTextEdit="1"/>
              </p:cNvSpPr>
              <p:nvPr/>
            </p:nvSpPr>
            <p:spPr>
              <a:xfrm>
                <a:off x="753900" y="1295163"/>
                <a:ext cx="7983548" cy="3970318"/>
              </a:xfrm>
              <a:prstGeom prst="rect">
                <a:avLst/>
              </a:prstGeom>
              <a:blipFill>
                <a:blip r:embed="rId3"/>
                <a:stretch>
                  <a:fillRect l="-688" t="-767" b="-1380"/>
                </a:stretch>
              </a:blipFill>
            </p:spPr>
            <p:txBody>
              <a:bodyPr/>
              <a:lstStyle/>
              <a:p>
                <a:r>
                  <a:rPr lang="en-GB">
                    <a:noFill/>
                  </a:rPr>
                  <a:t> </a:t>
                </a:r>
              </a:p>
            </p:txBody>
          </p:sp>
        </mc:Fallback>
      </mc:AlternateContent>
    </p:spTree>
    <p:extLst>
      <p:ext uri="{BB962C8B-B14F-4D97-AF65-F5344CB8AC3E}">
        <p14:creationId xmlns:p14="http://schemas.microsoft.com/office/powerpoint/2010/main" val="20457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Choice of Parameters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3970318"/>
              </a:xfrm>
              <a:prstGeom prst="rect">
                <a:avLst/>
              </a:prstGeom>
              <a:noFill/>
            </p:spPr>
            <p:txBody>
              <a:bodyPr wrap="square" rtlCol="0">
                <a:spAutoFit/>
              </a:bodyPr>
              <a:lstStyle/>
              <a:p>
                <a:r>
                  <a:rPr lang="en-GB" dirty="0"/>
                  <a:t>Choice of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0</m:t>
                        </m:r>
                      </m:sub>
                    </m:sSub>
                  </m:oMath>
                </a14:m>
                <a:r>
                  <a:rPr lang="en-GB" dirty="0"/>
                  <a:t> dictates which approach to fairness to take in the top-</a:t>
                </a:r>
                <a:r>
                  <a:rPr lang="en-GB" i="1" dirty="0"/>
                  <a:t>k </a:t>
                </a:r>
                <a:r>
                  <a:rPr lang="en-GB" dirty="0"/>
                  <a:t>problem:</a:t>
                </a:r>
              </a:p>
              <a:p>
                <a:endParaRPr lang="en-GB" dirty="0"/>
              </a:p>
              <a:p>
                <a:pPr marL="342900" indent="-342900">
                  <a:buFont typeface="+mj-lt"/>
                  <a:buAutoNum type="arabicPeriod"/>
                </a:pPr>
                <a:r>
                  <a:rPr lang="en-GB" dirty="0">
                    <a:solidFill>
                      <a:schemeClr val="tx1">
                        <a:alpha val="28000"/>
                      </a:schemeClr>
                    </a:solidFill>
                  </a:rPr>
                  <a:t>Set </a:t>
                </a:r>
                <a14:m>
                  <m:oMath xmlns:m="http://schemas.openxmlformats.org/officeDocument/2006/math">
                    <m:sSub>
                      <m:sSubPr>
                        <m:ctrlPr>
                          <a:rPr lang="en-US" i="1" smtClean="0">
                            <a:solidFill>
                              <a:schemeClr val="tx1">
                                <a:alpha val="28000"/>
                              </a:schemeClr>
                            </a:solidFill>
                            <a:latin typeface="Cambria Math" panose="02040503050406030204" pitchFamily="18" charset="0"/>
                            <a:ea typeface="Cambria Math" panose="02040503050406030204" pitchFamily="18" charset="0"/>
                          </a:rPr>
                        </m:ctrlPr>
                      </m:sSubPr>
                      <m:e>
                        <m:r>
                          <a:rPr lang="en-US" i="1">
                            <a:solidFill>
                              <a:schemeClr val="tx1">
                                <a:alpha val="28000"/>
                              </a:schemeClr>
                            </a:solidFill>
                            <a:latin typeface="Cambria Math" panose="02040503050406030204" pitchFamily="18" charset="0"/>
                            <a:ea typeface="Cambria Math" panose="02040503050406030204" pitchFamily="18" charset="0"/>
                          </a:rPr>
                          <m:t>𝜋</m:t>
                        </m:r>
                      </m:e>
                      <m:sub>
                        <m:r>
                          <a:rPr lang="en-US" i="1">
                            <a:solidFill>
                              <a:schemeClr val="tx1">
                                <a:alpha val="28000"/>
                              </a:schemeClr>
                            </a:solidFill>
                            <a:latin typeface="Cambria Math" panose="02040503050406030204" pitchFamily="18" charset="0"/>
                            <a:ea typeface="Cambria Math" panose="02040503050406030204" pitchFamily="18" charset="0"/>
                          </a:rPr>
                          <m:t>0</m:t>
                        </m:r>
                      </m:sub>
                    </m:sSub>
                    <m:r>
                      <a:rPr lang="en-US" i="1">
                        <a:solidFill>
                          <a:schemeClr val="tx1">
                            <a:alpha val="28000"/>
                          </a:schemeClr>
                        </a:solidFill>
                        <a:latin typeface="Cambria Math" panose="02040503050406030204" pitchFamily="18" charset="0"/>
                        <a:ea typeface="Cambria Math" panose="02040503050406030204" pitchFamily="18" charset="0"/>
                      </a:rPr>
                      <m:t> </m:t>
                    </m:r>
                  </m:oMath>
                </a14:m>
                <a:r>
                  <a:rPr lang="en-GB" dirty="0">
                    <a:solidFill>
                      <a:schemeClr val="tx1">
                        <a:alpha val="28000"/>
                      </a:schemeClr>
                    </a:solidFill>
                  </a:rPr>
                  <a:t>to top-</a:t>
                </a:r>
                <a:r>
                  <a:rPr lang="en-GB" i="1" dirty="0">
                    <a:solidFill>
                      <a:schemeClr val="tx1">
                        <a:alpha val="28000"/>
                      </a:schemeClr>
                    </a:solidFill>
                  </a:rPr>
                  <a:t>k </a:t>
                </a:r>
                <a:r>
                  <a:rPr lang="en-GB" dirty="0">
                    <a:solidFill>
                      <a:schemeClr val="tx1">
                        <a:alpha val="28000"/>
                      </a:schemeClr>
                    </a:solidFill>
                  </a:rPr>
                  <a:t>candidates by scores:</a:t>
                </a:r>
              </a:p>
              <a:p>
                <a:pPr marL="1257300" lvl="2" indent="-342900">
                  <a:buFont typeface="Arial" panose="020B0604020202020204" pitchFamily="34" charset="0"/>
                  <a:buChar char="•"/>
                </a:pPr>
                <a:r>
                  <a:rPr lang="en-GB" dirty="0">
                    <a:solidFill>
                      <a:schemeClr val="tx1">
                        <a:alpha val="28000"/>
                      </a:schemeClr>
                    </a:solidFill>
                  </a:rPr>
                  <a:t>Higher utility</a:t>
                </a:r>
              </a:p>
              <a:p>
                <a:pPr marL="1257300" lvl="2" indent="-342900">
                  <a:buFont typeface="Arial" panose="020B0604020202020204" pitchFamily="34" charset="0"/>
                  <a:buChar char="•"/>
                </a:pPr>
                <a:r>
                  <a:rPr lang="en-GB" dirty="0">
                    <a:solidFill>
                      <a:schemeClr val="tx1">
                        <a:alpha val="28000"/>
                      </a:schemeClr>
                    </a:solidFill>
                  </a:rPr>
                  <a:t>Less fairness, as not every group may be represented in top-</a:t>
                </a:r>
                <a:r>
                  <a:rPr lang="en-GB" i="1" dirty="0">
                    <a:solidFill>
                      <a:schemeClr val="tx1">
                        <a:alpha val="28000"/>
                      </a:schemeClr>
                    </a:solidFill>
                  </a:rPr>
                  <a:t>k</a:t>
                </a:r>
              </a:p>
              <a:p>
                <a:pPr lvl="2"/>
                <a:endParaRPr lang="en-GB" i="1" dirty="0">
                  <a:solidFill>
                    <a:schemeClr val="tx1">
                      <a:alpha val="28000"/>
                    </a:schemeClr>
                  </a:solidFill>
                </a:endParaRPr>
              </a:p>
              <a:p>
                <a:pPr marL="342900" indent="-342900">
                  <a:buFont typeface="+mj-lt"/>
                  <a:buAutoNum type="arabicPeriod"/>
                </a:pPr>
                <a:r>
                  <a:rPr lang="en-GB" dirty="0">
                    <a:solidFill>
                      <a:schemeClr val="tx1">
                        <a:alpha val="28000"/>
                      </a:schemeClr>
                    </a:solidFill>
                  </a:rPr>
                  <a:t>Set </a:t>
                </a:r>
                <a14:m>
                  <m:oMath xmlns:m="http://schemas.openxmlformats.org/officeDocument/2006/math">
                    <m:sSub>
                      <m:sSubPr>
                        <m:ctrlPr>
                          <a:rPr lang="en-US" i="1" smtClean="0">
                            <a:solidFill>
                              <a:schemeClr val="tx1">
                                <a:alpha val="28000"/>
                              </a:schemeClr>
                            </a:solidFill>
                            <a:latin typeface="Cambria Math" panose="02040503050406030204" pitchFamily="18" charset="0"/>
                            <a:ea typeface="Cambria Math" panose="02040503050406030204" pitchFamily="18" charset="0"/>
                          </a:rPr>
                        </m:ctrlPr>
                      </m:sSubPr>
                      <m:e>
                        <m:r>
                          <a:rPr lang="en-US" i="1">
                            <a:solidFill>
                              <a:schemeClr val="tx1">
                                <a:alpha val="28000"/>
                              </a:schemeClr>
                            </a:solidFill>
                            <a:latin typeface="Cambria Math" panose="02040503050406030204" pitchFamily="18" charset="0"/>
                            <a:ea typeface="Cambria Math" panose="02040503050406030204" pitchFamily="18" charset="0"/>
                          </a:rPr>
                          <m:t>𝜋</m:t>
                        </m:r>
                      </m:e>
                      <m:sub>
                        <m:r>
                          <a:rPr lang="en-US" i="1">
                            <a:solidFill>
                              <a:schemeClr val="tx1">
                                <a:alpha val="28000"/>
                              </a:schemeClr>
                            </a:solidFill>
                            <a:latin typeface="Cambria Math" panose="02040503050406030204" pitchFamily="18" charset="0"/>
                            <a:ea typeface="Cambria Math" panose="02040503050406030204" pitchFamily="18" charset="0"/>
                          </a:rPr>
                          <m:t>0</m:t>
                        </m:r>
                      </m:sub>
                    </m:sSub>
                    <m:r>
                      <a:rPr lang="en-US" i="1">
                        <a:solidFill>
                          <a:schemeClr val="tx1">
                            <a:alpha val="28000"/>
                          </a:schemeClr>
                        </a:solidFill>
                        <a:latin typeface="Cambria Math" panose="02040503050406030204" pitchFamily="18" charset="0"/>
                        <a:ea typeface="Cambria Math" panose="02040503050406030204" pitchFamily="18" charset="0"/>
                      </a:rPr>
                      <m:t> </m:t>
                    </m:r>
                  </m:oMath>
                </a14:m>
                <a:r>
                  <a:rPr lang="en-GB" dirty="0">
                    <a:solidFill>
                      <a:schemeClr val="tx1">
                        <a:alpha val="28000"/>
                      </a:schemeClr>
                    </a:solidFill>
                  </a:rPr>
                  <a:t>to the entire ranking:</a:t>
                </a:r>
              </a:p>
              <a:p>
                <a:pPr marL="1257300" lvl="2" indent="-342900">
                  <a:buFont typeface="Arial" panose="020B0604020202020204" pitchFamily="34" charset="0"/>
                  <a:buChar char="•"/>
                </a:pPr>
                <a:r>
                  <a:rPr lang="en-GB" dirty="0">
                    <a:solidFill>
                      <a:schemeClr val="tx1">
                        <a:alpha val="28000"/>
                      </a:schemeClr>
                    </a:solidFill>
                  </a:rPr>
                  <a:t>Lower utility</a:t>
                </a:r>
              </a:p>
              <a:p>
                <a:pPr marL="1257300" lvl="2" indent="-342900">
                  <a:buFont typeface="Arial" panose="020B0604020202020204" pitchFamily="34" charset="0"/>
                  <a:buChar char="•"/>
                </a:pPr>
                <a:r>
                  <a:rPr lang="en-GB" dirty="0">
                    <a:solidFill>
                      <a:schemeClr val="tx1">
                        <a:alpha val="28000"/>
                      </a:schemeClr>
                    </a:solidFill>
                  </a:rPr>
                  <a:t>The fairest option</a:t>
                </a:r>
              </a:p>
              <a:p>
                <a:pPr lvl="2"/>
                <a:endParaRPr lang="en-GB" dirty="0"/>
              </a:p>
              <a:p>
                <a:pPr marL="342900" indent="-342900">
                  <a:buFont typeface="+mj-lt"/>
                  <a:buAutoNum type="arabicPeriod"/>
                </a:pPr>
                <a:r>
                  <a:rPr lang="en-GB" dirty="0"/>
                  <a:t>Set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oMath>
                </a14:m>
                <a:r>
                  <a:rPr lang="en-GB" dirty="0"/>
                  <a:t>to a specially constructed ranking where every group is represented:</a:t>
                </a:r>
              </a:p>
              <a:p>
                <a:pPr marL="1257300" lvl="2" indent="-342900">
                  <a:buFont typeface="Arial" panose="020B0604020202020204" pitchFamily="34" charset="0"/>
                  <a:buChar char="•"/>
                </a:pPr>
                <a:r>
                  <a:rPr lang="en-GB" dirty="0"/>
                  <a:t>Higher utility than option 2</a:t>
                </a:r>
              </a:p>
              <a:p>
                <a:pPr marL="1257300" lvl="2" indent="-342900">
                  <a:buFont typeface="Arial" panose="020B0604020202020204" pitchFamily="34" charset="0"/>
                  <a:buChar char="•"/>
                </a:pPr>
                <a:r>
                  <a:rPr lang="en-GB" dirty="0"/>
                  <a:t>Requires information about group membership at some intermediate point in the loop – tolerable</a:t>
                </a:r>
              </a:p>
            </p:txBody>
          </p:sp>
        </mc:Choice>
        <mc:Fallback>
          <p:sp>
            <p:nvSpPr>
              <p:cNvPr id="3" name="TextBox 2">
                <a:extLst>
                  <a:ext uri="{FF2B5EF4-FFF2-40B4-BE49-F238E27FC236}">
                    <a16:creationId xmlns:a16="http://schemas.microsoft.com/office/drawing/2014/main" id="{4B819470-A98F-B3D5-2E30-DB999A4255ED}"/>
                  </a:ext>
                </a:extLst>
              </p:cNvPr>
              <p:cNvSpPr txBox="1">
                <a:spLocks noRot="1" noChangeAspect="1" noMove="1" noResize="1" noEditPoints="1" noAdjustHandles="1" noChangeArrowheads="1" noChangeShapeType="1" noTextEdit="1"/>
              </p:cNvSpPr>
              <p:nvPr/>
            </p:nvSpPr>
            <p:spPr>
              <a:xfrm>
                <a:off x="753900" y="1295163"/>
                <a:ext cx="7983548" cy="3970318"/>
              </a:xfrm>
              <a:prstGeom prst="rect">
                <a:avLst/>
              </a:prstGeom>
              <a:blipFill>
                <a:blip r:embed="rId3"/>
                <a:stretch>
                  <a:fillRect l="-688" t="-767" b="-1380"/>
                </a:stretch>
              </a:blipFill>
            </p:spPr>
            <p:txBody>
              <a:bodyPr/>
              <a:lstStyle/>
              <a:p>
                <a:r>
                  <a:rPr lang="en-GB">
                    <a:noFill/>
                  </a:rPr>
                  <a:t> </a:t>
                </a:r>
              </a:p>
            </p:txBody>
          </p:sp>
        </mc:Fallback>
      </mc:AlternateContent>
    </p:spTree>
    <p:extLst>
      <p:ext uri="{BB962C8B-B14F-4D97-AF65-F5344CB8AC3E}">
        <p14:creationId xmlns:p14="http://schemas.microsoft.com/office/powerpoint/2010/main" val="2321428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State-of-the-art Postprocessing Algorithms</a:t>
            </a:r>
          </a:p>
        </p:txBody>
      </p:sp>
      <p:sp>
        <p:nvSpPr>
          <p:cNvPr id="2" name="TextBox 1">
            <a:extLst>
              <a:ext uri="{FF2B5EF4-FFF2-40B4-BE49-F238E27FC236}">
                <a16:creationId xmlns:a16="http://schemas.microsoft.com/office/drawing/2014/main" id="{B54BA987-F981-3246-8B0F-456C7936ADB1}"/>
              </a:ext>
            </a:extLst>
          </p:cNvPr>
          <p:cNvSpPr txBox="1"/>
          <p:nvPr/>
        </p:nvSpPr>
        <p:spPr>
          <a:xfrm>
            <a:off x="582224" y="6063336"/>
            <a:ext cx="8326900" cy="461665"/>
          </a:xfrm>
          <a:prstGeom prst="rect">
            <a:avLst/>
          </a:prstGeom>
          <a:noFill/>
        </p:spPr>
        <p:txBody>
          <a:bodyPr wrap="square" rtlCol="0">
            <a:spAutoFit/>
          </a:bodyPr>
          <a:lstStyle/>
          <a:p>
            <a:r>
              <a:rPr lang="en-GB" sz="1200" dirty="0"/>
              <a:t>[10] Wei, D., Islam, M., </a:t>
            </a:r>
            <a:r>
              <a:rPr lang="en-GB" sz="1200" dirty="0" err="1"/>
              <a:t>Schieber</a:t>
            </a:r>
            <a:r>
              <a:rPr lang="en-GB" sz="1200" dirty="0"/>
              <a:t>, B., &amp; Basu Roy, S. (2022). Rank Aggregation with Proportionate Fairness. In </a:t>
            </a:r>
            <a:r>
              <a:rPr lang="en-GB" sz="1200" i="1" dirty="0"/>
              <a:t>Proceedings of the 2022 International Conference on Management of Data</a:t>
            </a:r>
            <a:r>
              <a:rPr lang="en-GB" sz="1200" dirty="0"/>
              <a:t> (pp. 262–275). Association for Computing Machinery.</a:t>
            </a: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4524315"/>
          </a:xfrm>
          <a:prstGeom prst="rect">
            <a:avLst/>
          </a:prstGeom>
          <a:noFill/>
        </p:spPr>
        <p:txBody>
          <a:bodyPr wrap="square" rtlCol="0">
            <a:spAutoFit/>
          </a:bodyPr>
          <a:lstStyle/>
          <a:p>
            <a:pPr marL="285750" indent="-285750">
              <a:buFont typeface="Arial" panose="020B0604020202020204" pitchFamily="34" charset="0"/>
              <a:buChar char="•"/>
            </a:pPr>
            <a:r>
              <a:rPr lang="en-GB" dirty="0"/>
              <a:t>DetConstSort</a:t>
            </a:r>
            <a:r>
              <a:rPr lang="en-GB" baseline="30000" dirty="0"/>
              <a:t>7</a:t>
            </a:r>
            <a:r>
              <a:rPr lang="en-GB" dirty="0"/>
              <a:t> based on a greedy p-fairness algorithm </a:t>
            </a:r>
            <a:r>
              <a:rPr lang="en-GB" b="1" dirty="0"/>
              <a:t>implemented at LinkedIn</a:t>
            </a:r>
          </a:p>
          <a:p>
            <a:pPr marL="742950" lvl="1" indent="-285750">
              <a:buFont typeface="Arial" panose="020B0604020202020204" pitchFamily="34" charset="0"/>
              <a:buChar char="•"/>
            </a:pPr>
            <a:r>
              <a:rPr lang="en-GB" dirty="0"/>
              <a:t>At each iteration, a candidate from an underrepresented group is placed at the bottom of the ranking and propagated (swapped) forward</a:t>
            </a:r>
          </a:p>
          <a:p>
            <a:pPr marL="742950" lvl="1" indent="-285750">
              <a:buFont typeface="Arial" panose="020B0604020202020204" pitchFamily="34" charset="0"/>
              <a:buChar char="•"/>
            </a:pPr>
            <a:r>
              <a:rPr lang="en-GB" dirty="0"/>
              <a:t>Propagation stops as soon as the candidate placed above has a higher score or its fairness constraint would be violated by the swap</a:t>
            </a:r>
          </a:p>
          <a:p>
            <a:endParaRPr lang="en-GB" dirty="0"/>
          </a:p>
          <a:p>
            <a:pPr marL="285750" indent="-285750">
              <a:buFont typeface="Arial" panose="020B0604020202020204" pitchFamily="34" charset="0"/>
              <a:buChar char="•"/>
            </a:pPr>
            <a:r>
              <a:rPr lang="en-GB" dirty="0"/>
              <a:t>Approximate Multi-Valued IPF</a:t>
            </a:r>
            <a:r>
              <a:rPr lang="en-GB" baseline="30000" dirty="0"/>
              <a:t>10</a:t>
            </a:r>
            <a:r>
              <a:rPr lang="en-GB" dirty="0"/>
              <a:t> represents the candidates and their potential positions in a fair ranking as two sets of vertices of a weighed bipartite graph</a:t>
            </a:r>
          </a:p>
          <a:p>
            <a:pPr marL="742950" lvl="1" indent="-285750">
              <a:buFont typeface="Arial" panose="020B0604020202020204" pitchFamily="34" charset="0"/>
              <a:buChar char="•"/>
            </a:pPr>
            <a:r>
              <a:rPr lang="en-GB" dirty="0"/>
              <a:t>Edges connect each candidate with positions that would not violate p-fairness constraints for their group</a:t>
            </a:r>
          </a:p>
          <a:p>
            <a:pPr marL="742950" lvl="1" indent="-285750">
              <a:buFont typeface="Arial" panose="020B0604020202020204" pitchFamily="34" charset="0"/>
              <a:buChar char="•"/>
            </a:pPr>
            <a:r>
              <a:rPr lang="en-GB" dirty="0"/>
              <a:t>Edge weights set to the distance between the candidate’s initial and potential position</a:t>
            </a:r>
          </a:p>
          <a:p>
            <a:pPr lvl="1"/>
            <a:endParaRPr lang="en-GB" dirty="0"/>
          </a:p>
          <a:p>
            <a:pPr marL="285750" indent="-285750">
              <a:buFont typeface="Arial" panose="020B0604020202020204" pitchFamily="34" charset="0"/>
              <a:buChar char="•"/>
            </a:pPr>
            <a:r>
              <a:rPr lang="en-GB" dirty="0"/>
              <a:t>Both reorder the candidates in the input ranking so that they satisfy p-fairness constraints</a:t>
            </a:r>
          </a:p>
          <a:p>
            <a:pPr marL="285750" indent="-285750">
              <a:buFont typeface="Arial" panose="020B0604020202020204" pitchFamily="34" charset="0"/>
              <a:buChar char="•"/>
            </a:pPr>
            <a:r>
              <a:rPr lang="en-GB" dirty="0"/>
              <a:t>Both require accurate knowledge about the candidates’ group membership</a:t>
            </a:r>
            <a:endParaRPr lang="uk-UA" dirty="0"/>
          </a:p>
        </p:txBody>
      </p:sp>
    </p:spTree>
    <p:extLst>
      <p:ext uri="{BB962C8B-B14F-4D97-AF65-F5344CB8AC3E}">
        <p14:creationId xmlns:p14="http://schemas.microsoft.com/office/powerpoint/2010/main" val="79187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Experimental design</a:t>
            </a:r>
          </a:p>
        </p:txBody>
      </p:sp>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2308324"/>
          </a:xfrm>
          <a:prstGeom prst="rect">
            <a:avLst/>
          </a:prstGeom>
          <a:noFill/>
        </p:spPr>
        <p:txBody>
          <a:bodyPr wrap="square" rtlCol="0">
            <a:spAutoFit/>
          </a:bodyPr>
          <a:lstStyle/>
          <a:p>
            <a:r>
              <a:rPr lang="en-US" dirty="0"/>
              <a:t>I conducted three numerical experiments:</a:t>
            </a:r>
          </a:p>
          <a:p>
            <a:pPr marL="342900" indent="-342900">
              <a:buFont typeface="+mj-lt"/>
              <a:buAutoNum type="arabicPeriod"/>
            </a:pPr>
            <a:endParaRPr lang="en-GB" dirty="0"/>
          </a:p>
          <a:p>
            <a:pPr marL="342900" indent="-342900">
              <a:buFont typeface="+mj-lt"/>
              <a:buAutoNum type="arabicPeriod"/>
            </a:pPr>
            <a:r>
              <a:rPr lang="en-US" dirty="0"/>
              <a:t>A simple setup to evaluate the impact of Mallows randomization on fairness</a:t>
            </a:r>
          </a:p>
          <a:p>
            <a:pPr marL="342900" indent="-342900">
              <a:buFont typeface="+mj-lt"/>
              <a:buAutoNum type="arabicPeriod"/>
            </a:pPr>
            <a:endParaRPr lang="en-US" dirty="0"/>
          </a:p>
          <a:p>
            <a:pPr marL="342900" indent="-342900">
              <a:buFont typeface="+mj-lt"/>
              <a:buAutoNum type="arabicPeriod"/>
            </a:pPr>
            <a:r>
              <a:rPr lang="en-US" dirty="0"/>
              <a:t>A setup with a synthetic dataset with random scores</a:t>
            </a:r>
          </a:p>
          <a:p>
            <a:pPr marL="342900" indent="-342900">
              <a:buFont typeface="+mj-lt"/>
              <a:buAutoNum type="arabicPeriod"/>
            </a:pPr>
            <a:endParaRPr lang="en-US" dirty="0"/>
          </a:p>
          <a:p>
            <a:pPr marL="342900" indent="-342900">
              <a:buFont typeface="+mj-lt"/>
              <a:buAutoNum type="arabicPeriod"/>
            </a:pPr>
            <a:r>
              <a:rPr lang="en-US" dirty="0"/>
              <a:t>A setup with a real-world dataset comparing Mallows randomization to state-of-the-art algorithms</a:t>
            </a:r>
          </a:p>
        </p:txBody>
      </p:sp>
    </p:spTree>
    <p:extLst>
      <p:ext uri="{BB962C8B-B14F-4D97-AF65-F5344CB8AC3E}">
        <p14:creationId xmlns:p14="http://schemas.microsoft.com/office/powerpoint/2010/main" val="342298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Thesis Objectives</a:t>
            </a:r>
            <a:endParaRPr lang="en-GB" sz="2800" dirty="0">
              <a:latin typeface="EB Garamond" pitchFamily="2" charset="0"/>
              <a:ea typeface="EB Garamond" pitchFamily="2" charset="0"/>
              <a:cs typeface="EB Garamond" pitchFamily="2" charset="0"/>
            </a:endParaRP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Investigate a new</a:t>
            </a:r>
            <a:r>
              <a:rPr lang="uk-UA" dirty="0"/>
              <a:t> </a:t>
            </a:r>
            <a:r>
              <a:rPr lang="en-GB" dirty="0"/>
              <a:t>post-processing algorithm for dealing with fairness in rankings that does not use information about the sensitive attributes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Test the algorithm against state-of-the-art post-processing methods in different experimental settings</a:t>
            </a:r>
          </a:p>
        </p:txBody>
      </p:sp>
    </p:spTree>
    <p:extLst>
      <p:ext uri="{BB962C8B-B14F-4D97-AF65-F5344CB8AC3E}">
        <p14:creationId xmlns:p14="http://schemas.microsoft.com/office/powerpoint/2010/main" val="269992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1: Setup</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3416320"/>
              </a:xfrm>
              <a:prstGeom prst="rect">
                <a:avLst/>
              </a:prstGeom>
              <a:noFill/>
            </p:spPr>
            <p:txBody>
              <a:bodyPr wrap="square" rtlCol="0">
                <a:spAutoFit/>
              </a:bodyPr>
              <a:lstStyle/>
              <a:p>
                <a:r>
                  <a:rPr lang="en-US" dirty="0"/>
                  <a:t>Experimental setup:</a:t>
                </a:r>
              </a:p>
              <a:p>
                <a:endParaRPr lang="en-US" dirty="0"/>
              </a:p>
              <a:p>
                <a:pPr marL="285750" indent="-285750">
                  <a:buFont typeface="Arial" panose="020B0604020202020204" pitchFamily="34" charset="0"/>
                  <a:buChar char="•"/>
                </a:pPr>
                <a:r>
                  <a:rPr lang="en-US" dirty="0"/>
                  <a:t>Ten candidates belonging to two equally sized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Adjust the placement of the candidates to get different values of Infeasible Index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«Shuffle» the candidates with Mallows distribution with different values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pPr marL="285750" indent="-285750">
                  <a:buFont typeface="Arial" panose="020B0604020202020204" pitchFamily="34" charset="0"/>
                  <a:buChar char="•"/>
                </a:pPr>
                <a:endParaRPr lang="en-US" dirty="0"/>
              </a:p>
              <a:p>
                <a:r>
                  <a:rPr lang="en-US" dirty="0"/>
                  <a:t>Objective:</a:t>
                </a:r>
              </a:p>
              <a:p>
                <a:endParaRPr lang="en-US" dirty="0"/>
              </a:p>
              <a:p>
                <a:pPr marL="285750" indent="-285750">
                  <a:buFont typeface="Arial" panose="020B0604020202020204" pitchFamily="34" charset="0"/>
                  <a:buChar char="•"/>
                </a:pPr>
                <a:r>
                  <a:rPr lang="en-US" dirty="0"/>
                  <a:t>Roughly evaluate the effect of randomization on fairness under different starting conditions</a:t>
                </a:r>
              </a:p>
            </p:txBody>
          </p:sp>
        </mc:Choice>
        <mc:Fallback xmlns="">
          <p:sp>
            <p:nvSpPr>
              <p:cNvPr id="3" name="TextBox 2">
                <a:extLst>
                  <a:ext uri="{FF2B5EF4-FFF2-40B4-BE49-F238E27FC236}">
                    <a16:creationId xmlns:a16="http://schemas.microsoft.com/office/drawing/2014/main" id="{4B819470-A98F-B3D5-2E30-DB999A4255ED}"/>
                  </a:ext>
                </a:extLst>
              </p:cNvPr>
              <p:cNvSpPr txBox="1">
                <a:spLocks noRot="1" noChangeAspect="1" noMove="1" noResize="1" noEditPoints="1" noAdjustHandles="1" noChangeArrowheads="1" noChangeShapeType="1" noTextEdit="1"/>
              </p:cNvSpPr>
              <p:nvPr/>
            </p:nvSpPr>
            <p:spPr>
              <a:xfrm>
                <a:off x="753900" y="1295163"/>
                <a:ext cx="7983548" cy="3416320"/>
              </a:xfrm>
              <a:prstGeom prst="rect">
                <a:avLst/>
              </a:prstGeom>
              <a:blipFill>
                <a:blip r:embed="rId3"/>
                <a:stretch>
                  <a:fillRect l="-688" t="-891" r="-688" b="-1783"/>
                </a:stretch>
              </a:blipFill>
            </p:spPr>
            <p:txBody>
              <a:bodyPr/>
              <a:lstStyle/>
              <a:p>
                <a:r>
                  <a:rPr lang="en-GB">
                    <a:noFill/>
                  </a:rPr>
                  <a:t> </a:t>
                </a:r>
              </a:p>
            </p:txBody>
          </p:sp>
        </mc:Fallback>
      </mc:AlternateContent>
    </p:spTree>
    <p:extLst>
      <p:ext uri="{BB962C8B-B14F-4D97-AF65-F5344CB8AC3E}">
        <p14:creationId xmlns:p14="http://schemas.microsoft.com/office/powerpoint/2010/main" val="246426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1: Results</a:t>
            </a:r>
          </a:p>
        </p:txBody>
      </p:sp>
      <p:pic>
        <p:nvPicPr>
          <p:cNvPr id="4" name="Picture 3">
            <a:extLst>
              <a:ext uri="{FF2B5EF4-FFF2-40B4-BE49-F238E27FC236}">
                <a16:creationId xmlns:a16="http://schemas.microsoft.com/office/drawing/2014/main" id="{5AFB3EA8-3573-C239-A748-C2C3D677C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75" y="873897"/>
            <a:ext cx="7057049" cy="349588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E49607-2C67-8B2D-0F2F-050521A65A2F}"/>
                  </a:ext>
                </a:extLst>
              </p:cNvPr>
              <p:cNvSpPr txBox="1"/>
              <p:nvPr/>
            </p:nvSpPr>
            <p:spPr>
              <a:xfrm>
                <a:off x="768260" y="4393882"/>
                <a:ext cx="759949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Each plot corresponds to an initial ranking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oMath>
                </a14:m>
                <a:r>
                  <a:rPr lang="en-GB" dirty="0"/>
                  <a:t> with different value of Infeasible Index (red line)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Expectedly, the less fair the initial ranking, the more impact the randomization has</a:t>
                </a:r>
              </a:p>
            </p:txBody>
          </p:sp>
        </mc:Choice>
        <mc:Fallback xmlns="">
          <p:sp>
            <p:nvSpPr>
              <p:cNvPr id="7" name="TextBox 6">
                <a:extLst>
                  <a:ext uri="{FF2B5EF4-FFF2-40B4-BE49-F238E27FC236}">
                    <a16:creationId xmlns:a16="http://schemas.microsoft.com/office/drawing/2014/main" id="{9EE49607-2C67-8B2D-0F2F-050521A65A2F}"/>
                  </a:ext>
                </a:extLst>
              </p:cNvPr>
              <p:cNvSpPr txBox="1">
                <a:spLocks noRot="1" noChangeAspect="1" noMove="1" noResize="1" noEditPoints="1" noAdjustHandles="1" noChangeArrowheads="1" noChangeShapeType="1" noTextEdit="1"/>
              </p:cNvSpPr>
              <p:nvPr/>
            </p:nvSpPr>
            <p:spPr>
              <a:xfrm>
                <a:off x="768260" y="4393882"/>
                <a:ext cx="7599494" cy="1477328"/>
              </a:xfrm>
              <a:prstGeom prst="rect">
                <a:avLst/>
              </a:prstGeom>
              <a:blipFill>
                <a:blip r:embed="rId4"/>
                <a:stretch>
                  <a:fillRect l="-481" t="-2479" b="-5785"/>
                </a:stretch>
              </a:blipFill>
            </p:spPr>
            <p:txBody>
              <a:bodyPr/>
              <a:lstStyle/>
              <a:p>
                <a:r>
                  <a:rPr lang="en-GB">
                    <a:noFill/>
                  </a:rPr>
                  <a:t> </a:t>
                </a:r>
              </a:p>
            </p:txBody>
          </p:sp>
        </mc:Fallback>
      </mc:AlternateContent>
    </p:spTree>
    <p:extLst>
      <p:ext uri="{BB962C8B-B14F-4D97-AF65-F5344CB8AC3E}">
        <p14:creationId xmlns:p14="http://schemas.microsoft.com/office/powerpoint/2010/main" val="229694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2: Setup</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3970318"/>
              </a:xfrm>
              <a:prstGeom prst="rect">
                <a:avLst/>
              </a:prstGeom>
              <a:noFill/>
            </p:spPr>
            <p:txBody>
              <a:bodyPr wrap="square" rtlCol="0">
                <a:spAutoFit/>
              </a:bodyPr>
              <a:lstStyle/>
              <a:p>
                <a:r>
                  <a:rPr lang="en-US" dirty="0"/>
                  <a:t>Experimental setup:</a:t>
                </a:r>
              </a:p>
              <a:p>
                <a:endParaRPr lang="en-US" dirty="0"/>
              </a:p>
              <a:p>
                <a:pPr marL="285750" indent="-285750">
                  <a:buFont typeface="Arial" panose="020B0604020202020204" pitchFamily="34" charset="0"/>
                  <a:buChar char="•"/>
                </a:pPr>
                <a:r>
                  <a:rPr lang="en-US" dirty="0"/>
                  <a:t>Ten candidates belonging to two equally sized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Scores in each group are distributed uniformly</a:t>
                </a:r>
              </a:p>
              <a:p>
                <a:pPr marL="742950" lvl="1"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oMath>
                </a14:m>
                <a:endParaRPr lang="en-US" b="0" dirty="0"/>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𝛿</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{0.0, 0.1, 0.2, …0.9, 1.0}</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«Shuffle» the candidates with Mallows distribution with different values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ea typeface="Cambria Math" panose="02040503050406030204" pitchFamily="18" charset="0"/>
                </a:endParaRPr>
              </a:p>
              <a:p>
                <a:pPr marL="285750" indent="-285750">
                  <a:buFont typeface="Arial" panose="020B0604020202020204" pitchFamily="34" charset="0"/>
                  <a:buChar char="•"/>
                </a:pPr>
                <a:endParaRPr lang="en-US" dirty="0"/>
              </a:p>
              <a:p>
                <a:r>
                  <a:rPr lang="en-US" dirty="0"/>
                  <a:t>Objective:</a:t>
                </a:r>
              </a:p>
              <a:p>
                <a:endParaRPr lang="en-US" dirty="0"/>
              </a:p>
              <a:p>
                <a:pPr marL="285750" indent="-285750">
                  <a:buFont typeface="Arial" panose="020B0604020202020204" pitchFamily="34" charset="0"/>
                  <a:buChar char="•"/>
                </a:pPr>
                <a:r>
                  <a:rPr lang="en-US" dirty="0"/>
                  <a:t>Evaluate the effect of randomization on fairness and ranking utility under different starting conditions</a:t>
                </a:r>
              </a:p>
            </p:txBody>
          </p:sp>
        </mc:Choice>
        <mc:Fallback xmlns="">
          <p:sp>
            <p:nvSpPr>
              <p:cNvPr id="3" name="TextBox 2">
                <a:extLst>
                  <a:ext uri="{FF2B5EF4-FFF2-40B4-BE49-F238E27FC236}">
                    <a16:creationId xmlns:a16="http://schemas.microsoft.com/office/drawing/2014/main" id="{4B819470-A98F-B3D5-2E30-DB999A4255ED}"/>
                  </a:ext>
                </a:extLst>
              </p:cNvPr>
              <p:cNvSpPr txBox="1">
                <a:spLocks noRot="1" noChangeAspect="1" noMove="1" noResize="1" noEditPoints="1" noAdjustHandles="1" noChangeArrowheads="1" noChangeShapeType="1" noTextEdit="1"/>
              </p:cNvSpPr>
              <p:nvPr/>
            </p:nvSpPr>
            <p:spPr>
              <a:xfrm>
                <a:off x="753900" y="1295163"/>
                <a:ext cx="7983548" cy="3970318"/>
              </a:xfrm>
              <a:prstGeom prst="rect">
                <a:avLst/>
              </a:prstGeom>
              <a:blipFill>
                <a:blip r:embed="rId3"/>
                <a:stretch>
                  <a:fillRect l="-688" t="-767" b="-1380"/>
                </a:stretch>
              </a:blipFill>
            </p:spPr>
            <p:txBody>
              <a:bodyPr/>
              <a:lstStyle/>
              <a:p>
                <a:r>
                  <a:rPr lang="en-GB">
                    <a:noFill/>
                  </a:rPr>
                  <a:t> </a:t>
                </a:r>
              </a:p>
            </p:txBody>
          </p:sp>
        </mc:Fallback>
      </mc:AlternateContent>
    </p:spTree>
    <p:extLst>
      <p:ext uri="{BB962C8B-B14F-4D97-AF65-F5344CB8AC3E}">
        <p14:creationId xmlns:p14="http://schemas.microsoft.com/office/powerpoint/2010/main" val="197081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2: Results (Fairness)</a:t>
            </a:r>
          </a:p>
        </p:txBody>
      </p:sp>
      <p:pic>
        <p:nvPicPr>
          <p:cNvPr id="10" name="Picture 9">
            <a:extLst>
              <a:ext uri="{FF2B5EF4-FFF2-40B4-BE49-F238E27FC236}">
                <a16:creationId xmlns:a16="http://schemas.microsoft.com/office/drawing/2014/main" id="{11CB4A6D-CD46-9743-76B7-2ED8A9DBA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99" y="873897"/>
            <a:ext cx="7009616" cy="5246894"/>
          </a:xfrm>
          <a:prstGeom prst="rect">
            <a:avLst/>
          </a:prstGeom>
        </p:spPr>
      </p:pic>
    </p:spTree>
    <p:extLst>
      <p:ext uri="{BB962C8B-B14F-4D97-AF65-F5344CB8AC3E}">
        <p14:creationId xmlns:p14="http://schemas.microsoft.com/office/powerpoint/2010/main" val="1893998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2: Results (NDCG)</a:t>
            </a:r>
          </a:p>
        </p:txBody>
      </p:sp>
      <p:pic>
        <p:nvPicPr>
          <p:cNvPr id="3" name="Picture 2">
            <a:extLst>
              <a:ext uri="{FF2B5EF4-FFF2-40B4-BE49-F238E27FC236}">
                <a16:creationId xmlns:a16="http://schemas.microsoft.com/office/drawing/2014/main" id="{CC653E25-03CF-10BA-2FDC-292C7F826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88" y="849792"/>
            <a:ext cx="7200811" cy="5383954"/>
          </a:xfrm>
          <a:prstGeom prst="rect">
            <a:avLst/>
          </a:prstGeom>
        </p:spPr>
      </p:pic>
    </p:spTree>
    <p:extLst>
      <p:ext uri="{BB962C8B-B14F-4D97-AF65-F5344CB8AC3E}">
        <p14:creationId xmlns:p14="http://schemas.microsoft.com/office/powerpoint/2010/main" val="1915640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3: Setup</a:t>
            </a:r>
          </a:p>
        </p:txBody>
      </p:sp>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7" cy="2862322"/>
          </a:xfrm>
          <a:prstGeom prst="rect">
            <a:avLst/>
          </a:prstGeom>
          <a:noFill/>
        </p:spPr>
        <p:txBody>
          <a:bodyPr wrap="square" rtlCol="0">
            <a:spAutoFit/>
          </a:bodyPr>
          <a:lstStyle/>
          <a:p>
            <a:r>
              <a:rPr lang="en-US" dirty="0"/>
              <a:t>Experimental setup:</a:t>
            </a:r>
          </a:p>
          <a:p>
            <a:endParaRPr lang="en-US" dirty="0"/>
          </a:p>
          <a:p>
            <a:pPr marL="285750" indent="-285750">
              <a:buFont typeface="Arial" panose="020B0604020202020204" pitchFamily="34" charset="0"/>
              <a:buChar char="•"/>
            </a:pPr>
            <a:r>
              <a:rPr lang="en-US" dirty="0"/>
              <a:t>Use a real-world  German Credit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Protected attributes: </a:t>
            </a:r>
            <a:r>
              <a:rPr lang="en-US" i="1" dirty="0"/>
              <a:t>Age </a:t>
            </a:r>
            <a:r>
              <a:rPr lang="en-US" dirty="0"/>
              <a:t>and </a:t>
            </a:r>
            <a:r>
              <a:rPr lang="en-US" i="1" dirty="0"/>
              <a:t>Sex </a:t>
            </a:r>
            <a:r>
              <a:rPr lang="en-US" dirty="0"/>
              <a:t>(both binary =&gt; 4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Housing</a:t>
            </a:r>
            <a:r>
              <a:rPr lang="en-US" dirty="0"/>
              <a:t> attribute used to evaluate fairness in a blind setting (next slide)</a:t>
            </a:r>
            <a:endParaRPr lang="en-US" i="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 Mallows, </a:t>
            </a:r>
            <a:r>
              <a:rPr lang="en-US" dirty="0" err="1"/>
              <a:t>DetConstSort</a:t>
            </a:r>
            <a:r>
              <a:rPr lang="en-US" dirty="0"/>
              <a:t>, Approximate Multi-Valued IPF, and an ILP formulation of the fairness problem</a:t>
            </a:r>
            <a:endParaRPr lang="en-GB" dirty="0"/>
          </a:p>
        </p:txBody>
      </p:sp>
      <p:pic>
        <p:nvPicPr>
          <p:cNvPr id="9" name="Picture 8">
            <a:extLst>
              <a:ext uri="{FF2B5EF4-FFF2-40B4-BE49-F238E27FC236}">
                <a16:creationId xmlns:a16="http://schemas.microsoft.com/office/drawing/2014/main" id="{65D062E8-AC76-DC6F-17FD-199DFA38742F}"/>
              </a:ext>
            </a:extLst>
          </p:cNvPr>
          <p:cNvPicPr>
            <a:picLocks noChangeAspect="1"/>
          </p:cNvPicPr>
          <p:nvPr/>
        </p:nvPicPr>
        <p:blipFill>
          <a:blip r:embed="rId3"/>
          <a:stretch>
            <a:fillRect/>
          </a:stretch>
        </p:blipFill>
        <p:spPr>
          <a:xfrm>
            <a:off x="2645117" y="4181590"/>
            <a:ext cx="4201111" cy="2152950"/>
          </a:xfrm>
          <a:prstGeom prst="rect">
            <a:avLst/>
          </a:prstGeom>
        </p:spPr>
      </p:pic>
    </p:spTree>
    <p:extLst>
      <p:ext uri="{BB962C8B-B14F-4D97-AF65-F5344CB8AC3E}">
        <p14:creationId xmlns:p14="http://schemas.microsoft.com/office/powerpoint/2010/main" val="1304417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3: Objectives</a:t>
            </a:r>
          </a:p>
        </p:txBody>
      </p:sp>
      <p:sp>
        <p:nvSpPr>
          <p:cNvPr id="3" name="TextBox 2">
            <a:extLst>
              <a:ext uri="{FF2B5EF4-FFF2-40B4-BE49-F238E27FC236}">
                <a16:creationId xmlns:a16="http://schemas.microsoft.com/office/drawing/2014/main" id="{4B819470-A98F-B3D5-2E30-DB999A4255ED}"/>
              </a:ext>
            </a:extLst>
          </p:cNvPr>
          <p:cNvSpPr txBox="1"/>
          <p:nvPr/>
        </p:nvSpPr>
        <p:spPr>
          <a:xfrm>
            <a:off x="749908" y="1295163"/>
            <a:ext cx="7636200" cy="923330"/>
          </a:xfrm>
          <a:prstGeom prst="rect">
            <a:avLst/>
          </a:prstGeom>
          <a:noFill/>
        </p:spPr>
        <p:txBody>
          <a:bodyPr wrap="square" rtlCol="0">
            <a:spAutoFit/>
          </a:bodyPr>
          <a:lstStyle/>
          <a:p>
            <a:r>
              <a:rPr lang="en-US" dirty="0"/>
              <a:t>Objective: See how Mallows compares to state-of-the-art algorithms in a noisy setting</a:t>
            </a:r>
            <a:r>
              <a:rPr lang="uk-UA" dirty="0"/>
              <a:t> (1)</a:t>
            </a:r>
            <a:r>
              <a:rPr lang="en-US" dirty="0"/>
              <a:t> and a setting where no information on group membership is available</a:t>
            </a:r>
            <a:r>
              <a:rPr lang="uk-UA" dirty="0"/>
              <a:t> (2)</a:t>
            </a:r>
            <a:endParaRPr lang="en-US" dirty="0"/>
          </a:p>
        </p:txBody>
      </p:sp>
      <p:sp>
        <p:nvSpPr>
          <p:cNvPr id="7" name="TextBox 6">
            <a:extLst>
              <a:ext uri="{FF2B5EF4-FFF2-40B4-BE49-F238E27FC236}">
                <a16:creationId xmlns:a16="http://schemas.microsoft.com/office/drawing/2014/main" id="{31F71C4C-AF55-6526-B408-C95790B407CF}"/>
              </a:ext>
            </a:extLst>
          </p:cNvPr>
          <p:cNvSpPr txBox="1"/>
          <p:nvPr/>
        </p:nvSpPr>
        <p:spPr>
          <a:xfrm>
            <a:off x="749908" y="2520986"/>
            <a:ext cx="7636200" cy="1477328"/>
          </a:xfrm>
          <a:prstGeom prst="rect">
            <a:avLst/>
          </a:prstGeom>
          <a:noFill/>
        </p:spPr>
        <p:txBody>
          <a:bodyPr wrap="square">
            <a:spAutoFit/>
          </a:bodyPr>
          <a:lstStyle/>
          <a:p>
            <a:pPr marL="342900" indent="-342900">
              <a:buFont typeface="+mj-lt"/>
              <a:buAutoNum type="arabicPeriod"/>
            </a:pPr>
            <a:r>
              <a:rPr lang="en-US" dirty="0"/>
              <a:t>To emulate noisy information, add Gaussian noise to the fairness constraints</a:t>
            </a:r>
            <a:endParaRPr lang="uk-UA" dirty="0"/>
          </a:p>
          <a:p>
            <a:pPr marL="342900" indent="-342900">
              <a:buFont typeface="+mj-lt"/>
              <a:buAutoNum type="arabicPeriod"/>
            </a:pPr>
            <a:endParaRPr lang="uk-UA" dirty="0"/>
          </a:p>
          <a:p>
            <a:pPr marL="342900" indent="-342900">
              <a:buFont typeface="+mj-lt"/>
              <a:buAutoNum type="arabicPeriod"/>
            </a:pPr>
            <a:r>
              <a:rPr lang="en-US" dirty="0"/>
              <a:t>For demonstrate performance in a blind fairness setting, additionally evaluate the fairness metrics with respect to a third attribute – Housing, which was not specified in the constraints</a:t>
            </a:r>
          </a:p>
        </p:txBody>
      </p:sp>
    </p:spTree>
    <p:extLst>
      <p:ext uri="{BB962C8B-B14F-4D97-AF65-F5344CB8AC3E}">
        <p14:creationId xmlns:p14="http://schemas.microsoft.com/office/powerpoint/2010/main" val="3711596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3: Baselines</a:t>
            </a:r>
          </a:p>
        </p:txBody>
      </p:sp>
      <p:sp>
        <p:nvSpPr>
          <p:cNvPr id="2" name="TextBox 1">
            <a:extLst>
              <a:ext uri="{FF2B5EF4-FFF2-40B4-BE49-F238E27FC236}">
                <a16:creationId xmlns:a16="http://schemas.microsoft.com/office/drawing/2014/main" id="{B54BA987-F981-3246-8B0F-456C7936ADB1}"/>
              </a:ext>
            </a:extLst>
          </p:cNvPr>
          <p:cNvSpPr txBox="1"/>
          <p:nvPr/>
        </p:nvSpPr>
        <p:spPr>
          <a:xfrm>
            <a:off x="582224" y="6063336"/>
            <a:ext cx="8326900" cy="461665"/>
          </a:xfrm>
          <a:prstGeom prst="rect">
            <a:avLst/>
          </a:prstGeom>
          <a:noFill/>
        </p:spPr>
        <p:txBody>
          <a:bodyPr wrap="square" rtlCol="0">
            <a:spAutoFit/>
          </a:bodyPr>
          <a:lstStyle/>
          <a:p>
            <a:r>
              <a:rPr lang="en-GB" sz="1200" dirty="0"/>
              <a:t>[10] Wei, D., Islam, M., </a:t>
            </a:r>
            <a:r>
              <a:rPr lang="en-GB" sz="1200" dirty="0" err="1"/>
              <a:t>Schieber</a:t>
            </a:r>
            <a:r>
              <a:rPr lang="en-GB" sz="1200" dirty="0"/>
              <a:t>, B., &amp; Basu Roy, S. (2022). Rank Aggregation with Proportionate Fairness. In </a:t>
            </a:r>
            <a:r>
              <a:rPr lang="en-GB" sz="1200" i="1" dirty="0"/>
              <a:t>Proceedings of the 2022 International Conference on Management of Data</a:t>
            </a:r>
            <a:r>
              <a:rPr lang="en-GB" sz="1200" dirty="0"/>
              <a:t> (pp. 262–275). Association for Computing Machinery.</a:t>
            </a: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2769989"/>
          </a:xfrm>
          <a:prstGeom prst="rect">
            <a:avLst/>
          </a:prstGeom>
          <a:noFill/>
        </p:spPr>
        <p:txBody>
          <a:bodyPr wrap="square" rtlCol="0">
            <a:spAutoFit/>
          </a:bodyPr>
          <a:lstStyle/>
          <a:p>
            <a:pPr marL="285750" indent="-285750">
              <a:buFont typeface="Arial" panose="020B0604020202020204" pitchFamily="34" charset="0"/>
              <a:buChar char="•"/>
            </a:pPr>
            <a:r>
              <a:rPr lang="en-GB" dirty="0"/>
              <a:t>DetConstSort</a:t>
            </a:r>
            <a:r>
              <a:rPr lang="en-GB" baseline="30000" dirty="0"/>
              <a:t>7</a:t>
            </a:r>
            <a:r>
              <a:rPr lang="en-GB" dirty="0"/>
              <a:t> based on a greedy p-fairness algorithm </a:t>
            </a:r>
            <a:r>
              <a:rPr lang="en-GB" b="1" dirty="0"/>
              <a:t>implemented at LinkedIn</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Approximate Multi-Valued IPF</a:t>
            </a:r>
            <a:r>
              <a:rPr lang="en-GB" baseline="30000" dirty="0"/>
              <a:t>10</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Both methods reorder the candidates in the input ranking so that they satisfy p-fairness constraints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Both require accurate knowledge about the candidates’ group membership</a:t>
            </a:r>
          </a:p>
          <a:p>
            <a:pPr marL="285750" indent="-285750">
              <a:buFont typeface="Arial" panose="020B0604020202020204" pitchFamily="34" charset="0"/>
              <a:buChar char="•"/>
            </a:pPr>
            <a:endParaRPr lang="en-GB" baseline="30000" dirty="0"/>
          </a:p>
          <a:p>
            <a:pPr marL="285750" indent="-285750">
              <a:buFont typeface="Arial" panose="020B0604020202020204" pitchFamily="34" charset="0"/>
              <a:buChar char="•"/>
            </a:pPr>
            <a:r>
              <a:rPr lang="en-GB" dirty="0"/>
              <a:t>Additional baseline: ILP formulation of the same problem (next slide)</a:t>
            </a:r>
            <a:endParaRPr lang="uk-UA" dirty="0"/>
          </a:p>
        </p:txBody>
      </p:sp>
    </p:spTree>
    <p:extLst>
      <p:ext uri="{BB962C8B-B14F-4D97-AF65-F5344CB8AC3E}">
        <p14:creationId xmlns:p14="http://schemas.microsoft.com/office/powerpoint/2010/main" val="395913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3: Baselines</a:t>
            </a: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369332"/>
          </a:xfrm>
          <a:prstGeom prst="rect">
            <a:avLst/>
          </a:prstGeom>
          <a:noFill/>
        </p:spPr>
        <p:txBody>
          <a:bodyPr wrap="square" rtlCol="0">
            <a:spAutoFit/>
          </a:bodyPr>
          <a:lstStyle/>
          <a:p>
            <a:pPr marL="285750" indent="-285750">
              <a:buFont typeface="Arial" panose="020B0604020202020204" pitchFamily="34" charset="0"/>
              <a:buChar char="•"/>
            </a:pPr>
            <a:r>
              <a:rPr lang="en-GB" dirty="0"/>
              <a:t>Additional baseline: an ILP formulation</a:t>
            </a:r>
            <a:endParaRPr lang="uk-UA" dirty="0"/>
          </a:p>
        </p:txBody>
      </p:sp>
      <p:pic>
        <p:nvPicPr>
          <p:cNvPr id="4" name="Picture 3">
            <a:extLst>
              <a:ext uri="{FF2B5EF4-FFF2-40B4-BE49-F238E27FC236}">
                <a16:creationId xmlns:a16="http://schemas.microsoft.com/office/drawing/2014/main" id="{67680E03-D22D-0D21-6E36-B56C39E5C846}"/>
              </a:ext>
            </a:extLst>
          </p:cNvPr>
          <p:cNvPicPr>
            <a:picLocks noChangeAspect="1"/>
          </p:cNvPicPr>
          <p:nvPr/>
        </p:nvPicPr>
        <p:blipFill>
          <a:blip r:embed="rId3"/>
          <a:stretch>
            <a:fillRect/>
          </a:stretch>
        </p:blipFill>
        <p:spPr>
          <a:xfrm>
            <a:off x="1295713" y="1688600"/>
            <a:ext cx="6544588" cy="369621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D84F5C-7016-F392-6D53-2E8F47490FE0}"/>
                  </a:ext>
                </a:extLst>
              </p:cNvPr>
              <p:cNvSpPr txBox="1"/>
              <p:nvPr/>
            </p:nvSpPr>
            <p:spPr>
              <a:xfrm>
                <a:off x="753899" y="5046357"/>
                <a:ext cx="7983547" cy="668901"/>
              </a:xfrm>
              <a:prstGeom prst="rect">
                <a:avLst/>
              </a:prstGeom>
              <a:noFill/>
            </p:spPr>
            <p:txBody>
              <a:bodyPr wrap="square" rtlCol="0">
                <a:spAutoFit/>
              </a:bodyPr>
              <a:lstStyle/>
              <a:p>
                <a:r>
                  <a:rPr lang="en-GB" dirty="0"/>
                  <a:t>where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𝑔</m:t>
                        </m:r>
                      </m:sub>
                    </m:sSub>
                    <m:r>
                      <a:rPr lang="en-GB" b="0" i="0"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β</m:t>
                        </m:r>
                      </m:e>
                      <m:sub>
                        <m:r>
                          <a:rPr lang="en-GB" b="0" i="1" smtClean="0">
                            <a:latin typeface="Cambria Math" panose="02040503050406030204" pitchFamily="18" charset="0"/>
                            <a:ea typeface="Cambria Math" panose="02040503050406030204" pitchFamily="18" charset="0"/>
                          </a:rPr>
                          <m:t>𝑔</m:t>
                        </m:r>
                      </m:sub>
                    </m:sSub>
                  </m:oMath>
                </a14:m>
                <a:r>
                  <a:rPr lang="en-GB" dirty="0"/>
                  <a:t> are p-fairness constraints for each group </a:t>
                </a:r>
                <a14:m>
                  <m:oMath xmlns:m="http://schemas.openxmlformats.org/officeDocument/2006/math">
                    <m:r>
                      <a:rPr lang="en-GB" i="1" dirty="0" smtClean="0">
                        <a:latin typeface="Cambria Math" panose="02040503050406030204" pitchFamily="18" charset="0"/>
                      </a:rPr>
                      <m:t>𝑔</m:t>
                    </m:r>
                  </m:oMath>
                </a14:m>
                <a:r>
                  <a:rPr lang="en-GB" dirty="0"/>
                  <a:t>,</a:t>
                </a:r>
                <a:r>
                  <a:rPr lang="ru-UA" dirty="0"/>
                  <a:t> </a:t>
                </a:r>
                <a:r>
                  <a:rPr lang="en-US" dirty="0"/>
                  <a:t>and</a:t>
                </a:r>
                <a:r>
                  <a:rPr lang="en-GB" dirty="0"/>
                  <a:t>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𝜋</m:t>
                        </m:r>
                      </m:e>
                      <m:sub>
                        <m:r>
                          <a:rPr lang="en-GB" b="0" i="1" smtClean="0">
                            <a:latin typeface="Cambria Math" panose="02040503050406030204" pitchFamily="18" charset="0"/>
                            <a:ea typeface="Cambria Math" panose="02040503050406030204" pitchFamily="18" charset="0"/>
                          </a:rPr>
                          <m:t>0</m:t>
                        </m:r>
                      </m:sub>
                    </m:sSub>
                  </m:oMath>
                </a14:m>
                <a:r>
                  <a:rPr lang="en-GB" dirty="0"/>
                  <a:t> is the initial ranking.</a:t>
                </a:r>
              </a:p>
            </p:txBody>
          </p:sp>
        </mc:Choice>
        <mc:Fallback xmlns="">
          <p:sp>
            <p:nvSpPr>
              <p:cNvPr id="7" name="TextBox 6">
                <a:extLst>
                  <a:ext uri="{FF2B5EF4-FFF2-40B4-BE49-F238E27FC236}">
                    <a16:creationId xmlns:a16="http://schemas.microsoft.com/office/drawing/2014/main" id="{33D84F5C-7016-F392-6D53-2E8F47490FE0}"/>
                  </a:ext>
                </a:extLst>
              </p:cNvPr>
              <p:cNvSpPr txBox="1">
                <a:spLocks noRot="1" noChangeAspect="1" noMove="1" noResize="1" noEditPoints="1" noAdjustHandles="1" noChangeArrowheads="1" noChangeShapeType="1" noTextEdit="1"/>
              </p:cNvSpPr>
              <p:nvPr/>
            </p:nvSpPr>
            <p:spPr>
              <a:xfrm>
                <a:off x="753899" y="5046357"/>
                <a:ext cx="7983547" cy="668901"/>
              </a:xfrm>
              <a:prstGeom prst="rect">
                <a:avLst/>
              </a:prstGeom>
              <a:blipFill>
                <a:blip r:embed="rId4"/>
                <a:stretch>
                  <a:fillRect l="-688" t="-4545" b="-13636"/>
                </a:stretch>
              </a:blipFill>
            </p:spPr>
            <p:txBody>
              <a:bodyPr/>
              <a:lstStyle/>
              <a:p>
                <a:r>
                  <a:rPr lang="en-GB">
                    <a:noFill/>
                  </a:rPr>
                  <a:t> </a:t>
                </a:r>
              </a:p>
            </p:txBody>
          </p:sp>
        </mc:Fallback>
      </mc:AlternateContent>
    </p:spTree>
    <p:extLst>
      <p:ext uri="{BB962C8B-B14F-4D97-AF65-F5344CB8AC3E}">
        <p14:creationId xmlns:p14="http://schemas.microsoft.com/office/powerpoint/2010/main" val="230690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3: Results (Noise)</a:t>
            </a:r>
          </a:p>
        </p:txBody>
      </p:sp>
      <p:pic>
        <p:nvPicPr>
          <p:cNvPr id="4" name="Picture 3">
            <a:extLst>
              <a:ext uri="{FF2B5EF4-FFF2-40B4-BE49-F238E27FC236}">
                <a16:creationId xmlns:a16="http://schemas.microsoft.com/office/drawing/2014/main" id="{2FCA5FBA-6E2C-A055-1DE9-48A7C5989D43}"/>
              </a:ext>
            </a:extLst>
          </p:cNvPr>
          <p:cNvPicPr>
            <a:picLocks noChangeAspect="1"/>
          </p:cNvPicPr>
          <p:nvPr/>
        </p:nvPicPr>
        <p:blipFill>
          <a:blip r:embed="rId3"/>
          <a:stretch>
            <a:fillRect/>
          </a:stretch>
        </p:blipFill>
        <p:spPr>
          <a:xfrm>
            <a:off x="397802" y="849792"/>
            <a:ext cx="8356384" cy="5641981"/>
          </a:xfrm>
          <a:prstGeom prst="rect">
            <a:avLst/>
          </a:prstGeom>
        </p:spPr>
      </p:pic>
    </p:spTree>
    <p:extLst>
      <p:ext uri="{BB962C8B-B14F-4D97-AF65-F5344CB8AC3E}">
        <p14:creationId xmlns:p14="http://schemas.microsoft.com/office/powerpoint/2010/main" val="250962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Presentation Plan</a:t>
            </a:r>
            <a:endParaRPr lang="en-GB" sz="2800" dirty="0">
              <a:latin typeface="EB Garamond" pitchFamily="2" charset="0"/>
              <a:ea typeface="EB Garamond" pitchFamily="2" charset="0"/>
              <a:cs typeface="EB Garamond" pitchFamily="2" charset="0"/>
            </a:endParaRPr>
          </a:p>
        </p:txBody>
      </p:sp>
      <p:sp>
        <p:nvSpPr>
          <p:cNvPr id="2" name="TextBox 1">
            <a:extLst>
              <a:ext uri="{FF2B5EF4-FFF2-40B4-BE49-F238E27FC236}">
                <a16:creationId xmlns:a16="http://schemas.microsoft.com/office/drawing/2014/main" id="{75223730-59DC-07FF-E630-5F3C3F2BC347}"/>
              </a:ext>
            </a:extLst>
          </p:cNvPr>
          <p:cNvSpPr txBox="1"/>
          <p:nvPr/>
        </p:nvSpPr>
        <p:spPr>
          <a:xfrm>
            <a:off x="753900" y="1295163"/>
            <a:ext cx="7983548" cy="3139321"/>
          </a:xfrm>
          <a:prstGeom prst="rect">
            <a:avLst/>
          </a:prstGeom>
          <a:noFill/>
        </p:spPr>
        <p:txBody>
          <a:bodyPr wrap="square" rtlCol="0">
            <a:spAutoFit/>
          </a:bodyPr>
          <a:lstStyle/>
          <a:p>
            <a:pPr marL="342900" indent="-342900">
              <a:buFont typeface="+mj-lt"/>
              <a:buAutoNum type="arabicPeriod"/>
            </a:pPr>
            <a:r>
              <a:rPr lang="en-US" dirty="0"/>
              <a:t>Motivation: Why do we need to promote fairness in ML?</a:t>
            </a:r>
          </a:p>
          <a:p>
            <a:pPr marL="342900" indent="-342900">
              <a:buFont typeface="+mj-lt"/>
              <a:buAutoNum type="arabicPeriod"/>
            </a:pPr>
            <a:endParaRPr lang="en-US" dirty="0"/>
          </a:p>
          <a:p>
            <a:pPr marL="342900" indent="-342900">
              <a:buFont typeface="+mj-lt"/>
              <a:buAutoNum type="arabicPeriod"/>
            </a:pPr>
            <a:r>
              <a:rPr lang="en-US" dirty="0"/>
              <a:t>Preliminaries on Algorithmic Fairness</a:t>
            </a:r>
          </a:p>
          <a:p>
            <a:pPr marL="342900" indent="-342900">
              <a:buFont typeface="+mj-lt"/>
              <a:buAutoNum type="arabicPeriod"/>
            </a:pPr>
            <a:endParaRPr lang="en-US" dirty="0"/>
          </a:p>
          <a:p>
            <a:pPr marL="342900" indent="-342900">
              <a:buFont typeface="+mj-lt"/>
              <a:buAutoNum type="arabicPeriod"/>
            </a:pPr>
            <a:r>
              <a:rPr lang="en-US" dirty="0"/>
              <a:t>Preliminaries on Ranking</a:t>
            </a:r>
          </a:p>
          <a:p>
            <a:pPr marL="342900" indent="-342900">
              <a:buFont typeface="+mj-lt"/>
              <a:buAutoNum type="arabicPeriod"/>
            </a:pPr>
            <a:endParaRPr lang="en-US" dirty="0"/>
          </a:p>
          <a:p>
            <a:pPr marL="342900" indent="-342900">
              <a:buFont typeface="+mj-lt"/>
              <a:buAutoNum type="arabicPeriod"/>
            </a:pPr>
            <a:r>
              <a:rPr lang="en-US" dirty="0"/>
              <a:t>Our contribution: A Randomized Approach to Fairness</a:t>
            </a:r>
          </a:p>
          <a:p>
            <a:pPr marL="342900" indent="-342900">
              <a:buFont typeface="+mj-lt"/>
              <a:buAutoNum type="arabicPeriod"/>
            </a:pPr>
            <a:endParaRPr lang="en-US" dirty="0"/>
          </a:p>
          <a:p>
            <a:pPr marL="342900" indent="-342900">
              <a:buFont typeface="+mj-lt"/>
              <a:buAutoNum type="arabicPeriod"/>
            </a:pPr>
            <a:r>
              <a:rPr lang="en-US" dirty="0"/>
              <a:t>Experimental study</a:t>
            </a:r>
          </a:p>
          <a:p>
            <a:pPr marL="342900" indent="-342900">
              <a:buFont typeface="+mj-lt"/>
              <a:buAutoNum type="arabicPeriod"/>
            </a:pPr>
            <a:endParaRPr lang="en-US" dirty="0"/>
          </a:p>
          <a:p>
            <a:pPr marL="342900" indent="-342900">
              <a:buFont typeface="+mj-lt"/>
              <a:buAutoNum type="arabicPeriod"/>
            </a:pPr>
            <a:r>
              <a:rPr lang="en-US" dirty="0"/>
              <a:t>Conclusion</a:t>
            </a:r>
          </a:p>
        </p:txBody>
      </p:sp>
    </p:spTree>
    <p:extLst>
      <p:ext uri="{BB962C8B-B14F-4D97-AF65-F5344CB8AC3E}">
        <p14:creationId xmlns:p14="http://schemas.microsoft.com/office/powerpoint/2010/main" val="3077539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3: Results (Unknown Attribute)</a:t>
            </a:r>
          </a:p>
        </p:txBody>
      </p:sp>
      <p:pic>
        <p:nvPicPr>
          <p:cNvPr id="3" name="Picture 2">
            <a:extLst>
              <a:ext uri="{FF2B5EF4-FFF2-40B4-BE49-F238E27FC236}">
                <a16:creationId xmlns:a16="http://schemas.microsoft.com/office/drawing/2014/main" id="{41590CC3-B92D-205C-7EAB-6D0085D3EFAD}"/>
              </a:ext>
            </a:extLst>
          </p:cNvPr>
          <p:cNvPicPr>
            <a:picLocks noChangeAspect="1"/>
          </p:cNvPicPr>
          <p:nvPr/>
        </p:nvPicPr>
        <p:blipFill>
          <a:blip r:embed="rId3"/>
          <a:stretch>
            <a:fillRect/>
          </a:stretch>
        </p:blipFill>
        <p:spPr>
          <a:xfrm>
            <a:off x="373897" y="830060"/>
            <a:ext cx="8388220" cy="5701368"/>
          </a:xfrm>
          <a:prstGeom prst="rect">
            <a:avLst/>
          </a:prstGeom>
        </p:spPr>
      </p:pic>
    </p:spTree>
    <p:extLst>
      <p:ext uri="{BB962C8B-B14F-4D97-AF65-F5344CB8AC3E}">
        <p14:creationId xmlns:p14="http://schemas.microsoft.com/office/powerpoint/2010/main" val="185571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 3: Results (NDCG)</a:t>
            </a:r>
          </a:p>
        </p:txBody>
      </p:sp>
      <p:pic>
        <p:nvPicPr>
          <p:cNvPr id="8" name="Picture 7">
            <a:extLst>
              <a:ext uri="{FF2B5EF4-FFF2-40B4-BE49-F238E27FC236}">
                <a16:creationId xmlns:a16="http://schemas.microsoft.com/office/drawing/2014/main" id="{4DDA6DA9-3B35-0706-2BFF-E8650F5C3574}"/>
              </a:ext>
            </a:extLst>
          </p:cNvPr>
          <p:cNvPicPr>
            <a:picLocks noChangeAspect="1"/>
          </p:cNvPicPr>
          <p:nvPr/>
        </p:nvPicPr>
        <p:blipFill>
          <a:blip r:embed="rId3"/>
          <a:stretch>
            <a:fillRect/>
          </a:stretch>
        </p:blipFill>
        <p:spPr>
          <a:xfrm>
            <a:off x="574503" y="859123"/>
            <a:ext cx="8322906" cy="5663690"/>
          </a:xfrm>
          <a:prstGeom prst="rect">
            <a:avLst/>
          </a:prstGeom>
        </p:spPr>
      </p:pic>
    </p:spTree>
    <p:extLst>
      <p:ext uri="{BB962C8B-B14F-4D97-AF65-F5344CB8AC3E}">
        <p14:creationId xmlns:p14="http://schemas.microsoft.com/office/powerpoint/2010/main" val="39924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Experiments: Conclusion</a:t>
            </a:r>
          </a:p>
        </p:txBody>
      </p:sp>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3139321"/>
          </a:xfrm>
          <a:prstGeom prst="rect">
            <a:avLst/>
          </a:prstGeom>
          <a:noFill/>
        </p:spPr>
        <p:txBody>
          <a:bodyPr wrap="square" rtlCol="0">
            <a:spAutoFit/>
          </a:bodyPr>
          <a:lstStyle/>
          <a:p>
            <a:pPr marL="285750" indent="-285750">
              <a:buFont typeface="Arial" panose="020B0604020202020204" pitchFamily="34" charset="0"/>
              <a:buChar char="•"/>
            </a:pPr>
            <a:r>
              <a:rPr lang="en-GB" dirty="0"/>
              <a:t>Mallows randomization – first studied solution for group fairness in rankings when no information on the protected attributes is available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Improves the ranking in terms of P-fairness to a degree comparable with other algorithms if the information is available, but noisy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Improves the ranking in terms of P-fairness if the information is unavailable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Side effect: randomization helps avoid position bias in rankings – candidates with lower relevance are not “stuck” in low positions, which may lead to a feedback loop of decreasing relevance</a:t>
            </a:r>
          </a:p>
        </p:txBody>
      </p:sp>
    </p:spTree>
    <p:extLst>
      <p:ext uri="{BB962C8B-B14F-4D97-AF65-F5344CB8AC3E}">
        <p14:creationId xmlns:p14="http://schemas.microsoft.com/office/powerpoint/2010/main" val="3391716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Contributions</a:t>
            </a:r>
          </a:p>
        </p:txBody>
      </p:sp>
      <p:sp>
        <p:nvSpPr>
          <p:cNvPr id="3" name="TextBox 2">
            <a:extLst>
              <a:ext uri="{FF2B5EF4-FFF2-40B4-BE49-F238E27FC236}">
                <a16:creationId xmlns:a16="http://schemas.microsoft.com/office/drawing/2014/main" id="{4B819470-A98F-B3D5-2E30-DB999A4255ED}"/>
              </a:ext>
            </a:extLst>
          </p:cNvPr>
          <p:cNvSpPr txBox="1"/>
          <p:nvPr/>
        </p:nvSpPr>
        <p:spPr>
          <a:xfrm>
            <a:off x="753900" y="1295163"/>
            <a:ext cx="7983548" cy="3416320"/>
          </a:xfrm>
          <a:prstGeom prst="rect">
            <a:avLst/>
          </a:prstGeom>
          <a:noFill/>
        </p:spPr>
        <p:txBody>
          <a:bodyPr wrap="square" rtlCol="0">
            <a:spAutoFit/>
          </a:bodyPr>
          <a:lstStyle/>
          <a:p>
            <a:pPr marL="285750" indent="-285750">
              <a:buFont typeface="Arial" panose="020B0604020202020204" pitchFamily="34" charset="0"/>
              <a:buChar char="•"/>
            </a:pPr>
            <a:r>
              <a:rPr lang="en-GB" dirty="0"/>
              <a:t>Introduced a new method for fairness in rankings that does not require information about the protected attributes</a:t>
            </a:r>
          </a:p>
          <a:p>
            <a:pPr marL="285750" indent="-285750">
              <a:buFont typeface="Arial" panose="020B0604020202020204" pitchFamily="34" charset="0"/>
              <a:buChar char="•"/>
            </a:pPr>
            <a:r>
              <a:rPr lang="en-GB" dirty="0"/>
              <a:t>Conducted a numerical study of the method’s performance</a:t>
            </a:r>
            <a:br>
              <a:rPr lang="en-GB" dirty="0"/>
            </a:br>
            <a:endParaRPr lang="en-GB" dirty="0"/>
          </a:p>
          <a:p>
            <a:pPr marL="285750" indent="-285750">
              <a:buFont typeface="Arial" panose="020B0604020202020204" pitchFamily="34" charset="0"/>
              <a:buChar char="•"/>
            </a:pPr>
            <a:r>
              <a:rPr lang="en-GB" dirty="0"/>
              <a:t>Study due to be presented at the Fairness in AI Workshop held in conjunction with the ICDE 2024 conference (</a:t>
            </a:r>
            <a:r>
              <a:rPr lang="en-GB" u="sng" dirty="0">
                <a:solidFill>
                  <a:schemeClr val="accent1">
                    <a:lumMod val="75000"/>
                  </a:schemeClr>
                </a:solidFill>
              </a:rPr>
              <a:t>fairnessinai.github.io</a:t>
            </a:r>
            <a:r>
              <a:rPr lang="en-GB" dirty="0"/>
              <a:t>); </a:t>
            </a:r>
            <a:r>
              <a:rPr lang="en-GB" dirty="0" err="1"/>
              <a:t>arxiv</a:t>
            </a:r>
            <a:r>
              <a:rPr lang="en-GB" dirty="0"/>
              <a:t> preprint: </a:t>
            </a:r>
            <a:r>
              <a:rPr lang="en-GB" dirty="0">
                <a:hlinkClick r:id="rId3"/>
              </a:rPr>
              <a:t>https://arxiv.org/abs/2403.19419</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DetConstSort</a:t>
            </a:r>
            <a:r>
              <a:rPr lang="en-GB" dirty="0"/>
              <a:t>, as well as three other post-processing algorithms for </a:t>
            </a:r>
            <a:r>
              <a:rPr lang="en-GB" dirty="0" err="1"/>
              <a:t>for</a:t>
            </a:r>
            <a:r>
              <a:rPr lang="en-GB" dirty="0"/>
              <a:t> fairness in rankings, were implemented and contributed to a widely-used IBM-sponsored Python toolkit AI Fairness 360 (</a:t>
            </a:r>
            <a:r>
              <a:rPr lang="en-GB" u="sng" dirty="0">
                <a:solidFill>
                  <a:schemeClr val="accent1">
                    <a:lumMod val="75000"/>
                  </a:schemeClr>
                </a:solidFill>
              </a:rPr>
              <a:t>github.com/Trusted-AI/AIF360</a:t>
            </a:r>
            <a:r>
              <a:rPr lang="en-GB" dirty="0"/>
              <a:t>), along with supporting code</a:t>
            </a:r>
          </a:p>
        </p:txBody>
      </p:sp>
    </p:spTree>
    <p:extLst>
      <p:ext uri="{BB962C8B-B14F-4D97-AF65-F5344CB8AC3E}">
        <p14:creationId xmlns:p14="http://schemas.microsoft.com/office/powerpoint/2010/main" val="1146332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3</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0547" y="336610"/>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Motivation: Fair Machine Learning</a:t>
            </a:r>
            <a:endParaRPr lang="en-GB" sz="2800" dirty="0">
              <a:latin typeface="EB Garamond" pitchFamily="2" charset="0"/>
              <a:ea typeface="EB Garamond" pitchFamily="2" charset="0"/>
              <a:cs typeface="EB Garamond" pitchFamily="2" charset="0"/>
            </a:endParaRPr>
          </a:p>
        </p:txBody>
      </p:sp>
      <p:sp>
        <p:nvSpPr>
          <p:cNvPr id="11" name="Rectangle: Rounded Corners 10">
            <a:extLst>
              <a:ext uri="{FF2B5EF4-FFF2-40B4-BE49-F238E27FC236}">
                <a16:creationId xmlns:a16="http://schemas.microsoft.com/office/drawing/2014/main" id="{C3F4AA6A-A805-F254-ECA5-52A005F95515}"/>
              </a:ext>
            </a:extLst>
          </p:cNvPr>
          <p:cNvSpPr/>
          <p:nvPr/>
        </p:nvSpPr>
        <p:spPr>
          <a:xfrm>
            <a:off x="1557078" y="3059198"/>
            <a:ext cx="1936773" cy="5232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State of the world</a:t>
            </a:r>
          </a:p>
        </p:txBody>
      </p:sp>
      <p:sp>
        <p:nvSpPr>
          <p:cNvPr id="13" name="Rectangle: Rounded Corners 12">
            <a:extLst>
              <a:ext uri="{FF2B5EF4-FFF2-40B4-BE49-F238E27FC236}">
                <a16:creationId xmlns:a16="http://schemas.microsoft.com/office/drawing/2014/main" id="{73A9D3E1-405F-1ABA-AC02-56752840C0B3}"/>
              </a:ext>
            </a:extLst>
          </p:cNvPr>
          <p:cNvSpPr/>
          <p:nvPr/>
        </p:nvSpPr>
        <p:spPr>
          <a:xfrm>
            <a:off x="1557077" y="4575423"/>
            <a:ext cx="1936773" cy="523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sp>
        <p:nvSpPr>
          <p:cNvPr id="14" name="Rectangle: Rounded Corners 13">
            <a:extLst>
              <a:ext uri="{FF2B5EF4-FFF2-40B4-BE49-F238E27FC236}">
                <a16:creationId xmlns:a16="http://schemas.microsoft.com/office/drawing/2014/main" id="{BA9AB43D-ED66-BCBD-BB57-C1FA59D59A12}"/>
              </a:ext>
            </a:extLst>
          </p:cNvPr>
          <p:cNvSpPr/>
          <p:nvPr/>
        </p:nvSpPr>
        <p:spPr>
          <a:xfrm>
            <a:off x="5136040" y="4575421"/>
            <a:ext cx="1936773" cy="5232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Model</a:t>
            </a:r>
          </a:p>
        </p:txBody>
      </p:sp>
      <p:sp>
        <p:nvSpPr>
          <p:cNvPr id="15" name="Rectangle: Rounded Corners 14">
            <a:extLst>
              <a:ext uri="{FF2B5EF4-FFF2-40B4-BE49-F238E27FC236}">
                <a16:creationId xmlns:a16="http://schemas.microsoft.com/office/drawing/2014/main" id="{7AFC54C0-6987-4C93-820C-DDD4BB2BEB2E}"/>
              </a:ext>
            </a:extLst>
          </p:cNvPr>
          <p:cNvSpPr/>
          <p:nvPr/>
        </p:nvSpPr>
        <p:spPr>
          <a:xfrm>
            <a:off x="5136039" y="3059198"/>
            <a:ext cx="1936773" cy="5232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Individuals</a:t>
            </a:r>
          </a:p>
        </p:txBody>
      </p:sp>
      <p:cxnSp>
        <p:nvCxnSpPr>
          <p:cNvPr id="17" name="Straight Arrow Connector 16">
            <a:extLst>
              <a:ext uri="{FF2B5EF4-FFF2-40B4-BE49-F238E27FC236}">
                <a16:creationId xmlns:a16="http://schemas.microsoft.com/office/drawing/2014/main" id="{49CCD41A-6426-D108-699F-25B8EDE298C0}"/>
              </a:ext>
            </a:extLst>
          </p:cNvPr>
          <p:cNvCxnSpPr>
            <a:cxnSpLocks/>
            <a:stCxn id="11" idx="2"/>
            <a:endCxn id="13" idx="0"/>
          </p:cNvCxnSpPr>
          <p:nvPr/>
        </p:nvCxnSpPr>
        <p:spPr>
          <a:xfrm flipH="1">
            <a:off x="2525464" y="3582419"/>
            <a:ext cx="1" cy="99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B6D69B1-DB60-BE80-EB0E-34210BF1F0D5}"/>
              </a:ext>
            </a:extLst>
          </p:cNvPr>
          <p:cNvCxnSpPr>
            <a:stCxn id="13" idx="3"/>
            <a:endCxn id="14" idx="1"/>
          </p:cNvCxnSpPr>
          <p:nvPr/>
        </p:nvCxnSpPr>
        <p:spPr>
          <a:xfrm flipV="1">
            <a:off x="3493850" y="4837032"/>
            <a:ext cx="16421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0CACF22-2525-6210-4160-99610EE801F0}"/>
              </a:ext>
            </a:extLst>
          </p:cNvPr>
          <p:cNvCxnSpPr>
            <a:cxnSpLocks/>
          </p:cNvCxnSpPr>
          <p:nvPr/>
        </p:nvCxnSpPr>
        <p:spPr>
          <a:xfrm flipH="1" flipV="1">
            <a:off x="6001790" y="3582419"/>
            <a:ext cx="1" cy="993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0F4DE9B-E506-CC67-730F-7363FE3D5149}"/>
              </a:ext>
            </a:extLst>
          </p:cNvPr>
          <p:cNvCxnSpPr/>
          <p:nvPr/>
        </p:nvCxnSpPr>
        <p:spPr>
          <a:xfrm>
            <a:off x="6218390" y="3614368"/>
            <a:ext cx="0" cy="973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06795A2-24ED-AD24-66B2-6C8FD5DD11C7}"/>
              </a:ext>
            </a:extLst>
          </p:cNvPr>
          <p:cNvCxnSpPr>
            <a:cxnSpLocks/>
            <a:stCxn id="15" idx="1"/>
            <a:endCxn id="11" idx="3"/>
          </p:cNvCxnSpPr>
          <p:nvPr/>
        </p:nvCxnSpPr>
        <p:spPr>
          <a:xfrm flipH="1">
            <a:off x="3493851" y="3320809"/>
            <a:ext cx="1642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8D43E4CE-F674-7EAE-9A49-3314A52A8E3E}"/>
              </a:ext>
            </a:extLst>
          </p:cNvPr>
          <p:cNvSpPr txBox="1"/>
          <p:nvPr/>
        </p:nvSpPr>
        <p:spPr>
          <a:xfrm>
            <a:off x="1017037" y="3890620"/>
            <a:ext cx="1508426" cy="369332"/>
          </a:xfrm>
          <a:prstGeom prst="rect">
            <a:avLst/>
          </a:prstGeom>
          <a:noFill/>
        </p:spPr>
        <p:txBody>
          <a:bodyPr wrap="none" rtlCol="0">
            <a:spAutoFit/>
          </a:bodyPr>
          <a:lstStyle/>
          <a:p>
            <a:pPr algn="r"/>
            <a:r>
              <a:rPr lang="en-GB" dirty="0"/>
              <a:t>Measurement</a:t>
            </a:r>
          </a:p>
        </p:txBody>
      </p:sp>
      <p:sp>
        <p:nvSpPr>
          <p:cNvPr id="27" name="TextBox 26">
            <a:extLst>
              <a:ext uri="{FF2B5EF4-FFF2-40B4-BE49-F238E27FC236}">
                <a16:creationId xmlns:a16="http://schemas.microsoft.com/office/drawing/2014/main" id="{26824D3A-455A-5F9E-94FC-479506979EBD}"/>
              </a:ext>
            </a:extLst>
          </p:cNvPr>
          <p:cNvSpPr txBox="1"/>
          <p:nvPr/>
        </p:nvSpPr>
        <p:spPr>
          <a:xfrm>
            <a:off x="3787863" y="4838103"/>
            <a:ext cx="994183" cy="369332"/>
          </a:xfrm>
          <a:prstGeom prst="rect">
            <a:avLst/>
          </a:prstGeom>
          <a:noFill/>
        </p:spPr>
        <p:txBody>
          <a:bodyPr wrap="none" rtlCol="0">
            <a:spAutoFit/>
          </a:bodyPr>
          <a:lstStyle/>
          <a:p>
            <a:pPr algn="ctr"/>
            <a:r>
              <a:rPr lang="en-GB" dirty="0"/>
              <a:t>Learning</a:t>
            </a:r>
          </a:p>
        </p:txBody>
      </p:sp>
      <p:sp>
        <p:nvSpPr>
          <p:cNvPr id="28" name="TextBox 27">
            <a:extLst>
              <a:ext uri="{FF2B5EF4-FFF2-40B4-BE49-F238E27FC236}">
                <a16:creationId xmlns:a16="http://schemas.microsoft.com/office/drawing/2014/main" id="{1FF96FCE-314B-0880-6D44-C8BC74B1EA5C}"/>
              </a:ext>
            </a:extLst>
          </p:cNvPr>
          <p:cNvSpPr txBox="1"/>
          <p:nvPr/>
        </p:nvSpPr>
        <p:spPr>
          <a:xfrm>
            <a:off x="5212791" y="3895149"/>
            <a:ext cx="788999" cy="369332"/>
          </a:xfrm>
          <a:prstGeom prst="rect">
            <a:avLst/>
          </a:prstGeom>
          <a:noFill/>
        </p:spPr>
        <p:txBody>
          <a:bodyPr wrap="none" rtlCol="0">
            <a:spAutoFit/>
          </a:bodyPr>
          <a:lstStyle/>
          <a:p>
            <a:pPr algn="r"/>
            <a:r>
              <a:rPr lang="en-GB" dirty="0"/>
              <a:t>Action</a:t>
            </a:r>
          </a:p>
        </p:txBody>
      </p:sp>
      <p:sp>
        <p:nvSpPr>
          <p:cNvPr id="29" name="TextBox 28">
            <a:extLst>
              <a:ext uri="{FF2B5EF4-FFF2-40B4-BE49-F238E27FC236}">
                <a16:creationId xmlns:a16="http://schemas.microsoft.com/office/drawing/2014/main" id="{F22D1810-9C5A-59DF-A761-D33E177EFD33}"/>
              </a:ext>
            </a:extLst>
          </p:cNvPr>
          <p:cNvSpPr txBox="1"/>
          <p:nvPr/>
        </p:nvSpPr>
        <p:spPr>
          <a:xfrm>
            <a:off x="6218389" y="3890620"/>
            <a:ext cx="1074140" cy="369332"/>
          </a:xfrm>
          <a:prstGeom prst="rect">
            <a:avLst/>
          </a:prstGeom>
          <a:noFill/>
        </p:spPr>
        <p:txBody>
          <a:bodyPr wrap="none" rtlCol="0">
            <a:spAutoFit/>
          </a:bodyPr>
          <a:lstStyle/>
          <a:p>
            <a:r>
              <a:rPr lang="en-GB" dirty="0"/>
              <a:t>Feedback</a:t>
            </a:r>
          </a:p>
        </p:txBody>
      </p:sp>
      <p:sp>
        <p:nvSpPr>
          <p:cNvPr id="2" name="TextBox 1">
            <a:extLst>
              <a:ext uri="{FF2B5EF4-FFF2-40B4-BE49-F238E27FC236}">
                <a16:creationId xmlns:a16="http://schemas.microsoft.com/office/drawing/2014/main" id="{93D7552B-5F61-DDF5-430F-9495DF44D8EA}"/>
              </a:ext>
            </a:extLst>
          </p:cNvPr>
          <p:cNvSpPr txBox="1"/>
          <p:nvPr/>
        </p:nvSpPr>
        <p:spPr>
          <a:xfrm>
            <a:off x="1017037" y="1082351"/>
            <a:ext cx="6131230" cy="1477328"/>
          </a:xfrm>
          <a:prstGeom prst="rect">
            <a:avLst/>
          </a:prstGeom>
          <a:noFill/>
        </p:spPr>
        <p:txBody>
          <a:bodyPr wrap="none" rtlCol="0">
            <a:spAutoFit/>
          </a:bodyPr>
          <a:lstStyle/>
          <a:p>
            <a:r>
              <a:rPr lang="en-GB" dirty="0"/>
              <a:t>Sources of bias:</a:t>
            </a:r>
          </a:p>
          <a:p>
            <a:endParaRPr lang="en-GB" dirty="0"/>
          </a:p>
          <a:p>
            <a:pPr marL="285750" indent="-285750">
              <a:buFont typeface="Arial" panose="020B0604020202020204" pitchFamily="34" charset="0"/>
              <a:buChar char="•"/>
            </a:pPr>
            <a:r>
              <a:rPr lang="en-GB" dirty="0"/>
              <a:t>The training data may mirror real-world inequalities;</a:t>
            </a:r>
          </a:p>
          <a:p>
            <a:pPr marL="285750" indent="-285750">
              <a:buFont typeface="Arial" panose="020B0604020202020204" pitchFamily="34" charset="0"/>
              <a:buChar char="•"/>
            </a:pPr>
            <a:r>
              <a:rPr lang="en-GB" dirty="0"/>
              <a:t>The training data may be non-representative, contain errors,</a:t>
            </a:r>
          </a:p>
          <a:p>
            <a:r>
              <a:rPr lang="en-GB" dirty="0"/>
              <a:t>or be otherwise flawed</a:t>
            </a:r>
          </a:p>
        </p:txBody>
      </p:sp>
      <p:sp>
        <p:nvSpPr>
          <p:cNvPr id="3" name="Rectangle 2">
            <a:extLst>
              <a:ext uri="{FF2B5EF4-FFF2-40B4-BE49-F238E27FC236}">
                <a16:creationId xmlns:a16="http://schemas.microsoft.com/office/drawing/2014/main" id="{02688710-FE8D-195E-C770-114C2BAD9D2A}"/>
              </a:ext>
            </a:extLst>
          </p:cNvPr>
          <p:cNvSpPr/>
          <p:nvPr/>
        </p:nvSpPr>
        <p:spPr>
          <a:xfrm>
            <a:off x="3493848" y="2559679"/>
            <a:ext cx="4502485" cy="3010697"/>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444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Sources of Algorithmic Bias</a:t>
            </a:r>
            <a:endParaRPr lang="en-GB" sz="2800" dirty="0">
              <a:latin typeface="EB Garamond" pitchFamily="2" charset="0"/>
              <a:ea typeface="EB Garamond" pitchFamily="2" charset="0"/>
              <a:cs typeface="EB Garamond" pitchFamily="2" charset="0"/>
            </a:endParaRP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3600986"/>
          </a:xfrm>
          <a:prstGeom prst="rect">
            <a:avLst/>
          </a:prstGeom>
          <a:noFill/>
        </p:spPr>
        <p:txBody>
          <a:bodyPr wrap="square" rtlCol="0">
            <a:spAutoFit/>
          </a:bodyPr>
          <a:lstStyle/>
          <a:p>
            <a:pPr marL="285750" indent="-285750">
              <a:buFont typeface="Arial" panose="020B0604020202020204" pitchFamily="34" charset="0"/>
              <a:buChar char="•"/>
            </a:pPr>
            <a:r>
              <a:rPr lang="en-US" dirty="0"/>
              <a:t>Data-to-Algorithm:</a:t>
            </a:r>
          </a:p>
          <a:p>
            <a:pPr marL="742950" lvl="1" indent="-285750">
              <a:buFont typeface="Arial" panose="020B0604020202020204" pitchFamily="34" charset="0"/>
              <a:buChar char="•"/>
            </a:pPr>
            <a:r>
              <a:rPr lang="en-GB" dirty="0"/>
              <a:t>Measurement/representation bias: less accurate/numerous examples for minority groups</a:t>
            </a:r>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Algorithm-to-User:</a:t>
            </a:r>
          </a:p>
          <a:p>
            <a:pPr marL="742950" lvl="1" indent="-285750">
              <a:buFont typeface="Arial" panose="020B0604020202020204" pitchFamily="34" charset="0"/>
              <a:buChar char="•"/>
            </a:pPr>
            <a:r>
              <a:rPr lang="en-GB" dirty="0"/>
              <a:t>Rankings have an inherent bias: two items with equal relevance can only be displayed with one item above the other – referred to as </a:t>
            </a:r>
            <a:r>
              <a:rPr lang="en-GB" i="1" dirty="0"/>
              <a:t>position bias</a:t>
            </a:r>
          </a:p>
          <a:p>
            <a:pPr marL="742950" lvl="1" indent="-285750">
              <a:buFont typeface="Arial" panose="020B0604020202020204" pitchFamily="34" charset="0"/>
              <a:buChar char="•"/>
            </a:pPr>
            <a:r>
              <a:rPr lang="en-GB" dirty="0"/>
              <a:t>Bias may be added purely by the algorithm because of faulty training process</a:t>
            </a:r>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User-to-Data:</a:t>
            </a:r>
          </a:p>
          <a:p>
            <a:pPr marL="742950" lvl="1" indent="-285750">
              <a:buFont typeface="Arial" panose="020B0604020202020204" pitchFamily="34" charset="0"/>
              <a:buChar char="•"/>
            </a:pPr>
            <a:r>
              <a:rPr lang="en-GB" dirty="0"/>
              <a:t>Real-world inequalities reflected in the data</a:t>
            </a:r>
          </a:p>
          <a:p>
            <a:pPr marL="742950" lvl="1" indent="-285750">
              <a:buFont typeface="Arial" panose="020B0604020202020204" pitchFamily="34" charset="0"/>
              <a:buChar char="•"/>
            </a:pPr>
            <a:endParaRPr lang="en-GB" baseline="30000" dirty="0"/>
          </a:p>
        </p:txBody>
      </p:sp>
      <p:sp>
        <p:nvSpPr>
          <p:cNvPr id="2" name="TextBox 1">
            <a:extLst>
              <a:ext uri="{FF2B5EF4-FFF2-40B4-BE49-F238E27FC236}">
                <a16:creationId xmlns:a16="http://schemas.microsoft.com/office/drawing/2014/main" id="{AF7E9FBE-2567-734A-7C58-971B38A89658}"/>
              </a:ext>
            </a:extLst>
          </p:cNvPr>
          <p:cNvSpPr txBox="1"/>
          <p:nvPr/>
        </p:nvSpPr>
        <p:spPr>
          <a:xfrm>
            <a:off x="582224" y="6254429"/>
            <a:ext cx="8326900" cy="276999"/>
          </a:xfrm>
          <a:prstGeom prst="rect">
            <a:avLst/>
          </a:prstGeom>
          <a:noFill/>
        </p:spPr>
        <p:txBody>
          <a:bodyPr wrap="square" rtlCol="0">
            <a:spAutoFit/>
          </a:bodyPr>
          <a:lstStyle/>
          <a:p>
            <a:r>
              <a:rPr lang="en-GB" sz="1200" dirty="0"/>
              <a:t>[5] </a:t>
            </a:r>
            <a:r>
              <a:rPr lang="de-DE" sz="1200" dirty="0"/>
              <a:t>Friedman, B., &amp; Nissenbaum, H. (1996). Bias in computer systems</a:t>
            </a:r>
            <a:r>
              <a:rPr lang="de-DE" sz="1200" i="1" dirty="0"/>
              <a:t>. ACM Trans. Inf. Syst., 14(3), 330–347.</a:t>
            </a:r>
            <a:endParaRPr lang="en-GB" sz="1200" dirty="0"/>
          </a:p>
        </p:txBody>
      </p:sp>
    </p:spTree>
    <p:extLst>
      <p:ext uri="{BB962C8B-B14F-4D97-AF65-F5344CB8AC3E}">
        <p14:creationId xmlns:p14="http://schemas.microsoft.com/office/powerpoint/2010/main" val="422138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3</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Motivation: Fair Machine Learning</a:t>
            </a:r>
            <a:endParaRPr lang="en-GB" sz="2800" dirty="0">
              <a:latin typeface="EB Garamond" pitchFamily="2" charset="0"/>
              <a:ea typeface="EB Garamond" pitchFamily="2" charset="0"/>
              <a:cs typeface="EB Garamond" pitchFamily="2" charset="0"/>
            </a:endParaRP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3416320"/>
          </a:xfrm>
          <a:prstGeom prst="rect">
            <a:avLst/>
          </a:prstGeom>
          <a:noFill/>
        </p:spPr>
        <p:txBody>
          <a:bodyPr wrap="square" rtlCol="0">
            <a:spAutoFit/>
          </a:bodyPr>
          <a:lstStyle/>
          <a:p>
            <a:pPr marL="285750" indent="-285750">
              <a:buFont typeface="Arial" panose="020B0604020202020204" pitchFamily="34" charset="0"/>
              <a:buChar char="•"/>
            </a:pPr>
            <a:r>
              <a:rPr lang="en-GB" dirty="0"/>
              <a:t>Machine learning (ML) models are used more and more in areas that impact human lives in a significant way – from university admissions to visa and asylum decisions</a:t>
            </a:r>
            <a:r>
              <a:rPr lang="en-GB" baseline="30000" dirty="0"/>
              <a:t>1,2</a:t>
            </a:r>
            <a:r>
              <a:rPr lang="en-GB" dirty="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Decisions produced by ML models can be biased against some groups of the population, for example:</a:t>
            </a:r>
          </a:p>
          <a:p>
            <a:pPr marL="742950" lvl="1" indent="-285750">
              <a:buFont typeface="Arial" panose="020B0604020202020204" pitchFamily="34" charset="0"/>
              <a:buChar char="•"/>
            </a:pPr>
            <a:r>
              <a:rPr lang="en-GB" dirty="0"/>
              <a:t>Algorithm used by some US healthcare companies to predict health risks was shown to predict less urgency for Black applicants</a:t>
            </a:r>
            <a:r>
              <a:rPr lang="en-GB" baseline="30000" dirty="0"/>
              <a:t>3</a:t>
            </a:r>
          </a:p>
          <a:p>
            <a:pPr marL="742950" lvl="1" indent="-285750">
              <a:buFont typeface="Arial" panose="020B0604020202020204" pitchFamily="34" charset="0"/>
              <a:buChar char="•"/>
            </a:pPr>
            <a:r>
              <a:rPr lang="en-GB" dirty="0"/>
              <a:t>GPT4 was shown to be biased towards input in certain dialects</a:t>
            </a:r>
            <a:r>
              <a:rPr lang="en-GB" baseline="30000" dirty="0"/>
              <a:t>4</a:t>
            </a:r>
          </a:p>
          <a:p>
            <a:endParaRPr lang="en-GB" dirty="0"/>
          </a:p>
          <a:p>
            <a:pPr marL="285750" indent="-285750">
              <a:buFont typeface="Arial" panose="020B0604020202020204" pitchFamily="34" charset="0"/>
              <a:buChar char="•"/>
            </a:pPr>
            <a:r>
              <a:rPr lang="en-GB" dirty="0"/>
              <a:t>No fairness through unawareness: in most cases, simply removing the sensitive (or </a:t>
            </a:r>
            <a:r>
              <a:rPr lang="en-GB" b="1" dirty="0"/>
              <a:t>protected</a:t>
            </a:r>
            <a:r>
              <a:rPr lang="en-GB" dirty="0"/>
              <a:t>) features is not enough</a:t>
            </a:r>
          </a:p>
        </p:txBody>
      </p:sp>
      <p:sp>
        <p:nvSpPr>
          <p:cNvPr id="2" name="TextBox 1">
            <a:extLst>
              <a:ext uri="{FF2B5EF4-FFF2-40B4-BE49-F238E27FC236}">
                <a16:creationId xmlns:a16="http://schemas.microsoft.com/office/drawing/2014/main" id="{AF7E9FBE-2567-734A-7C58-971B38A89658}"/>
              </a:ext>
            </a:extLst>
          </p:cNvPr>
          <p:cNvSpPr txBox="1"/>
          <p:nvPr/>
        </p:nvSpPr>
        <p:spPr>
          <a:xfrm>
            <a:off x="412544" y="4777102"/>
            <a:ext cx="8326900" cy="1569660"/>
          </a:xfrm>
          <a:prstGeom prst="rect">
            <a:avLst/>
          </a:prstGeom>
          <a:noFill/>
        </p:spPr>
        <p:txBody>
          <a:bodyPr wrap="square" rtlCol="0">
            <a:spAutoFit/>
          </a:bodyPr>
          <a:lstStyle/>
          <a:p>
            <a:r>
              <a:rPr lang="en-GB" sz="1200" dirty="0"/>
              <a:t>[1]</a:t>
            </a:r>
            <a:r>
              <a:rPr lang="en-GB" sz="1200" dirty="0">
                <a:effectLst/>
              </a:rPr>
              <a:t> </a:t>
            </a:r>
            <a:r>
              <a:rPr lang="en-GB" sz="1200" dirty="0" err="1"/>
              <a:t>Jasmontaite-Zaniewicz</a:t>
            </a:r>
            <a:r>
              <a:rPr lang="en-GB" sz="1200" dirty="0"/>
              <a:t>, L., &amp; </a:t>
            </a:r>
            <a:r>
              <a:rPr lang="en-GB" sz="1200" dirty="0" err="1"/>
              <a:t>Zomignani</a:t>
            </a:r>
            <a:r>
              <a:rPr lang="en-GB" sz="1200" dirty="0"/>
              <a:t> Barboza, J. (2021). Disproportionate Surveillance: Technology-Assisted and Automated Decisions in Asylum Applications in the EU?</a:t>
            </a:r>
            <a:r>
              <a:rPr lang="en-GB" sz="1200" i="1" dirty="0"/>
              <a:t>. International Journal of Refugee Law, 33(1), 89-110.</a:t>
            </a:r>
          </a:p>
          <a:p>
            <a:r>
              <a:rPr lang="en-GB" sz="1200" dirty="0"/>
              <a:t>[2] EMN-OECD INFORM, THE USE OF DIGITALISATION AND ARTIFICIAL INTELLIGENCE IN MIGRATION MANAGEMENT (2022) [Online]: https://home-affairs.ec.europa.eu/system/files/2022-02/00_EU_EMN_Digitalisation inform February 2022_EN_0.pdf</a:t>
            </a:r>
          </a:p>
          <a:p>
            <a:r>
              <a:rPr lang="en-GB" sz="1200" dirty="0"/>
              <a:t>[3] Ziad Obermeyer </a:t>
            </a:r>
            <a:r>
              <a:rPr lang="en-GB" sz="1200" i="1" dirty="0"/>
              <a:t>et al. </a:t>
            </a:r>
            <a:r>
              <a:rPr lang="en-GB" sz="1200" dirty="0"/>
              <a:t>Dissecting racial bias in an algorithm used to manage the health of </a:t>
            </a:r>
            <a:r>
              <a:rPr lang="en-GB" sz="1200" dirty="0" err="1"/>
              <a:t>populations.</a:t>
            </a:r>
            <a:r>
              <a:rPr lang="en-GB" sz="1200" i="1" dirty="0" err="1"/>
              <a:t>Science</a:t>
            </a:r>
            <a:r>
              <a:rPr lang="en-GB" sz="1200" i="1" dirty="0"/>
              <a:t> </a:t>
            </a:r>
            <a:r>
              <a:rPr lang="en-GB" sz="1200" dirty="0"/>
              <a:t>366,447-453(2019)</a:t>
            </a:r>
          </a:p>
          <a:p>
            <a:r>
              <a:rPr lang="en-GB" sz="1200" dirty="0"/>
              <a:t>[4] Valentin Hofmann, Pratyusha Ria </a:t>
            </a:r>
            <a:r>
              <a:rPr lang="en-GB" sz="1200" dirty="0" err="1"/>
              <a:t>Kalluri</a:t>
            </a:r>
            <a:r>
              <a:rPr lang="en-GB" sz="1200" dirty="0"/>
              <a:t>, Dan </a:t>
            </a:r>
            <a:r>
              <a:rPr lang="en-GB" sz="1200" dirty="0" err="1"/>
              <a:t>Jurafsky</a:t>
            </a:r>
            <a:r>
              <a:rPr lang="en-GB" sz="1200" dirty="0"/>
              <a:t>, &amp; </a:t>
            </a:r>
            <a:r>
              <a:rPr lang="en-GB" sz="1200" dirty="0" err="1"/>
              <a:t>Sharese</a:t>
            </a:r>
            <a:r>
              <a:rPr lang="en-GB" sz="1200" dirty="0"/>
              <a:t> King. (2024). Dialect prejudice predicts AI decisions about people's character, employability, and criminality.</a:t>
            </a:r>
          </a:p>
        </p:txBody>
      </p:sp>
    </p:spTree>
    <p:extLst>
      <p:ext uri="{BB962C8B-B14F-4D97-AF65-F5344CB8AC3E}">
        <p14:creationId xmlns:p14="http://schemas.microsoft.com/office/powerpoint/2010/main" val="375094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4</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Sources of Algorithmic Bias</a:t>
            </a:r>
            <a:endParaRPr lang="en-GB" sz="2800" dirty="0">
              <a:latin typeface="EB Garamond" pitchFamily="2" charset="0"/>
              <a:ea typeface="EB Garamond" pitchFamily="2" charset="0"/>
              <a:cs typeface="EB Garamond" pitchFamily="2" charset="0"/>
            </a:endParaRP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3600986"/>
          </a:xfrm>
          <a:prstGeom prst="rect">
            <a:avLst/>
          </a:prstGeom>
          <a:noFill/>
        </p:spPr>
        <p:txBody>
          <a:bodyPr wrap="square" rtlCol="0">
            <a:spAutoFit/>
          </a:bodyPr>
          <a:lstStyle/>
          <a:p>
            <a:pPr marL="285750" indent="-285750">
              <a:buFont typeface="Arial" panose="020B0604020202020204" pitchFamily="34" charset="0"/>
              <a:buChar char="•"/>
            </a:pPr>
            <a:r>
              <a:rPr lang="en-US" dirty="0"/>
              <a:t>Pre-existing bias: originating from any source that is independent of the algorithm</a:t>
            </a:r>
          </a:p>
          <a:p>
            <a:pPr marL="742950" lvl="1" indent="-285750">
              <a:buFont typeface="Arial" panose="020B0604020202020204" pitchFamily="34" charset="0"/>
              <a:buChar char="•"/>
            </a:pPr>
            <a:r>
              <a:rPr lang="en-GB" dirty="0"/>
              <a:t>Biased data (training dataset records societal prejudices)</a:t>
            </a:r>
          </a:p>
          <a:p>
            <a:pPr marL="742950" lvl="1" indent="-285750">
              <a:buFont typeface="Arial" panose="020B0604020202020204" pitchFamily="34" charset="0"/>
              <a:buChar char="•"/>
            </a:pPr>
            <a:r>
              <a:rPr lang="en-GB" dirty="0"/>
              <a:t>Unbalanced data (less numerous or accurate examples for minority groups)</a:t>
            </a:r>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Technical bias: originating from technical constraints</a:t>
            </a:r>
          </a:p>
          <a:p>
            <a:pPr marL="742950" lvl="1" indent="-285750">
              <a:buFont typeface="Arial" panose="020B0604020202020204" pitchFamily="34" charset="0"/>
              <a:buChar char="•"/>
            </a:pPr>
            <a:r>
              <a:rPr lang="en-GB" dirty="0"/>
              <a:t>Rankings have an inherent technical bias: two items with equal relevance can only be displayed with one item above the other – referred to as </a:t>
            </a:r>
            <a:r>
              <a:rPr lang="en-GB" i="1" dirty="0"/>
              <a:t>position bias</a:t>
            </a:r>
          </a:p>
          <a:p>
            <a:pPr marL="742950" lvl="1" indent="-285750">
              <a:buFont typeface="Arial" panose="020B0604020202020204" pitchFamily="34" charset="0"/>
              <a:buChar char="•"/>
            </a:pPr>
            <a:r>
              <a:rPr lang="en-GB" dirty="0"/>
              <a:t>Bias may be added purely by the algorithm</a:t>
            </a:r>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Emergent bias: originates in context of user interaction</a:t>
            </a:r>
            <a:r>
              <a:rPr lang="en-GB" baseline="30000" dirty="0"/>
              <a:t>5</a:t>
            </a:r>
            <a:endParaRPr lang="en-GB" dirty="0"/>
          </a:p>
          <a:p>
            <a:pPr marL="742950" lvl="1" indent="-285750">
              <a:buFont typeface="Arial" panose="020B0604020202020204" pitchFamily="34" charset="0"/>
              <a:buChar char="•"/>
            </a:pPr>
            <a:endParaRPr lang="en-GB" baseline="30000" dirty="0"/>
          </a:p>
        </p:txBody>
      </p:sp>
      <p:sp>
        <p:nvSpPr>
          <p:cNvPr id="2" name="TextBox 1">
            <a:extLst>
              <a:ext uri="{FF2B5EF4-FFF2-40B4-BE49-F238E27FC236}">
                <a16:creationId xmlns:a16="http://schemas.microsoft.com/office/drawing/2014/main" id="{AF7E9FBE-2567-734A-7C58-971B38A89658}"/>
              </a:ext>
            </a:extLst>
          </p:cNvPr>
          <p:cNvSpPr txBox="1"/>
          <p:nvPr/>
        </p:nvSpPr>
        <p:spPr>
          <a:xfrm>
            <a:off x="582224" y="6254429"/>
            <a:ext cx="8326900" cy="276999"/>
          </a:xfrm>
          <a:prstGeom prst="rect">
            <a:avLst/>
          </a:prstGeom>
          <a:noFill/>
        </p:spPr>
        <p:txBody>
          <a:bodyPr wrap="square" rtlCol="0">
            <a:spAutoFit/>
          </a:bodyPr>
          <a:lstStyle/>
          <a:p>
            <a:r>
              <a:rPr lang="en-GB" sz="1200" dirty="0"/>
              <a:t>[5] </a:t>
            </a:r>
            <a:r>
              <a:rPr lang="de-DE" sz="1200" dirty="0"/>
              <a:t>Friedman, B., &amp; Nissenbaum, H. (1996). Bias in computer systems</a:t>
            </a:r>
            <a:r>
              <a:rPr lang="de-DE" sz="1200" i="1" dirty="0"/>
              <a:t>. ACM Trans. Inf. Syst., 14(3), 330–347.</a:t>
            </a:r>
            <a:endParaRPr lang="en-GB" sz="1200" dirty="0"/>
          </a:p>
        </p:txBody>
      </p:sp>
    </p:spTree>
    <p:extLst>
      <p:ext uri="{BB962C8B-B14F-4D97-AF65-F5344CB8AC3E}">
        <p14:creationId xmlns:p14="http://schemas.microsoft.com/office/powerpoint/2010/main" val="25866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a:t>
            </a:r>
            <a:r>
              <a:rPr lang="uk-UA" sz="1351" dirty="0">
                <a:solidFill>
                  <a:schemeClr val="bg1"/>
                </a:solidFill>
              </a:rPr>
              <a:t>6</a:t>
            </a:r>
            <a:endParaRPr lang="en-GB" sz="1351" dirty="0">
              <a:solidFill>
                <a:schemeClr val="bg1"/>
              </a:solidFill>
            </a:endParaRP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Complication: Group vs. Individual Fairness</a:t>
            </a:r>
            <a:endParaRPr lang="en-GB" sz="2800" dirty="0">
              <a:latin typeface="EB Garamond" pitchFamily="2" charset="0"/>
              <a:ea typeface="EB Garamond" pitchFamily="2" charset="0"/>
              <a:cs typeface="EB Garamond" pitchFamily="2" charset="0"/>
            </a:endParaRPr>
          </a:p>
        </p:txBody>
      </p:sp>
      <p:sp>
        <p:nvSpPr>
          <p:cNvPr id="26" name="TextBox 25">
            <a:extLst>
              <a:ext uri="{FF2B5EF4-FFF2-40B4-BE49-F238E27FC236}">
                <a16:creationId xmlns:a16="http://schemas.microsoft.com/office/drawing/2014/main" id="{9D2925A6-B8F3-B895-9747-CDA0974D7932}"/>
              </a:ext>
            </a:extLst>
          </p:cNvPr>
          <p:cNvSpPr txBox="1"/>
          <p:nvPr/>
        </p:nvSpPr>
        <p:spPr>
          <a:xfrm>
            <a:off x="753899" y="1005915"/>
            <a:ext cx="7983548" cy="2585323"/>
          </a:xfrm>
          <a:prstGeom prst="rect">
            <a:avLst/>
          </a:prstGeom>
          <a:noFill/>
        </p:spPr>
        <p:txBody>
          <a:bodyPr wrap="square" rtlCol="0">
            <a:spAutoFit/>
          </a:bodyPr>
          <a:lstStyle/>
          <a:p>
            <a:pPr marL="285750" indent="-285750">
              <a:buFont typeface="Arial" panose="020B0604020202020204" pitchFamily="34" charset="0"/>
              <a:buChar char="•"/>
            </a:pPr>
            <a:r>
              <a:rPr lang="en-GB" dirty="0"/>
              <a:t>Approaches to algorithmic fairness are divided into two categories: group and individual fairness</a:t>
            </a:r>
          </a:p>
          <a:p>
            <a:endParaRPr lang="en-GB" dirty="0"/>
          </a:p>
          <a:p>
            <a:pPr marL="285750" indent="-285750">
              <a:buFont typeface="Arial" panose="020B0604020202020204" pitchFamily="34" charset="0"/>
              <a:buChar char="•"/>
            </a:pPr>
            <a:r>
              <a:rPr lang="en-GB" dirty="0"/>
              <a:t>Individual: “similar individuals should be treated similarly”</a:t>
            </a:r>
          </a:p>
          <a:p>
            <a:pPr marL="742950" lvl="1" indent="-285750">
              <a:buFont typeface="Arial" panose="020B0604020202020204" pitchFamily="34" charset="0"/>
              <a:buChar char="•"/>
            </a:pPr>
            <a:r>
              <a:rPr lang="en-GB" dirty="0"/>
              <a:t>Issue: real-world biases recorded in data may interfere with the similarity metric</a:t>
            </a:r>
            <a:r>
              <a:rPr lang="en-GB" baseline="30000" dirty="0"/>
              <a:t>6</a:t>
            </a:r>
          </a:p>
          <a:p>
            <a:endParaRPr lang="en-GB" dirty="0"/>
          </a:p>
          <a:p>
            <a:pPr marL="285750" indent="-285750">
              <a:buFont typeface="Arial" panose="020B0604020202020204" pitchFamily="34" charset="0"/>
              <a:buChar char="•"/>
            </a:pPr>
            <a:r>
              <a:rPr lang="en-GB" dirty="0"/>
              <a:t>Group: requires that different groups are treated similarly</a:t>
            </a:r>
          </a:p>
          <a:p>
            <a:pPr marL="742950" lvl="1" indent="-285750">
              <a:buFont typeface="Arial" panose="020B0604020202020204" pitchFamily="34" charset="0"/>
              <a:buChar char="•"/>
            </a:pPr>
            <a:r>
              <a:rPr lang="en-GB" dirty="0"/>
              <a:t>Issue: requires (some) information on group membership</a:t>
            </a:r>
          </a:p>
        </p:txBody>
      </p:sp>
      <p:sp>
        <p:nvSpPr>
          <p:cNvPr id="2" name="TextBox 1">
            <a:extLst>
              <a:ext uri="{FF2B5EF4-FFF2-40B4-BE49-F238E27FC236}">
                <a16:creationId xmlns:a16="http://schemas.microsoft.com/office/drawing/2014/main" id="{AF7E9FBE-2567-734A-7C58-971B38A89658}"/>
              </a:ext>
            </a:extLst>
          </p:cNvPr>
          <p:cNvSpPr txBox="1"/>
          <p:nvPr/>
        </p:nvSpPr>
        <p:spPr>
          <a:xfrm>
            <a:off x="414541" y="6254429"/>
            <a:ext cx="8326900" cy="276999"/>
          </a:xfrm>
          <a:prstGeom prst="rect">
            <a:avLst/>
          </a:prstGeom>
          <a:noFill/>
        </p:spPr>
        <p:txBody>
          <a:bodyPr wrap="square" rtlCol="0">
            <a:spAutoFit/>
          </a:bodyPr>
          <a:lstStyle/>
          <a:p>
            <a:r>
              <a:rPr lang="en-GB" sz="1200" dirty="0"/>
              <a:t>[6] Cynthia </a:t>
            </a:r>
            <a:r>
              <a:rPr lang="en-GB" sz="1200" dirty="0" err="1"/>
              <a:t>Dwork</a:t>
            </a:r>
            <a:r>
              <a:rPr lang="en-GB" sz="1200" dirty="0"/>
              <a:t>, Moritz Hardt, </a:t>
            </a:r>
            <a:r>
              <a:rPr lang="en-GB" sz="1200" dirty="0" err="1"/>
              <a:t>Toniann</a:t>
            </a:r>
            <a:r>
              <a:rPr lang="en-GB" sz="1200" dirty="0"/>
              <a:t> </a:t>
            </a:r>
            <a:r>
              <a:rPr lang="en-GB" sz="1200" dirty="0" err="1"/>
              <a:t>Pitassi</a:t>
            </a:r>
            <a:r>
              <a:rPr lang="en-GB" sz="1200" dirty="0"/>
              <a:t>, Omer </a:t>
            </a:r>
            <a:r>
              <a:rPr lang="en-GB" sz="1200" dirty="0" err="1"/>
              <a:t>Reingold</a:t>
            </a:r>
            <a:r>
              <a:rPr lang="en-GB" sz="1200" dirty="0"/>
              <a:t>, &amp; Rich </a:t>
            </a:r>
            <a:r>
              <a:rPr lang="en-GB" sz="1200" dirty="0" err="1"/>
              <a:t>Zemel</a:t>
            </a:r>
            <a:r>
              <a:rPr lang="en-GB" sz="1200" dirty="0"/>
              <a:t>. (2011). Fairness Through Awareness. </a:t>
            </a:r>
          </a:p>
        </p:txBody>
      </p:sp>
    </p:spTree>
    <p:extLst>
      <p:ext uri="{BB962C8B-B14F-4D97-AF65-F5344CB8AC3E}">
        <p14:creationId xmlns:p14="http://schemas.microsoft.com/office/powerpoint/2010/main" val="287800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a:t>
            </a:r>
            <a:r>
              <a:rPr lang="uk-UA" sz="1351" dirty="0">
                <a:solidFill>
                  <a:schemeClr val="bg1"/>
                </a:solidFill>
              </a:rPr>
              <a:t>7</a:t>
            </a:r>
            <a:endParaRPr lang="en-GB" sz="1351" dirty="0">
              <a:solidFill>
                <a:schemeClr val="bg1"/>
              </a:solidFill>
            </a:endParaRP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298580"/>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Complication: Blind Fairness</a:t>
            </a:r>
            <a:endParaRPr lang="en-GB" sz="2800" dirty="0">
              <a:latin typeface="EB Garamond" pitchFamily="2" charset="0"/>
              <a:ea typeface="EB Garamond" pitchFamily="2" charset="0"/>
              <a:cs typeface="EB Garamond" pitchFamily="2" charset="0"/>
            </a:endParaRP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67171"/>
            <a:ext cx="798354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Information on group membership may be unavailable or limited:</a:t>
            </a:r>
          </a:p>
          <a:p>
            <a:pPr marL="742950" lvl="1" indent="-285750">
              <a:buFont typeface="Arial" panose="020B0604020202020204" pitchFamily="34" charset="0"/>
              <a:buChar char="•"/>
            </a:pPr>
            <a:r>
              <a:rPr lang="en-US" dirty="0"/>
              <a:t>Sensitive information may not be collected in the first place</a:t>
            </a:r>
          </a:p>
          <a:p>
            <a:pPr marL="742950" lvl="1" indent="-285750">
              <a:buFont typeface="Arial" panose="020B0604020202020204" pitchFamily="34" charset="0"/>
              <a:buChar char="•"/>
            </a:pPr>
            <a:r>
              <a:rPr lang="en-US" dirty="0"/>
              <a:t>Sensitive features may be deleted during preprocessing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Privacy issues may arise when openly using group labels – even to impose fairness</a:t>
            </a:r>
          </a:p>
        </p:txBody>
      </p:sp>
    </p:spTree>
    <p:extLst>
      <p:ext uri="{BB962C8B-B14F-4D97-AF65-F5344CB8AC3E}">
        <p14:creationId xmlns:p14="http://schemas.microsoft.com/office/powerpoint/2010/main" val="280580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US" sz="2800" dirty="0">
                <a:latin typeface="EB Garamond" pitchFamily="2" charset="0"/>
                <a:ea typeface="EB Garamond" pitchFamily="2" charset="0"/>
                <a:cs typeface="EB Garamond" pitchFamily="2" charset="0"/>
              </a:rPr>
              <a:t>Fairness Recap</a:t>
            </a:r>
            <a:endParaRPr lang="en-GB" sz="2800" dirty="0">
              <a:latin typeface="EB Garamond" pitchFamily="2" charset="0"/>
              <a:ea typeface="EB Garamond" pitchFamily="2" charset="0"/>
              <a:cs typeface="EB Garamond" pitchFamily="2" charset="0"/>
            </a:endParaRPr>
          </a:p>
        </p:txBody>
      </p:sp>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Fairness in ML is necessary but difficult to enforce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Two main approaches to fairness exist: Group (this thesis) and Individual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Sometimes the group membership information is not available</a:t>
            </a:r>
          </a:p>
        </p:txBody>
      </p:sp>
    </p:spTree>
    <p:extLst>
      <p:ext uri="{BB962C8B-B14F-4D97-AF65-F5344CB8AC3E}">
        <p14:creationId xmlns:p14="http://schemas.microsoft.com/office/powerpoint/2010/main" val="85478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C064DD1-0F9B-F38F-EF43-4DC2B6B7858E}"/>
              </a:ext>
            </a:extLst>
          </p:cNvPr>
          <p:cNvSpPr/>
          <p:nvPr/>
        </p:nvSpPr>
        <p:spPr>
          <a:xfrm>
            <a:off x="-3993" y="6609191"/>
            <a:ext cx="9144000" cy="252000"/>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sp>
        <p:nvSpPr>
          <p:cNvPr id="6" name="CasellaDiTesto 5">
            <a:extLst>
              <a:ext uri="{FF2B5EF4-FFF2-40B4-BE49-F238E27FC236}">
                <a16:creationId xmlns:a16="http://schemas.microsoft.com/office/drawing/2014/main" id="{EF3289B3-B563-5882-89B4-5E5232463A22}"/>
              </a:ext>
            </a:extLst>
          </p:cNvPr>
          <p:cNvSpPr txBox="1"/>
          <p:nvPr/>
        </p:nvSpPr>
        <p:spPr>
          <a:xfrm>
            <a:off x="3994" y="6585086"/>
            <a:ext cx="9144000" cy="300210"/>
          </a:xfrm>
          <a:prstGeom prst="rect">
            <a:avLst/>
          </a:prstGeom>
          <a:noFill/>
        </p:spPr>
        <p:txBody>
          <a:bodyPr wrap="square" rtlCol="0">
            <a:spAutoFit/>
          </a:bodyPr>
          <a:lstStyle/>
          <a:p>
            <a:r>
              <a:rPr lang="en-GB" sz="1351" dirty="0"/>
              <a:t>   </a:t>
            </a:r>
            <a:r>
              <a:rPr lang="en-GB" sz="1351" dirty="0">
                <a:solidFill>
                  <a:schemeClr val="bg1"/>
                </a:solidFill>
              </a:rPr>
              <a:t>15/04/2024			          		andrii.kliachkin@studenti.unipd.it				   			 2</a:t>
            </a:r>
          </a:p>
        </p:txBody>
      </p:sp>
      <p:sp>
        <p:nvSpPr>
          <p:cNvPr id="12" name="TextBox 11">
            <a:extLst>
              <a:ext uri="{FF2B5EF4-FFF2-40B4-BE49-F238E27FC236}">
                <a16:creationId xmlns:a16="http://schemas.microsoft.com/office/drawing/2014/main" id="{5E8EFC9E-8670-5DCC-50AB-7EF1BBD2FEC5}"/>
              </a:ext>
            </a:extLst>
          </p:cNvPr>
          <p:cNvSpPr txBox="1"/>
          <p:nvPr/>
        </p:nvSpPr>
        <p:spPr>
          <a:xfrm>
            <a:off x="414541" y="326572"/>
            <a:ext cx="8322906" cy="523220"/>
          </a:xfrm>
          <a:prstGeom prst="rect">
            <a:avLst/>
          </a:prstGeom>
          <a:noFill/>
        </p:spPr>
        <p:txBody>
          <a:bodyPr wrap="square" rtlCol="0">
            <a:spAutoFit/>
          </a:bodyPr>
          <a:lstStyle/>
          <a:p>
            <a:pPr algn="ctr"/>
            <a:r>
              <a:rPr lang="en-GB" sz="2800" dirty="0">
                <a:latin typeface="EB Garamond" pitchFamily="2" charset="0"/>
                <a:ea typeface="EB Garamond" pitchFamily="2" charset="0"/>
                <a:cs typeface="EB Garamond" pitchFamily="2" charset="0"/>
              </a:rPr>
              <a:t>Ranking</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D2925A6-B8F3-B895-9747-CDA0974D7932}"/>
                  </a:ext>
                </a:extLst>
              </p:cNvPr>
              <p:cNvSpPr txBox="1"/>
              <p:nvPr/>
            </p:nvSpPr>
            <p:spPr>
              <a:xfrm>
                <a:off x="753900" y="1295163"/>
                <a:ext cx="7983548" cy="2031325"/>
              </a:xfrm>
              <a:prstGeom prst="rect">
                <a:avLst/>
              </a:prstGeom>
              <a:noFill/>
            </p:spPr>
            <p:txBody>
              <a:bodyPr wrap="square" rtlCol="0">
                <a:spAutoFit/>
              </a:bodyPr>
              <a:lstStyle/>
              <a:p>
                <a:pPr marL="285750" indent="-285750">
                  <a:buFont typeface="Arial" panose="020B0604020202020204" pitchFamily="34" charset="0"/>
                  <a:buChar char="•"/>
                </a:pPr>
                <a:r>
                  <a:rPr lang="en-GB" dirty="0"/>
                  <a:t>Given a set of candidates </a:t>
                </a:r>
                <a14:m>
                  <m:oMath xmlns:m="http://schemas.openxmlformats.org/officeDocument/2006/math">
                    <m:r>
                      <a:rPr lang="en-GB" i="1" dirty="0" smtClean="0">
                        <a:latin typeface="Cambria Math" panose="02040503050406030204" pitchFamily="18" charset="0"/>
                      </a:rPr>
                      <m:t>𝐶</m:t>
                    </m:r>
                  </m:oMath>
                </a14:m>
                <a:r>
                  <a:rPr lang="en-GB" dirty="0"/>
                  <a:t> and a query </a:t>
                </a:r>
                <a14:m>
                  <m:oMath xmlns:m="http://schemas.openxmlformats.org/officeDocument/2006/math">
                    <m:r>
                      <a:rPr lang="en-GB" i="1" dirty="0" smtClean="0">
                        <a:latin typeface="Cambria Math" panose="02040503050406030204" pitchFamily="18" charset="0"/>
                      </a:rPr>
                      <m:t>𝑄</m:t>
                    </m:r>
                  </m:oMath>
                </a14:m>
                <a:r>
                  <a:rPr lang="en-GB" dirty="0"/>
                  <a:t>, assign each candidate a </a:t>
                </a:r>
                <a:r>
                  <a:rPr lang="en-GB" b="1" dirty="0"/>
                  <a:t>relevance score</a:t>
                </a:r>
                <a:r>
                  <a:rPr lang="en-GB" dirty="0"/>
                  <a:t> </a:t>
                </a:r>
                <a14:m>
                  <m:oMath xmlns:m="http://schemas.openxmlformats.org/officeDocument/2006/math">
                    <m:r>
                      <a:rPr lang="en-US" b="0" i="1" smtClean="0">
                        <a:latin typeface="Cambria Math" panose="02040503050406030204" pitchFamily="18" charset="0"/>
                      </a:rPr>
                      <m:t>𝑠</m:t>
                    </m:r>
                    <m:r>
                      <a:rPr lang="en-GB" b="0" i="0" smtClean="0">
                        <a:latin typeface="Cambria Math" panose="02040503050406030204" pitchFamily="18" charset="0"/>
                      </a:rPr>
                      <m:t>;</m:t>
                    </m:r>
                  </m:oMath>
                </a14:m>
                <a:endParaRPr lang="en-GB" dirty="0"/>
              </a:p>
              <a:p>
                <a:pPr marL="285750" indent="-285750">
                  <a:buFont typeface="Arial" panose="020B0604020202020204" pitchFamily="34" charset="0"/>
                  <a:buChar char="•"/>
                </a:pPr>
                <a:r>
                  <a:rPr lang="en-GB" dirty="0"/>
                  <a:t>The candidates are ranked according to their scores; usually we are interested in just top-</a:t>
                </a:r>
                <a:r>
                  <a:rPr lang="en-GB" i="1" dirty="0"/>
                  <a:t>k</a:t>
                </a:r>
                <a:r>
                  <a:rPr lang="en-GB" dirty="0"/>
                  <a:t> results (</a:t>
                </a:r>
                <a14:m>
                  <m:oMath xmlns:m="http://schemas.openxmlformats.org/officeDocument/2006/math">
                    <m:r>
                      <a:rPr lang="en-GB" b="0" i="1" smtClean="0">
                        <a:latin typeface="Cambria Math" panose="02040503050406030204" pitchFamily="18" charset="0"/>
                      </a:rPr>
                      <m:t>𝑘</m:t>
                    </m:r>
                  </m:oMath>
                </a14:m>
                <a:r>
                  <a:rPr lang="en-GB" i="1" dirty="0"/>
                  <a:t> </a:t>
                </a:r>
                <a:r>
                  <a:rPr lang="en-GB" dirty="0"/>
                  <a:t>= 10, 20, 30, …)</a:t>
                </a:r>
              </a:p>
              <a:p>
                <a:endParaRPr lang="en-GB" dirty="0"/>
              </a:p>
              <a:p>
                <a:pPr marL="285750" indent="-285750">
                  <a:buFont typeface="Arial" panose="020B0604020202020204" pitchFamily="34" charset="0"/>
                  <a:buChar char="•"/>
                </a:pPr>
                <a:r>
                  <a:rPr lang="en-GB" dirty="0"/>
                  <a:t>Ranking utility metric: Discounted Cumulative Gain (DCG), Normalized DCG (NDCG)</a:t>
                </a:r>
              </a:p>
            </p:txBody>
          </p:sp>
        </mc:Choice>
        <mc:Fallback>
          <p:sp>
            <p:nvSpPr>
              <p:cNvPr id="26" name="TextBox 25">
                <a:extLst>
                  <a:ext uri="{FF2B5EF4-FFF2-40B4-BE49-F238E27FC236}">
                    <a16:creationId xmlns:a16="http://schemas.microsoft.com/office/drawing/2014/main" id="{9D2925A6-B8F3-B895-9747-CDA0974D7932}"/>
                  </a:ext>
                </a:extLst>
              </p:cNvPr>
              <p:cNvSpPr txBox="1">
                <a:spLocks noRot="1" noChangeAspect="1" noMove="1" noResize="1" noEditPoints="1" noAdjustHandles="1" noChangeArrowheads="1" noChangeShapeType="1" noTextEdit="1"/>
              </p:cNvSpPr>
              <p:nvPr/>
            </p:nvSpPr>
            <p:spPr>
              <a:xfrm>
                <a:off x="753900" y="1295163"/>
                <a:ext cx="7983548" cy="2031325"/>
              </a:xfrm>
              <a:prstGeom prst="rect">
                <a:avLst/>
              </a:prstGeom>
              <a:blipFill>
                <a:blip r:embed="rId3"/>
                <a:stretch>
                  <a:fillRect l="-535" t="-1497" r="-382" b="-35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9CBA747-FBB9-37B1-F7AC-84B4F8681D79}"/>
                  </a:ext>
                </a:extLst>
              </p:cNvPr>
              <p:cNvSpPr txBox="1"/>
              <p:nvPr/>
            </p:nvSpPr>
            <p:spPr>
              <a:xfrm>
                <a:off x="3337029" y="3244200"/>
                <a:ext cx="2461956" cy="784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𝐷𝐶𝐺</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nary>
                        <m:naryPr>
                          <m:chr m:val="∑"/>
                          <m:ctrlPr>
                            <a:rPr lang="en-GB"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GB" i="1" smtClean="0">
                                  <a:latin typeface="Cambria Math" panose="02040503050406030204" pitchFamily="18" charset="0"/>
                                </a:rPr>
                              </m:ctrlPr>
                            </m:fPr>
                            <m:num>
                              <m:r>
                                <a:rPr lang="en-US" b="0" i="1" smtClean="0">
                                  <a:latin typeface="Cambria Math" panose="02040503050406030204" pitchFamily="18" charset="0"/>
                                </a:rPr>
                                <m:t>𝑠</m:t>
                              </m:r>
                              <m:r>
                                <a:rPr lang="en-US" b="0" i="1" smtClean="0">
                                  <a:latin typeface="Cambria Math" panose="02040503050406030204" pitchFamily="18" charset="0"/>
                                </a:rPr>
                                <m:t>(</m:t>
                              </m:r>
                              <m:r>
                                <a:rPr lang="en-GB"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num>
                            <m:den>
                              <m:r>
                                <m:rPr>
                                  <m:sty m:val="p"/>
                                </m:rPr>
                                <a:rPr lang="en-US" b="0" i="0" smtClean="0">
                                  <a:latin typeface="Cambria Math" panose="02040503050406030204" pitchFamily="18" charset="0"/>
                                </a:rPr>
                                <m:t>log</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den>
                          </m:f>
                        </m:e>
                      </m:nary>
                    </m:oMath>
                  </m:oMathPara>
                </a14:m>
                <a:endParaRPr lang="en-GB" dirty="0"/>
              </a:p>
            </p:txBody>
          </p:sp>
        </mc:Choice>
        <mc:Fallback xmlns="">
          <p:sp>
            <p:nvSpPr>
              <p:cNvPr id="3" name="TextBox 2">
                <a:extLst>
                  <a:ext uri="{FF2B5EF4-FFF2-40B4-BE49-F238E27FC236}">
                    <a16:creationId xmlns:a16="http://schemas.microsoft.com/office/drawing/2014/main" id="{39CBA747-FBB9-37B1-F7AC-84B4F8681D79}"/>
                  </a:ext>
                </a:extLst>
              </p:cNvPr>
              <p:cNvSpPr txBox="1">
                <a:spLocks noRot="1" noChangeAspect="1" noMove="1" noResize="1" noEditPoints="1" noAdjustHandles="1" noChangeArrowheads="1" noChangeShapeType="1" noTextEdit="1"/>
              </p:cNvSpPr>
              <p:nvPr/>
            </p:nvSpPr>
            <p:spPr>
              <a:xfrm>
                <a:off x="3337029" y="3244200"/>
                <a:ext cx="2461956" cy="78457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1347-30C6-20EF-39E9-EA937B36F0D2}"/>
                  </a:ext>
                </a:extLst>
              </p:cNvPr>
              <p:cNvSpPr txBox="1"/>
              <p:nvPr/>
            </p:nvSpPr>
            <p:spPr>
              <a:xfrm>
                <a:off x="3187076" y="4082491"/>
                <a:ext cx="2611909" cy="576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𝑁𝐷𝐶𝐺</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𝐷𝐶𝐺</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𝐼𝐷𝐶𝐺</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m:t>
                          </m:r>
                        </m:den>
                      </m:f>
                    </m:oMath>
                  </m:oMathPara>
                </a14:m>
                <a:endParaRPr lang="en-GB" dirty="0"/>
              </a:p>
            </p:txBody>
          </p:sp>
        </mc:Choice>
        <mc:Fallback xmlns="">
          <p:sp>
            <p:nvSpPr>
              <p:cNvPr id="8" name="TextBox 7">
                <a:extLst>
                  <a:ext uri="{FF2B5EF4-FFF2-40B4-BE49-F238E27FC236}">
                    <a16:creationId xmlns:a16="http://schemas.microsoft.com/office/drawing/2014/main" id="{2E901347-30C6-20EF-39E9-EA937B36F0D2}"/>
                  </a:ext>
                </a:extLst>
              </p:cNvPr>
              <p:cNvSpPr txBox="1">
                <a:spLocks noRot="1" noChangeAspect="1" noMove="1" noResize="1" noEditPoints="1" noAdjustHandles="1" noChangeArrowheads="1" noChangeShapeType="1" noTextEdit="1"/>
              </p:cNvSpPr>
              <p:nvPr/>
            </p:nvSpPr>
            <p:spPr>
              <a:xfrm>
                <a:off x="3187076" y="4082491"/>
                <a:ext cx="2611909" cy="57676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2176659-0404-FDE9-BEFD-5C5A98A451D6}"/>
                  </a:ext>
                </a:extLst>
              </p:cNvPr>
              <p:cNvSpPr txBox="1"/>
              <p:nvPr/>
            </p:nvSpPr>
            <p:spPr>
              <a:xfrm>
                <a:off x="1111401" y="4754336"/>
                <a:ext cx="6950248" cy="369332"/>
              </a:xfrm>
              <a:prstGeom prst="rect">
                <a:avLst/>
              </a:prstGeom>
              <a:noFill/>
            </p:spPr>
            <p:txBody>
              <a:bodyPr wrap="square" rtlCol="0">
                <a:spAutoFit/>
              </a:bodyPr>
              <a:lstStyle/>
              <a:p>
                <a:r>
                  <a:rPr lang="en-US" dirty="0"/>
                  <a:t>where </a:t>
                </a:r>
                <a14:m>
                  <m:oMath xmlns:m="http://schemas.openxmlformats.org/officeDocument/2006/math">
                    <m:r>
                      <a:rPr lang="en-US" b="0" i="1" smtClean="0">
                        <a:latin typeface="Cambria Math" panose="02040503050406030204" pitchFamily="18" charset="0"/>
                      </a:rPr>
                      <m:t>𝐼𝐷𝐶𝐺</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m:t>
                    </m:r>
                  </m:oMath>
                </a14:m>
                <a:r>
                  <a:rPr lang="en-GB" dirty="0"/>
                  <a:t> is the Ideal DCG – DCG of a score-based reordering of </a:t>
                </a:r>
                <a14:m>
                  <m:oMath xmlns:m="http://schemas.openxmlformats.org/officeDocument/2006/math">
                    <m:r>
                      <a:rPr lang="en-GB" i="1" smtClean="0">
                        <a:latin typeface="Cambria Math" panose="02040503050406030204" pitchFamily="18" charset="0"/>
                        <a:ea typeface="Cambria Math" panose="02040503050406030204" pitchFamily="18" charset="0"/>
                      </a:rPr>
                      <m:t>𝜋</m:t>
                    </m:r>
                  </m:oMath>
                </a14:m>
                <a:r>
                  <a:rPr lang="en-GB" dirty="0"/>
                  <a:t>.</a:t>
                </a:r>
              </a:p>
            </p:txBody>
          </p:sp>
        </mc:Choice>
        <mc:Fallback>
          <p:sp>
            <p:nvSpPr>
              <p:cNvPr id="11" name="TextBox 10">
                <a:extLst>
                  <a:ext uri="{FF2B5EF4-FFF2-40B4-BE49-F238E27FC236}">
                    <a16:creationId xmlns:a16="http://schemas.microsoft.com/office/drawing/2014/main" id="{A2176659-0404-FDE9-BEFD-5C5A98A451D6}"/>
                  </a:ext>
                </a:extLst>
              </p:cNvPr>
              <p:cNvSpPr txBox="1">
                <a:spLocks noRot="1" noChangeAspect="1" noMove="1" noResize="1" noEditPoints="1" noAdjustHandles="1" noChangeArrowheads="1" noChangeShapeType="1" noTextEdit="1"/>
              </p:cNvSpPr>
              <p:nvPr/>
            </p:nvSpPr>
            <p:spPr>
              <a:xfrm>
                <a:off x="1111401" y="4754336"/>
                <a:ext cx="6950248" cy="369332"/>
              </a:xfrm>
              <a:prstGeom prst="rect">
                <a:avLst/>
              </a:prstGeom>
              <a:blipFill>
                <a:blip r:embed="rId6"/>
                <a:stretch>
                  <a:fillRect l="-702" t="-10000" r="-702" b="-26667"/>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C9904EA8-55B4-6E33-5E86-7CB6B395DB1B}"/>
              </a:ext>
            </a:extLst>
          </p:cNvPr>
          <p:cNvSpPr txBox="1"/>
          <p:nvPr/>
        </p:nvSpPr>
        <p:spPr>
          <a:xfrm>
            <a:off x="753899" y="5123668"/>
            <a:ext cx="7983547" cy="369332"/>
          </a:xfrm>
          <a:prstGeom prst="rect">
            <a:avLst/>
          </a:prstGeom>
          <a:noFill/>
        </p:spPr>
        <p:txBody>
          <a:bodyPr wrap="square">
            <a:spAutoFit/>
          </a:bodyPr>
          <a:lstStyle/>
          <a:p>
            <a:pPr marL="285750" indent="-285750">
              <a:buFont typeface="Arial" panose="020B0604020202020204" pitchFamily="34" charset="0"/>
              <a:buChar char="•"/>
            </a:pPr>
            <a:r>
              <a:rPr lang="en-US" dirty="0"/>
              <a:t>Ranking distance metric: Kendall-Tau (KT) distance</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9C0B33-EC25-828A-19EC-468958EA77DB}"/>
                  </a:ext>
                </a:extLst>
              </p:cNvPr>
              <p:cNvSpPr txBox="1"/>
              <p:nvPr/>
            </p:nvSpPr>
            <p:spPr>
              <a:xfrm>
                <a:off x="2100364" y="5521684"/>
                <a:ext cx="5386795" cy="703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𝐾𝑇</m:t>
                          </m:r>
                        </m:sub>
                      </m:sSub>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𝑗</m:t>
                          </m:r>
                        </m:sub>
                        <m:sup/>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𝑗</m:t>
                              </m:r>
                            </m:e>
                          </m:d>
                          <m:r>
                            <a:rPr lang="en-GB"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𝑗</m:t>
                                  </m:r>
                                </m:e>
                              </m:d>
                            </m:e>
                          </m:d>
                          <m:r>
                            <a:rPr lang="en-US" b="0" i="1" smtClean="0">
                              <a:latin typeface="Cambria Math" panose="02040503050406030204" pitchFamily="18" charset="0"/>
                              <a:ea typeface="Cambria Math" panose="02040503050406030204" pitchFamily="18" charset="0"/>
                            </a:rPr>
                            <m:t>&lt;0}</m:t>
                          </m:r>
                        </m:e>
                      </m:nary>
                    </m:oMath>
                  </m:oMathPara>
                </a14:m>
                <a:endParaRPr lang="en-GB" dirty="0"/>
              </a:p>
            </p:txBody>
          </p:sp>
        </mc:Choice>
        <mc:Fallback xmlns="">
          <p:sp>
            <p:nvSpPr>
              <p:cNvPr id="7" name="TextBox 6">
                <a:extLst>
                  <a:ext uri="{FF2B5EF4-FFF2-40B4-BE49-F238E27FC236}">
                    <a16:creationId xmlns:a16="http://schemas.microsoft.com/office/drawing/2014/main" id="{C09C0B33-EC25-828A-19EC-468958EA77DB}"/>
                  </a:ext>
                </a:extLst>
              </p:cNvPr>
              <p:cNvSpPr txBox="1">
                <a:spLocks noRot="1" noChangeAspect="1" noMove="1" noResize="1" noEditPoints="1" noAdjustHandles="1" noChangeArrowheads="1" noChangeShapeType="1" noTextEdit="1"/>
              </p:cNvSpPr>
              <p:nvPr/>
            </p:nvSpPr>
            <p:spPr>
              <a:xfrm>
                <a:off x="2100364" y="5521684"/>
                <a:ext cx="5386795" cy="703526"/>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AA520DE-E98D-B8D1-F359-2FDA70C75E89}"/>
                  </a:ext>
                </a:extLst>
              </p14:cNvPr>
              <p14:cNvContentPartPr/>
              <p14:nvPr/>
            </p14:nvContentPartPr>
            <p14:xfrm>
              <a:off x="5710467" y="3508134"/>
              <a:ext cx="598680" cy="360"/>
            </p14:xfrm>
          </p:contentPart>
        </mc:Choice>
        <mc:Fallback xmlns="">
          <p:pic>
            <p:nvPicPr>
              <p:cNvPr id="10" name="Ink 9">
                <a:extLst>
                  <a:ext uri="{FF2B5EF4-FFF2-40B4-BE49-F238E27FC236}">
                    <a16:creationId xmlns:a16="http://schemas.microsoft.com/office/drawing/2014/main" id="{FAA520DE-E98D-B8D1-F359-2FDA70C75E89}"/>
                  </a:ext>
                </a:extLst>
              </p:cNvPr>
              <p:cNvPicPr/>
              <p:nvPr/>
            </p:nvPicPr>
            <p:blipFill>
              <a:blip r:embed="rId9"/>
              <a:stretch>
                <a:fillRect/>
              </a:stretch>
            </p:blipFill>
            <p:spPr>
              <a:xfrm>
                <a:off x="5704347" y="3502014"/>
                <a:ext cx="610920" cy="12600"/>
              </a:xfrm>
              <a:prstGeom prst="rect">
                <a:avLst/>
              </a:prstGeom>
            </p:spPr>
          </p:pic>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955E02C-A771-AC12-2AFB-4AF39C8BD801}"/>
                  </a:ext>
                </a:extLst>
              </p:cNvPr>
              <p:cNvSpPr txBox="1"/>
              <p:nvPr/>
            </p:nvSpPr>
            <p:spPr>
              <a:xfrm>
                <a:off x="6351137" y="3341147"/>
                <a:ext cx="2461956" cy="307777"/>
              </a:xfrm>
              <a:prstGeom prst="rect">
                <a:avLst/>
              </a:prstGeom>
              <a:noFill/>
            </p:spPr>
            <p:txBody>
              <a:bodyPr wrap="square" rtlCol="0">
                <a:spAutoFit/>
              </a:bodyPr>
              <a:lstStyle/>
              <a:p>
                <a:r>
                  <a:rPr lang="en-GB" sz="1400" dirty="0">
                    <a:solidFill>
                      <a:srgbClr val="FF0000"/>
                    </a:solidFill>
                  </a:rPr>
                  <a:t>score of candidate at position </a:t>
                </a:r>
                <a14:m>
                  <m:oMath xmlns:m="http://schemas.openxmlformats.org/officeDocument/2006/math">
                    <m:r>
                      <a:rPr lang="en-GB" sz="1400" i="1" dirty="0" smtClean="0">
                        <a:solidFill>
                          <a:srgbClr val="FF0000"/>
                        </a:solidFill>
                        <a:latin typeface="Cambria Math" panose="02040503050406030204" pitchFamily="18" charset="0"/>
                      </a:rPr>
                      <m:t>𝑖</m:t>
                    </m:r>
                  </m:oMath>
                </a14:m>
                <a:endParaRPr lang="en-GB" sz="1400" dirty="0">
                  <a:solidFill>
                    <a:srgbClr val="FF0000"/>
                  </a:solidFill>
                </a:endParaRPr>
              </a:p>
            </p:txBody>
          </p:sp>
        </mc:Choice>
        <mc:Fallback xmlns="">
          <p:sp>
            <p:nvSpPr>
              <p:cNvPr id="21" name="TextBox 20">
                <a:extLst>
                  <a:ext uri="{FF2B5EF4-FFF2-40B4-BE49-F238E27FC236}">
                    <a16:creationId xmlns:a16="http://schemas.microsoft.com/office/drawing/2014/main" id="{7955E02C-A771-AC12-2AFB-4AF39C8BD801}"/>
                  </a:ext>
                </a:extLst>
              </p:cNvPr>
              <p:cNvSpPr txBox="1">
                <a:spLocks noRot="1" noChangeAspect="1" noMove="1" noResize="1" noEditPoints="1" noAdjustHandles="1" noChangeArrowheads="1" noChangeShapeType="1" noTextEdit="1"/>
              </p:cNvSpPr>
              <p:nvPr/>
            </p:nvSpPr>
            <p:spPr>
              <a:xfrm>
                <a:off x="6351137" y="3341147"/>
                <a:ext cx="2461956" cy="307777"/>
              </a:xfrm>
              <a:prstGeom prst="rect">
                <a:avLst/>
              </a:prstGeom>
              <a:blipFill>
                <a:blip r:embed="rId10"/>
                <a:stretch>
                  <a:fillRect l="-743" t="-3922" b="-19608"/>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1828710F-ACB3-1BE2-2AFF-D3DE22134826}"/>
                  </a:ext>
                </a:extLst>
              </p14:cNvPr>
              <p14:cNvContentPartPr/>
              <p14:nvPr/>
            </p14:nvContentPartPr>
            <p14:xfrm>
              <a:off x="5840787" y="3825294"/>
              <a:ext cx="565920" cy="360"/>
            </p14:xfrm>
          </p:contentPart>
        </mc:Choice>
        <mc:Fallback xmlns="">
          <p:pic>
            <p:nvPicPr>
              <p:cNvPr id="23" name="Ink 22">
                <a:extLst>
                  <a:ext uri="{FF2B5EF4-FFF2-40B4-BE49-F238E27FC236}">
                    <a16:creationId xmlns:a16="http://schemas.microsoft.com/office/drawing/2014/main" id="{1828710F-ACB3-1BE2-2AFF-D3DE22134826}"/>
                  </a:ext>
                </a:extLst>
              </p:cNvPr>
              <p:cNvPicPr/>
              <p:nvPr/>
            </p:nvPicPr>
            <p:blipFill>
              <a:blip r:embed="rId12"/>
              <a:stretch>
                <a:fillRect/>
              </a:stretch>
            </p:blipFill>
            <p:spPr>
              <a:xfrm>
                <a:off x="5834667" y="3819174"/>
                <a:ext cx="578160" cy="12600"/>
              </a:xfrm>
              <a:prstGeom prst="rect">
                <a:avLst/>
              </a:prstGeom>
            </p:spPr>
          </p:pic>
        </mc:Fallback>
      </mc:AlternateContent>
      <p:sp>
        <p:nvSpPr>
          <p:cNvPr id="24" name="TextBox 23">
            <a:extLst>
              <a:ext uri="{FF2B5EF4-FFF2-40B4-BE49-F238E27FC236}">
                <a16:creationId xmlns:a16="http://schemas.microsoft.com/office/drawing/2014/main" id="{1D08CFAC-04A9-8941-C86D-074A3934A20A}"/>
              </a:ext>
            </a:extLst>
          </p:cNvPr>
          <p:cNvSpPr txBox="1"/>
          <p:nvPr/>
        </p:nvSpPr>
        <p:spPr>
          <a:xfrm>
            <a:off x="6406707" y="3662066"/>
            <a:ext cx="1440338" cy="307777"/>
          </a:xfrm>
          <a:prstGeom prst="rect">
            <a:avLst/>
          </a:prstGeom>
          <a:noFill/>
        </p:spPr>
        <p:txBody>
          <a:bodyPr wrap="square" rtlCol="0">
            <a:spAutoFit/>
          </a:bodyPr>
          <a:lstStyle/>
          <a:p>
            <a:r>
              <a:rPr lang="en-GB" sz="1400" dirty="0">
                <a:solidFill>
                  <a:srgbClr val="FF0000"/>
                </a:solidFill>
              </a:rPr>
              <a:t>position discount</a:t>
            </a:r>
          </a:p>
        </p:txBody>
      </p:sp>
    </p:spTree>
    <p:extLst>
      <p:ext uri="{BB962C8B-B14F-4D97-AF65-F5344CB8AC3E}">
        <p14:creationId xmlns:p14="http://schemas.microsoft.com/office/powerpoint/2010/main" val="2723613456"/>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28256</TotalTime>
  <Words>4367</Words>
  <Application>Microsoft Office PowerPoint</Application>
  <PresentationFormat>On-screen Show (4:3)</PresentationFormat>
  <Paragraphs>396</Paragraphs>
  <Slides>35</Slides>
  <Notes>35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EB Garamond</vt:lpstr>
      <vt:lpstr>EB Garamond Medium</vt:lpstr>
      <vt:lpstr>Lato Light</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Tonon</dc:creator>
  <cp:lastModifiedBy>Andrii Kliachkin</cp:lastModifiedBy>
  <cp:revision>973</cp:revision>
  <cp:lastPrinted>2022-06-14T08:59:54Z</cp:lastPrinted>
  <dcterms:created xsi:type="dcterms:W3CDTF">2022-05-29T13:03:07Z</dcterms:created>
  <dcterms:modified xsi:type="dcterms:W3CDTF">2024-04-14T13:34:19Z</dcterms:modified>
</cp:coreProperties>
</file>