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32" r:id="rId3"/>
    <p:sldId id="350" r:id="rId4"/>
    <p:sldId id="361" r:id="rId5"/>
    <p:sldId id="351" r:id="rId6"/>
    <p:sldId id="342" r:id="rId7"/>
    <p:sldId id="352" r:id="rId8"/>
    <p:sldId id="353" r:id="rId9"/>
    <p:sldId id="354" r:id="rId10"/>
    <p:sldId id="355" r:id="rId11"/>
    <p:sldId id="356" r:id="rId12"/>
    <p:sldId id="357" r:id="rId13"/>
    <p:sldId id="360" r:id="rId14"/>
    <p:sldId id="358" r:id="rId15"/>
    <p:sldId id="3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D84"/>
    <a:srgbClr val="4821A0"/>
    <a:srgbClr val="34037C"/>
    <a:srgbClr val="D45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2" autoAdjust="0"/>
    <p:restoredTop sz="95111" autoAdjust="0"/>
  </p:normalViewPr>
  <p:slideViewPr>
    <p:cSldViewPr snapToGrid="0" snapToObjects="1">
      <p:cViewPr varScale="1">
        <p:scale>
          <a:sx n="111" d="100"/>
          <a:sy n="111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E72C-79F4-614D-B39A-628566A0AE0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605FB-5AA3-4B48-AC7B-529905E2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0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1DF9-0FF2-764B-B0FE-74E680B6D3F2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4458-1617-3040-A97B-E15028A44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26E1-5BEE-F14E-BDD2-49549B316A78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26E1-5BEE-F14E-BDD2-49549B316A78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26E1-5BEE-F14E-BDD2-49549B316A78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26E1-5BEE-F14E-BDD2-49549B316A78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5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26E1-5BEE-F14E-BDD2-49549B316A78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9647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B240-427C-834B-99CC-9867CF0B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8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6869B240-427C-834B-99CC-9867CF0BEB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er.ie/docs/000340/cer11080(a)(i)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" y="271945"/>
            <a:ext cx="9144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5500" b="1" dirty="0" smtClean="0">
                <a:solidFill>
                  <a:srgbClr val="008000"/>
                </a:solidFill>
                <a:latin typeface="Avenir Book"/>
                <a:cs typeface="Avenir Book"/>
              </a:rPr>
              <a:t>Smart Meter Data </a:t>
            </a:r>
          </a:p>
          <a:p>
            <a:pPr>
              <a:lnSpc>
                <a:spcPct val="12000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Avenir Book"/>
                <a:cs typeface="Avenir Book"/>
              </a:rPr>
              <a:t>The Pot of Gold Under The Virtual Rainbow</a:t>
            </a:r>
            <a:endParaRPr lang="en-US" sz="3000" b="1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523" y="6030820"/>
            <a:ext cx="36450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  <a:cs typeface="Avenir Roman"/>
              </a:rPr>
              <a:t>Energy 590 | January 21, 2015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venir Roman"/>
              <a:cs typeface="Avenir Roman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4523" y="4368378"/>
            <a:ext cx="3590877" cy="130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 smtClean="0">
                <a:latin typeface="Avenir Roman"/>
                <a:cs typeface="Avenir Roman"/>
              </a:rPr>
              <a:t>Andrew </a:t>
            </a:r>
            <a:r>
              <a:rPr lang="en-US" dirty="0" err="1" smtClean="0">
                <a:latin typeface="Avenir Roman"/>
                <a:cs typeface="Avenir Roman"/>
              </a:rPr>
              <a:t>Klinkman</a:t>
            </a:r>
            <a:endParaRPr lang="en-US" dirty="0" smtClean="0">
              <a:latin typeface="Avenir Roman"/>
              <a:cs typeface="Avenir Roman"/>
            </a:endParaRPr>
          </a:p>
          <a:p>
            <a:pPr algn="ctr">
              <a:lnSpc>
                <a:spcPct val="110000"/>
              </a:lnSpc>
            </a:pPr>
            <a:r>
              <a:rPr lang="en-US" dirty="0" smtClean="0">
                <a:latin typeface="Avenir Roman"/>
                <a:cs typeface="Avenir Roman"/>
              </a:rPr>
              <a:t>Jake Reeder</a:t>
            </a:r>
            <a:endParaRPr lang="en-US" dirty="0" smtClean="0">
              <a:latin typeface="Avenir Roman"/>
              <a:cs typeface="Avenir Roman"/>
            </a:endParaRPr>
          </a:p>
          <a:p>
            <a:pPr algn="ctr">
              <a:lnSpc>
                <a:spcPct val="110000"/>
              </a:lnSpc>
            </a:pPr>
            <a:r>
              <a:rPr lang="en-US" dirty="0" smtClean="0">
                <a:latin typeface="Avenir Roman"/>
                <a:cs typeface="Avenir Roman"/>
              </a:rPr>
              <a:t>Josh Seidenfeld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latin typeface="Avenir Roman"/>
                <a:cs typeface="Avenir Roman"/>
              </a:rPr>
              <a:t>Louis Winkler</a:t>
            </a:r>
            <a:endParaRPr lang="en-US" dirty="0" smtClean="0">
              <a:latin typeface="Avenir Roman"/>
              <a:cs typeface="Avenir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31" y="2073970"/>
            <a:ext cx="5125835" cy="20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Surveys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1016853"/>
            <a:ext cx="8145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Surveys </a:t>
            </a:r>
            <a:r>
              <a:rPr lang="en-US" sz="2400" dirty="0"/>
              <a:t>conducted in addition to raw data on </a:t>
            </a:r>
            <a:r>
              <a:rPr lang="en-US" sz="2400" dirty="0" smtClean="0"/>
              <a:t>usage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Four surveys: pre and post trial for SMEs and </a:t>
            </a:r>
            <a:r>
              <a:rPr lang="en-US" sz="2400" dirty="0" err="1"/>
              <a:t>housholds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Pre: Questions focused on attitudes and usage.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Post: Many attitudinal questions (e.g., "I do not want to be told how much electricity I use")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Questions about appliances and usage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Questions about interaction with the trial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Similar questions for businesses</a:t>
            </a:r>
          </a:p>
        </p:txBody>
      </p:sp>
    </p:spTree>
    <p:extLst>
      <p:ext uri="{BB962C8B-B14F-4D97-AF65-F5344CB8AC3E}">
        <p14:creationId xmlns:p14="http://schemas.microsoft.com/office/powerpoint/2010/main" val="400964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4179765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Challenges: Implementation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1016853"/>
            <a:ext cx="81452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Link between peak and bill reductions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Customers may have exaggerated expectations of savings/penalties from peak </a:t>
            </a:r>
            <a:r>
              <a:rPr lang="en-US" sz="2400" dirty="0" smtClean="0"/>
              <a:t>activities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Potential Selection Bias</a:t>
            </a:r>
          </a:p>
          <a:p>
            <a:pPr marL="742950" lvl="1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Customers who participated may have been more motivated to reduce </a:t>
            </a:r>
            <a:r>
              <a:rPr lang="en-US" sz="2400" dirty="0" smtClean="0"/>
              <a:t>usage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No way to isolate individual DSM technique </a:t>
            </a:r>
            <a:r>
              <a:rPr lang="en-US" sz="2400" dirty="0" smtClean="0"/>
              <a:t>effects</a:t>
            </a:r>
            <a:endParaRPr lang="en-US" sz="2400" dirty="0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TOU Rates must be designed  to be cost-neutral with no behavior </a:t>
            </a:r>
            <a:r>
              <a:rPr lang="en-US" sz="2400" dirty="0" smtClean="0"/>
              <a:t>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86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Challenges: Analysis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1016853"/>
            <a:ext cx="81452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Multiple </a:t>
            </a:r>
            <a:r>
              <a:rPr lang="en-US" sz="2400" dirty="0"/>
              <a:t>Treatment Groups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4 Tariffs, 4 Demand Side Management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Missing Meter </a:t>
            </a:r>
            <a:r>
              <a:rPr lang="en-US" sz="2400" dirty="0" smtClean="0"/>
              <a:t>Data</a:t>
            </a:r>
            <a:endParaRPr lang="en-US" sz="2400" dirty="0"/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Projections to wider population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Used bootstrapping techniques to simulate </a:t>
            </a:r>
            <a:r>
              <a:rPr lang="en-US" sz="2400" dirty="0" smtClean="0"/>
              <a:t>data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Tipping point </a:t>
            </a:r>
            <a:r>
              <a:rPr lang="en-US" sz="2400" dirty="0" smtClean="0"/>
              <a:t>exploration</a:t>
            </a:r>
            <a:endParaRPr lang="en-US" sz="2400" dirty="0"/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Inclusion of attitudinal analysis</a:t>
            </a:r>
          </a:p>
          <a:p>
            <a:pPr marL="914400" lvl="1" indent="-4572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Surveys measured consumer engagement and interest in energy </a:t>
            </a:r>
            <a:r>
              <a:rPr lang="en-US" sz="2400" dirty="0" smtClean="0"/>
              <a:t>savings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2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4934933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Literature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1016853"/>
            <a:ext cx="81452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Commission for Energy Regulation (2011), “Electricity Smart Metering Customer </a:t>
            </a:r>
            <a:r>
              <a:rPr lang="en-US" sz="2400" dirty="0" err="1"/>
              <a:t>Behaviour</a:t>
            </a:r>
            <a:r>
              <a:rPr lang="en-US" sz="2400" dirty="0"/>
              <a:t> Trials (CBT) Findings Report”. </a:t>
            </a:r>
            <a:r>
              <a:rPr lang="pl-PL" sz="2400" dirty="0">
                <a:hlinkClick r:id="rId2"/>
              </a:rPr>
              <a:t>http://www.cer.ie/docs/000340/cer11080(a)(i).pdf</a:t>
            </a:r>
            <a:endParaRPr lang="pl-PL" sz="24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pl-PL" sz="2400" dirty="0" err="1"/>
              <a:t>Gans</a:t>
            </a:r>
            <a:r>
              <a:rPr lang="pl-PL" sz="2400" dirty="0"/>
              <a:t>, </a:t>
            </a:r>
            <a:r>
              <a:rPr lang="pl-PL" sz="2400" dirty="0" err="1"/>
              <a:t>Will</a:t>
            </a:r>
            <a:r>
              <a:rPr lang="pl-PL" sz="2400" dirty="0"/>
              <a:t>, Anna </a:t>
            </a:r>
            <a:r>
              <a:rPr lang="pl-PL" sz="2400" dirty="0" err="1"/>
              <a:t>Alberini</a:t>
            </a:r>
            <a:r>
              <a:rPr lang="pl-PL" sz="2400" dirty="0"/>
              <a:t>, and Alberto </a:t>
            </a:r>
            <a:r>
              <a:rPr lang="pl-PL" sz="2400" dirty="0" err="1"/>
              <a:t>Longo</a:t>
            </a:r>
            <a:r>
              <a:rPr lang="pl-PL" sz="2400" dirty="0"/>
              <a:t>. "Smart </a:t>
            </a:r>
            <a:r>
              <a:rPr lang="pl-PL" sz="2400" dirty="0" err="1"/>
              <a:t>meter</a:t>
            </a:r>
            <a:r>
              <a:rPr lang="pl-PL" sz="2400" dirty="0"/>
              <a:t> devices and the </a:t>
            </a:r>
            <a:r>
              <a:rPr lang="pl-PL" sz="2400" dirty="0" err="1"/>
              <a:t>effect</a:t>
            </a:r>
            <a:r>
              <a:rPr lang="pl-PL" sz="2400" dirty="0"/>
              <a:t> of </a:t>
            </a:r>
            <a:r>
              <a:rPr lang="pl-PL" sz="2400" dirty="0" err="1"/>
              <a:t>feedback</a:t>
            </a:r>
            <a:r>
              <a:rPr lang="pl-PL" sz="2400" dirty="0"/>
              <a:t> on residential </a:t>
            </a:r>
            <a:r>
              <a:rPr lang="pl-PL" sz="2400" dirty="0" err="1"/>
              <a:t>electricity</a:t>
            </a:r>
            <a:r>
              <a:rPr lang="pl-PL" sz="2400" dirty="0"/>
              <a:t> </a:t>
            </a:r>
            <a:r>
              <a:rPr lang="pl-PL" sz="2400" dirty="0" err="1"/>
              <a:t>consumption</a:t>
            </a:r>
            <a:r>
              <a:rPr lang="pl-PL" sz="2400" dirty="0"/>
              <a:t>: </a:t>
            </a:r>
            <a:r>
              <a:rPr lang="pl-PL" sz="2400" dirty="0" err="1"/>
              <a:t>Evidence</a:t>
            </a:r>
            <a:r>
              <a:rPr lang="pl-PL" sz="2400" dirty="0"/>
              <a:t> from a </a:t>
            </a:r>
            <a:r>
              <a:rPr lang="pl-PL" sz="2400" dirty="0" err="1"/>
              <a:t>natural</a:t>
            </a:r>
            <a:r>
              <a:rPr lang="pl-PL" sz="2400" dirty="0"/>
              <a:t> </a:t>
            </a:r>
            <a:r>
              <a:rPr lang="pl-PL" sz="2400" dirty="0" err="1"/>
              <a:t>experiment</a:t>
            </a:r>
            <a:r>
              <a:rPr lang="pl-PL" sz="2400" dirty="0"/>
              <a:t> in </a:t>
            </a:r>
            <a:r>
              <a:rPr lang="pl-PL" sz="2400" dirty="0" err="1"/>
              <a:t>Northern</a:t>
            </a:r>
            <a:r>
              <a:rPr lang="pl-PL" sz="2400" dirty="0"/>
              <a:t> </a:t>
            </a:r>
            <a:r>
              <a:rPr lang="pl-PL" sz="2400" dirty="0" err="1"/>
              <a:t>Ireland</a:t>
            </a:r>
            <a:r>
              <a:rPr lang="pl-PL" sz="2400" dirty="0"/>
              <a:t>." </a:t>
            </a:r>
            <a:r>
              <a:rPr lang="pl-PL" sz="2400" dirty="0" err="1"/>
              <a:t>Energy</a:t>
            </a:r>
            <a:r>
              <a:rPr lang="pl-PL" sz="2400" dirty="0"/>
              <a:t> </a:t>
            </a:r>
            <a:r>
              <a:rPr lang="pl-PL" sz="2400" dirty="0" err="1"/>
              <a:t>Economics</a:t>
            </a:r>
            <a:r>
              <a:rPr lang="pl-PL" sz="2400" dirty="0"/>
              <a:t> 36 (2013): 729-743</a:t>
            </a:r>
            <a:r>
              <a:rPr lang="pl-PL" sz="24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err="1"/>
              <a:t>Beckel</a:t>
            </a:r>
            <a:r>
              <a:rPr lang="en-US" sz="2400" dirty="0"/>
              <a:t>, Christian, et al. "Revealing household characteristics from smart meter data." Energy 78 (2014): 397-410.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5441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1056167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Smart Metering Project Purpose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1016853"/>
            <a:ext cx="81452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nitiated </a:t>
            </a:r>
            <a:r>
              <a:rPr lang="en-US" sz="2400" dirty="0"/>
              <a:t>in 2007 </a:t>
            </a:r>
            <a:r>
              <a:rPr lang="en-US" sz="2400" dirty="0" smtClean="0"/>
              <a:t>to </a:t>
            </a:r>
            <a:r>
              <a:rPr lang="en-US" sz="2400" dirty="0"/>
              <a:t>assess </a:t>
            </a:r>
            <a:r>
              <a:rPr lang="en-US" sz="2400" dirty="0" smtClean="0"/>
              <a:t>performance </a:t>
            </a:r>
            <a:r>
              <a:rPr lang="en-US" sz="2400" dirty="0"/>
              <a:t>of Smart Meters</a:t>
            </a:r>
            <a:r>
              <a:rPr lang="en-US" sz="2400" dirty="0" smtClean="0"/>
              <a:t>, </a:t>
            </a:r>
            <a:r>
              <a:rPr lang="en-US" sz="2400" dirty="0"/>
              <a:t>their impact on consumers’ energy consumption, and the economic case for a wider rollout.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Collaborative </a:t>
            </a:r>
            <a:r>
              <a:rPr lang="en-US" sz="2400" dirty="0"/>
              <a:t>energy industry-wide project managed by the CER and actively involving a host of energy industry participants. 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Metering Electricity Customer Behavior Trials (CBTs) took place during 2009 and 2010 with over 5,000 Irish homes and businesses participating.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Metering Gas Customer Behavior Trials (CBTs) took place during 2010 and 2011 with nearly 2,000 Irish homes participating. </a:t>
            </a:r>
          </a:p>
        </p:txBody>
      </p:sp>
    </p:spTree>
    <p:extLst>
      <p:ext uri="{BB962C8B-B14F-4D97-AF65-F5344CB8AC3E}">
        <p14:creationId xmlns:p14="http://schemas.microsoft.com/office/powerpoint/2010/main" val="413688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Trials’ Purpose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058" y="968472"/>
            <a:ext cx="81452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Research </a:t>
            </a:r>
            <a:r>
              <a:rPr lang="en-US" sz="2400" dirty="0"/>
              <a:t>how smart metering can help shape energy usage behaviors across a variety of demographics, lifestyles and home sizes. 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Assess </a:t>
            </a:r>
            <a:r>
              <a:rPr lang="en-US" sz="2400" dirty="0"/>
              <a:t>the impact on consumer’s electricity and gas consumption in order to inform the cost-benefit analysis for a national smart meter rollout. 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Establish </a:t>
            </a:r>
            <a:r>
              <a:rPr lang="en-US" sz="2400" dirty="0"/>
              <a:t>anonymous, detailed data underlying the electricity customer behavior trial results to facilitate further research and the development of competitive products and services following the anticipated rollout of Smart Meters in Ireland.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79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1842149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2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What Data Was Collected?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204475"/>
            <a:ext cx="81452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every meter participating from July 2009-December 2010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Meter </a:t>
            </a:r>
            <a:r>
              <a:rPr lang="en-US" sz="2400" dirty="0"/>
              <a:t>Reading every half hour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Time </a:t>
            </a:r>
            <a:r>
              <a:rPr lang="en-US" sz="2400" dirty="0"/>
              <a:t>of Use of Tariff (4 types)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DSM </a:t>
            </a:r>
            <a:r>
              <a:rPr lang="en-US" sz="2400" dirty="0"/>
              <a:t>Structure implemented (4 types)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Pre </a:t>
            </a:r>
            <a:r>
              <a:rPr lang="en-US" sz="2400" dirty="0"/>
              <a:t>and Post Trial Survey Answers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Business </a:t>
            </a:r>
            <a:r>
              <a:rPr lang="en-US" sz="2400" dirty="0"/>
              <a:t>or Residential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430"/>
          <a:stretch/>
        </p:blipFill>
        <p:spPr>
          <a:xfrm>
            <a:off x="4352444" y="3869793"/>
            <a:ext cx="4216146" cy="2492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702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2597316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9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273972" y="-73308"/>
            <a:ext cx="8548618" cy="104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Avenir Roman"/>
                <a:cs typeface="Avenir Roman"/>
              </a:rPr>
              <a:t>Implementation</a:t>
            </a:r>
            <a:endParaRPr lang="en-US" sz="2000" b="1" dirty="0" smtClean="0">
              <a:solidFill>
                <a:srgbClr val="008000"/>
              </a:solidFill>
              <a:latin typeface="Avenir Roman"/>
              <a:cs typeface="Avenir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33" y="788014"/>
            <a:ext cx="8145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Commission for Energy Reform recruited over 5000 Irish homes and over 650 businesses on a volunteer basis through a mailed letter. 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main variables: time of use pricing and additional informational on usage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Additional information on usage: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volunteers had a smart meter installed in their home, along with a monitor that displayed the price of electricity in a real-time basis as well as stickers and fridge magnets to help prompt compliance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Volunteers also received monthly or bimonthly energy usage statements with their billing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 of Use Pricing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Electricity tariffs were  set a different levels for three time periods: week nights, week days, and peak: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4" y="4204334"/>
            <a:ext cx="6990284" cy="2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8185" y="3394740"/>
            <a:ext cx="7939258" cy="820308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9470" y="64654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794700-89DE-8B47-96C2-3FDEEAE02F7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273971" y="255588"/>
            <a:ext cx="8348663" cy="5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008000"/>
                </a:solidFill>
                <a:latin typeface="Avenir Black"/>
                <a:cs typeface="Avenir Black"/>
              </a:rPr>
              <a:t>Agenda</a:t>
            </a:r>
            <a:endParaRPr lang="en-US" sz="2000" dirty="0">
              <a:solidFill>
                <a:srgbClr val="008000"/>
              </a:solidFill>
              <a:latin typeface="Avenir Black"/>
              <a:cs typeface="Avenir Black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0807" y="777875"/>
            <a:ext cx="8156636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91857" y="1002695"/>
            <a:ext cx="7086600" cy="490422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Purpose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Data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Pilot Implementation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Surveys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Challenges</a:t>
            </a:r>
          </a:p>
          <a:p>
            <a:pPr>
              <a:lnSpc>
                <a:spcPct val="130000"/>
              </a:lnSpc>
              <a:spcBef>
                <a:spcPts val="624"/>
              </a:spcBef>
              <a:buSzPct val="108000"/>
            </a:pPr>
            <a:r>
              <a:rPr lang="en-US" sz="3500" dirty="0" smtClean="0">
                <a:latin typeface="Avenir Roman"/>
                <a:ea typeface="ＭＳ Ｐゴシック" charset="0"/>
                <a:cs typeface="Avenir Roman"/>
              </a:rPr>
              <a:t>Literature</a:t>
            </a:r>
            <a:endParaRPr lang="en-US" sz="3500" dirty="0" smtClean="0">
              <a:latin typeface="Avenir Roman"/>
              <a:ea typeface="ＭＳ Ｐゴシック" charset="0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3545" y="3542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517</Words>
  <Application>Microsoft Macintosh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Seidenfeld</dc:creator>
  <cp:lastModifiedBy>Josh Seidenfeld</cp:lastModifiedBy>
  <cp:revision>236</cp:revision>
  <cp:lastPrinted>2013-11-07T17:58:28Z</cp:lastPrinted>
  <dcterms:created xsi:type="dcterms:W3CDTF">2013-11-03T02:14:59Z</dcterms:created>
  <dcterms:modified xsi:type="dcterms:W3CDTF">2015-01-21T19:33:42Z</dcterms:modified>
</cp:coreProperties>
</file>