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Genty Sans" charset="1" panose="00000600000000000000"/>
      <p:regular r:id="rId10"/>
    </p:embeddedFont>
    <p:embeddedFont>
      <p:font typeface="Public Sans" charset="1" panose="00000000000000000000"/>
      <p:regular r:id="rId11"/>
    </p:embeddedFont>
    <p:embeddedFont>
      <p:font typeface="Public Sans Bold" charset="1" panose="00000000000000000000"/>
      <p:regular r:id="rId12"/>
    </p:embeddedFont>
    <p:embeddedFont>
      <p:font typeface="Public Sans Italics" charset="1" panose="00000000000000000000"/>
      <p:regular r:id="rId13"/>
    </p:embeddedFont>
    <p:embeddedFont>
      <p:font typeface="Public Sans Bold Italics" charset="1" panose="00000000000000000000"/>
      <p:regular r:id="rId14"/>
    </p:embeddedFont>
    <p:embeddedFont>
      <p:font typeface="Public Sans Thin" charset="1" panose="00000000000000000000"/>
      <p:regular r:id="rId15"/>
    </p:embeddedFont>
    <p:embeddedFont>
      <p:font typeface="Public Sans Thin Italics" charset="1" panose="00000000000000000000"/>
      <p:regular r:id="rId16"/>
    </p:embeddedFont>
    <p:embeddedFont>
      <p:font typeface="Public Sans Medium" charset="1" panose="00000000000000000000"/>
      <p:regular r:id="rId17"/>
    </p:embeddedFont>
    <p:embeddedFont>
      <p:font typeface="Public Sans Medium Italics" charset="1" panose="00000000000000000000"/>
      <p:regular r:id="rId18"/>
    </p:embeddedFont>
    <p:embeddedFont>
      <p:font typeface="Public Sans Heavy" charset="1" panose="00000000000000000000"/>
      <p:regular r:id="rId19"/>
    </p:embeddedFont>
    <p:embeddedFont>
      <p:font typeface="Public Sans Heavy Italics"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31" Target="slides/slide11.xml" Type="http://schemas.openxmlformats.org/officeDocument/2006/relationships/slide"/><Relationship Id="rId32" Target="slides/slide12.xml" Type="http://schemas.openxmlformats.org/officeDocument/2006/relationships/slide"/><Relationship Id="rId33" Target="slides/slide13.xml" Type="http://schemas.openxmlformats.org/officeDocument/2006/relationships/slide"/><Relationship Id="rId34" Target="slides/slide14.xml" Type="http://schemas.openxmlformats.org/officeDocument/2006/relationships/slide"/><Relationship Id="rId35" Target="slides/slide15.xml" Type="http://schemas.openxmlformats.org/officeDocument/2006/relationships/slide"/><Relationship Id="rId36" Target="slides/slide16.xml" Type="http://schemas.openxmlformats.org/officeDocument/2006/relationships/slide"/><Relationship Id="rId37" Target="slides/slide17.xml" Type="http://schemas.openxmlformats.org/officeDocument/2006/relationships/slide"/><Relationship Id="rId38" Target="slides/slide18.xml" Type="http://schemas.openxmlformats.org/officeDocument/2006/relationships/slide"/><Relationship Id="rId39" Target="slides/slide19.xml" Type="http://schemas.openxmlformats.org/officeDocument/2006/relationships/slide"/><Relationship Id="rId4" Target="theme/theme1.xml" Type="http://schemas.openxmlformats.org/officeDocument/2006/relationships/theme"/><Relationship Id="rId40" Target="slides/slide20.xml" Type="http://schemas.openxmlformats.org/officeDocument/2006/relationships/slide"/><Relationship Id="rId41" Target="slides/slide21.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4.jpe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7143175" y="7980979"/>
            <a:ext cx="9081930" cy="8834241"/>
          </a:xfrm>
          <a:custGeom>
            <a:avLst/>
            <a:gdLst/>
            <a:ahLst/>
            <a:cxnLst/>
            <a:rect r="r" b="b" t="t" l="l"/>
            <a:pathLst>
              <a:path h="8834241" w="9081930">
                <a:moveTo>
                  <a:pt x="0" y="8834242"/>
                </a:moveTo>
                <a:lnTo>
                  <a:pt x="9081930" y="8834242"/>
                </a:lnTo>
                <a:lnTo>
                  <a:pt x="9081930" y="0"/>
                </a:lnTo>
                <a:lnTo>
                  <a:pt x="0" y="0"/>
                </a:lnTo>
                <a:lnTo>
                  <a:pt x="0" y="8834242"/>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0297140" y="2858361"/>
            <a:ext cx="6981389" cy="7084435"/>
          </a:xfrm>
          <a:custGeom>
            <a:avLst/>
            <a:gdLst/>
            <a:ahLst/>
            <a:cxnLst/>
            <a:rect r="r" b="b" t="t" l="l"/>
            <a:pathLst>
              <a:path h="7084435" w="6981389">
                <a:moveTo>
                  <a:pt x="0" y="0"/>
                </a:moveTo>
                <a:lnTo>
                  <a:pt x="6981389" y="0"/>
                </a:lnTo>
                <a:lnTo>
                  <a:pt x="6981389" y="7084435"/>
                </a:lnTo>
                <a:lnTo>
                  <a:pt x="0" y="70844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7884384">
            <a:off x="-2544200" y="-2518972"/>
            <a:ext cx="4310743" cy="4114800"/>
          </a:xfrm>
          <a:custGeom>
            <a:avLst/>
            <a:gdLst/>
            <a:ahLst/>
            <a:cxnLst/>
            <a:rect r="r" b="b" t="t" l="l"/>
            <a:pathLst>
              <a:path h="4114800" w="4310743">
                <a:moveTo>
                  <a:pt x="0" y="0"/>
                </a:moveTo>
                <a:lnTo>
                  <a:pt x="4310742" y="0"/>
                </a:lnTo>
                <a:lnTo>
                  <a:pt x="431074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7" id="7"/>
          <p:cNvSpPr txBox="true"/>
          <p:nvPr/>
        </p:nvSpPr>
        <p:spPr>
          <a:xfrm rot="0">
            <a:off x="1028700" y="4164331"/>
            <a:ext cx="7510826" cy="2266952"/>
          </a:xfrm>
          <a:prstGeom prst="rect">
            <a:avLst/>
          </a:prstGeom>
        </p:spPr>
        <p:txBody>
          <a:bodyPr anchor="t" rtlCol="false" tIns="0" lIns="0" bIns="0" rIns="0">
            <a:spAutoFit/>
          </a:bodyPr>
          <a:lstStyle/>
          <a:p>
            <a:pPr>
              <a:lnSpc>
                <a:spcPts val="8400"/>
              </a:lnSpc>
            </a:pPr>
            <a:r>
              <a:rPr lang="en-US" sz="10000">
                <a:solidFill>
                  <a:srgbClr val="156CDD"/>
                </a:solidFill>
                <a:latin typeface="Genty Sans"/>
              </a:rPr>
              <a:t>PASSWORD ENCRYPTOR</a:t>
            </a:r>
          </a:p>
        </p:txBody>
      </p:sp>
      <p:sp>
        <p:nvSpPr>
          <p:cNvPr name="TextBox 8" id="8"/>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
        <p:nvSpPr>
          <p:cNvPr name="TextBox 9" id="9"/>
          <p:cNvSpPr txBox="true"/>
          <p:nvPr/>
        </p:nvSpPr>
        <p:spPr>
          <a:xfrm rot="0">
            <a:off x="1007077" y="6343428"/>
            <a:ext cx="4038902" cy="415290"/>
          </a:xfrm>
          <a:prstGeom prst="rect">
            <a:avLst/>
          </a:prstGeom>
        </p:spPr>
        <p:txBody>
          <a:bodyPr anchor="t" rtlCol="false" tIns="0" lIns="0" bIns="0" rIns="0">
            <a:spAutoFit/>
          </a:bodyPr>
          <a:lstStyle/>
          <a:p>
            <a:pPr>
              <a:lnSpc>
                <a:spcPts val="3359"/>
              </a:lnSpc>
            </a:pPr>
            <a:r>
              <a:rPr lang="en-US" sz="2400">
                <a:solidFill>
                  <a:srgbClr val="001A50"/>
                </a:solidFill>
                <a:latin typeface="Public Sans Medium"/>
              </a:rPr>
              <a:t>With DES Algorithm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2628157">
            <a:off x="-2478580" y="7616920"/>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6" id="6"/>
          <p:cNvSpPr txBox="true"/>
          <p:nvPr/>
        </p:nvSpPr>
        <p:spPr>
          <a:xfrm rot="0">
            <a:off x="1028700" y="2089503"/>
            <a:ext cx="9123525"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IMPLEMENTASI</a:t>
            </a:r>
          </a:p>
        </p:txBody>
      </p:sp>
      <p:sp>
        <p:nvSpPr>
          <p:cNvPr name="TextBox 7" id="7"/>
          <p:cNvSpPr txBox="true"/>
          <p:nvPr/>
        </p:nvSpPr>
        <p:spPr>
          <a:xfrm rot="0">
            <a:off x="1028700" y="3935730"/>
            <a:ext cx="11283836" cy="1386840"/>
          </a:xfrm>
          <a:prstGeom prst="rect">
            <a:avLst/>
          </a:prstGeom>
        </p:spPr>
        <p:txBody>
          <a:bodyPr anchor="t" rtlCol="false" tIns="0" lIns="0" bIns="0" rIns="0">
            <a:spAutoFit/>
          </a:bodyPr>
          <a:lstStyle/>
          <a:p>
            <a:pPr algn="just">
              <a:lnSpc>
                <a:spcPts val="2760"/>
              </a:lnSpc>
            </a:pPr>
            <a:r>
              <a:rPr lang="en-US" sz="2400">
                <a:solidFill>
                  <a:srgbClr val="001A50"/>
                </a:solidFill>
                <a:latin typeface="Public Sans Medium"/>
              </a:rPr>
              <a:t>Pada modul ini kami mengimplementasikan penggunaan Port Mapping sebagai penghubung antar entity. Port mapping digunakan oleh main untuk memanggil seluruh component yang berada pada Entitiy encyphering, finalparsing, initpermutation, dan inputdata.</a:t>
            </a:r>
          </a:p>
        </p:txBody>
      </p:sp>
      <p:sp>
        <p:nvSpPr>
          <p:cNvPr name="TextBox 8" id="8"/>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
        <p:nvSpPr>
          <p:cNvPr name="TextBox 9" id="9"/>
          <p:cNvSpPr txBox="true"/>
          <p:nvPr/>
        </p:nvSpPr>
        <p:spPr>
          <a:xfrm rot="0">
            <a:off x="1028700" y="3181782"/>
            <a:ext cx="4038902" cy="415290"/>
          </a:xfrm>
          <a:prstGeom prst="rect">
            <a:avLst/>
          </a:prstGeom>
        </p:spPr>
        <p:txBody>
          <a:bodyPr anchor="t" rtlCol="false" tIns="0" lIns="0" bIns="0" rIns="0">
            <a:spAutoFit/>
          </a:bodyPr>
          <a:lstStyle/>
          <a:p>
            <a:pPr>
              <a:lnSpc>
                <a:spcPts val="3359"/>
              </a:lnSpc>
            </a:pPr>
            <a:r>
              <a:rPr lang="en-US" sz="2400">
                <a:solidFill>
                  <a:srgbClr val="001A50"/>
                </a:solidFill>
                <a:latin typeface="Public Sans Medium"/>
              </a:rPr>
              <a:t>Modul 5</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2628157">
            <a:off x="-2478580" y="7616920"/>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6" id="6"/>
          <p:cNvSpPr txBox="true"/>
          <p:nvPr/>
        </p:nvSpPr>
        <p:spPr>
          <a:xfrm rot="0">
            <a:off x="1028700" y="2089503"/>
            <a:ext cx="9123525"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IMPLEMENTASI</a:t>
            </a:r>
          </a:p>
        </p:txBody>
      </p:sp>
      <p:sp>
        <p:nvSpPr>
          <p:cNvPr name="TextBox 7" id="7"/>
          <p:cNvSpPr txBox="true"/>
          <p:nvPr/>
        </p:nvSpPr>
        <p:spPr>
          <a:xfrm rot="0">
            <a:off x="1028700" y="3935730"/>
            <a:ext cx="11283836" cy="3444240"/>
          </a:xfrm>
          <a:prstGeom prst="rect">
            <a:avLst/>
          </a:prstGeom>
        </p:spPr>
        <p:txBody>
          <a:bodyPr anchor="t" rtlCol="false" tIns="0" lIns="0" bIns="0" rIns="0">
            <a:spAutoFit/>
          </a:bodyPr>
          <a:lstStyle/>
          <a:p>
            <a:pPr algn="just">
              <a:lnSpc>
                <a:spcPts val="2760"/>
              </a:lnSpc>
            </a:pPr>
            <a:r>
              <a:rPr lang="en-US" sz="2400">
                <a:solidFill>
                  <a:srgbClr val="001A50"/>
                </a:solidFill>
                <a:latin typeface="Public Sans Medium"/>
              </a:rPr>
              <a:t>Pada modul ini kami mengimplementasikan penggunaan for loop di entity encyphering yaitu :</a:t>
            </a:r>
          </a:p>
          <a:p>
            <a:pPr algn="just">
              <a:lnSpc>
                <a:spcPts val="2760"/>
              </a:lnSpc>
            </a:pPr>
            <a:r>
              <a:rPr lang="en-US" sz="2400">
                <a:solidFill>
                  <a:srgbClr val="001A50"/>
                </a:solidFill>
                <a:latin typeface="Public Sans Medium"/>
              </a:rPr>
              <a:t>FOR I IN 1 TO 4 LOOP</a:t>
            </a:r>
          </a:p>
          <a:p>
            <a:pPr algn="just">
              <a:lnSpc>
                <a:spcPts val="2760"/>
              </a:lnSpc>
            </a:pPr>
            <a:r>
              <a:rPr lang="en-US" sz="2400">
                <a:solidFill>
                  <a:srgbClr val="001A50"/>
                </a:solidFill>
                <a:latin typeface="Public Sans Medium"/>
              </a:rPr>
              <a:t>           SHIFT(C, D, C_TEMP, D_TEMP, KEY_COUNTER);</a:t>
            </a:r>
          </a:p>
          <a:p>
            <a:pPr algn="just">
              <a:lnSpc>
                <a:spcPts val="2760"/>
              </a:lnSpc>
            </a:pPr>
            <a:r>
              <a:rPr lang="en-US" sz="2400">
                <a:solidFill>
                  <a:srgbClr val="001A50"/>
                </a:solidFill>
                <a:latin typeface="Public Sans Medium"/>
              </a:rPr>
              <a:t>           KEY_EXPANSION(C, D, K);</a:t>
            </a:r>
          </a:p>
          <a:p>
            <a:pPr algn="just">
              <a:lnSpc>
                <a:spcPts val="2760"/>
              </a:lnSpc>
            </a:pPr>
            <a:r>
              <a:rPr lang="en-US" sz="2400">
                <a:solidFill>
                  <a:srgbClr val="001A50"/>
                </a:solidFill>
                <a:latin typeface="Public Sans Medium"/>
              </a:rPr>
              <a:t>           R_EXPANSION(RPT, K, RE);</a:t>
            </a:r>
          </a:p>
          <a:p>
            <a:pPr algn="just">
              <a:lnSpc>
                <a:spcPts val="2760"/>
              </a:lnSpc>
            </a:pPr>
            <a:r>
              <a:rPr lang="en-US" sz="2400">
                <a:solidFill>
                  <a:srgbClr val="001A50"/>
                </a:solidFill>
                <a:latin typeface="Public Sans Medium"/>
              </a:rPr>
              <a:t>           KEY_COUNTER &lt;= KEY_COUNTER + 1;</a:t>
            </a:r>
          </a:p>
          <a:p>
            <a:pPr algn="just">
              <a:lnSpc>
                <a:spcPts val="2760"/>
              </a:lnSpc>
            </a:pPr>
            <a:r>
              <a:rPr lang="en-US" sz="2400">
                <a:solidFill>
                  <a:srgbClr val="001A50"/>
                </a:solidFill>
                <a:latin typeface="Public Sans Medium"/>
              </a:rPr>
              <a:t>END LOOP;</a:t>
            </a:r>
          </a:p>
          <a:p>
            <a:pPr algn="just">
              <a:lnSpc>
                <a:spcPts val="2760"/>
              </a:lnSpc>
            </a:pPr>
            <a:r>
              <a:rPr lang="en-US" sz="2400">
                <a:solidFill>
                  <a:srgbClr val="001A50"/>
                </a:solidFill>
                <a:latin typeface="Public Sans Medium"/>
              </a:rPr>
              <a:t>Yang mana loop ini digunakan untuk memanggil procedure beserta parameternya berdasarkan counter key yang ada.</a:t>
            </a:r>
          </a:p>
        </p:txBody>
      </p:sp>
      <p:sp>
        <p:nvSpPr>
          <p:cNvPr name="TextBox 8" id="8"/>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
        <p:nvSpPr>
          <p:cNvPr name="TextBox 9" id="9"/>
          <p:cNvSpPr txBox="true"/>
          <p:nvPr/>
        </p:nvSpPr>
        <p:spPr>
          <a:xfrm rot="0">
            <a:off x="1028700" y="3181782"/>
            <a:ext cx="4038902" cy="415290"/>
          </a:xfrm>
          <a:prstGeom prst="rect">
            <a:avLst/>
          </a:prstGeom>
        </p:spPr>
        <p:txBody>
          <a:bodyPr anchor="t" rtlCol="false" tIns="0" lIns="0" bIns="0" rIns="0">
            <a:spAutoFit/>
          </a:bodyPr>
          <a:lstStyle/>
          <a:p>
            <a:pPr>
              <a:lnSpc>
                <a:spcPts val="3359"/>
              </a:lnSpc>
            </a:pPr>
            <a:r>
              <a:rPr lang="en-US" sz="2400">
                <a:solidFill>
                  <a:srgbClr val="001A50"/>
                </a:solidFill>
                <a:latin typeface="Public Sans Medium"/>
              </a:rPr>
              <a:t>Modul 6</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2628157">
            <a:off x="-2478580" y="7616920"/>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6" id="6"/>
          <p:cNvSpPr txBox="true"/>
          <p:nvPr/>
        </p:nvSpPr>
        <p:spPr>
          <a:xfrm rot="0">
            <a:off x="1028700" y="2089503"/>
            <a:ext cx="9123525"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IMPLEMENTASI</a:t>
            </a:r>
          </a:p>
        </p:txBody>
      </p:sp>
      <p:sp>
        <p:nvSpPr>
          <p:cNvPr name="TextBox 7" id="7"/>
          <p:cNvSpPr txBox="true"/>
          <p:nvPr/>
        </p:nvSpPr>
        <p:spPr>
          <a:xfrm rot="0">
            <a:off x="1028700" y="3935730"/>
            <a:ext cx="11283836" cy="2072640"/>
          </a:xfrm>
          <a:prstGeom prst="rect">
            <a:avLst/>
          </a:prstGeom>
        </p:spPr>
        <p:txBody>
          <a:bodyPr anchor="t" rtlCol="false" tIns="0" lIns="0" bIns="0" rIns="0">
            <a:spAutoFit/>
          </a:bodyPr>
          <a:lstStyle/>
          <a:p>
            <a:pPr algn="just">
              <a:lnSpc>
                <a:spcPts val="2760"/>
              </a:lnSpc>
            </a:pPr>
            <a:r>
              <a:rPr lang="en-US" sz="2400">
                <a:solidFill>
                  <a:srgbClr val="001A50"/>
                </a:solidFill>
                <a:latin typeface="Public Sans Medium"/>
              </a:rPr>
              <a:t>Pada modul ini kami mengimplementasikan penggunaan procedure untuk melakukan operasi permutasi. Seperti yang kita ketahui bahwa DES tidak terlepas dengan yang Namanya permutasi bit-bit yang mengharuskan terjadinya perpindahan posisi antar bit-bit password. Oleh karena itu kami membuat beberapa procedure yang memanfaatkan logika permutasi agar dapat direuse Kembali pada bagian program lain.</a:t>
            </a:r>
          </a:p>
        </p:txBody>
      </p:sp>
      <p:sp>
        <p:nvSpPr>
          <p:cNvPr name="TextBox 8" id="8"/>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
        <p:nvSpPr>
          <p:cNvPr name="TextBox 9" id="9"/>
          <p:cNvSpPr txBox="true"/>
          <p:nvPr/>
        </p:nvSpPr>
        <p:spPr>
          <a:xfrm rot="0">
            <a:off x="1028700" y="3181782"/>
            <a:ext cx="4038902" cy="415290"/>
          </a:xfrm>
          <a:prstGeom prst="rect">
            <a:avLst/>
          </a:prstGeom>
        </p:spPr>
        <p:txBody>
          <a:bodyPr anchor="t" rtlCol="false" tIns="0" lIns="0" bIns="0" rIns="0">
            <a:spAutoFit/>
          </a:bodyPr>
          <a:lstStyle/>
          <a:p>
            <a:pPr>
              <a:lnSpc>
                <a:spcPts val="3359"/>
              </a:lnSpc>
            </a:pPr>
            <a:r>
              <a:rPr lang="en-US" sz="2400">
                <a:solidFill>
                  <a:srgbClr val="001A50"/>
                </a:solidFill>
                <a:latin typeface="Public Sans Medium"/>
              </a:rPr>
              <a:t>Modul 7</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2628157">
            <a:off x="-2478580" y="7616920"/>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6" id="6"/>
          <p:cNvSpPr txBox="true"/>
          <p:nvPr/>
        </p:nvSpPr>
        <p:spPr>
          <a:xfrm rot="0">
            <a:off x="1028700" y="2089503"/>
            <a:ext cx="9123525"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IMPLEMENTASI</a:t>
            </a:r>
          </a:p>
        </p:txBody>
      </p:sp>
      <p:sp>
        <p:nvSpPr>
          <p:cNvPr name="TextBox 7" id="7"/>
          <p:cNvSpPr txBox="true"/>
          <p:nvPr/>
        </p:nvSpPr>
        <p:spPr>
          <a:xfrm rot="0">
            <a:off x="1028700" y="3935730"/>
            <a:ext cx="13670254" cy="3444240"/>
          </a:xfrm>
          <a:prstGeom prst="rect">
            <a:avLst/>
          </a:prstGeom>
        </p:spPr>
        <p:txBody>
          <a:bodyPr anchor="t" rtlCol="false" tIns="0" lIns="0" bIns="0" rIns="0">
            <a:spAutoFit/>
          </a:bodyPr>
          <a:lstStyle/>
          <a:p>
            <a:pPr algn="just">
              <a:lnSpc>
                <a:spcPts val="2760"/>
              </a:lnSpc>
            </a:pPr>
            <a:r>
              <a:rPr lang="en-US" sz="2400">
                <a:solidFill>
                  <a:srgbClr val="001A50"/>
                </a:solidFill>
                <a:latin typeface="Public Sans Medium"/>
              </a:rPr>
              <a:t>Pada modul ini kami mengimplementasikan state yang menampilkan posisi program sedang melakukan sebuah proses. Jadi jika program belum mendapatkan nilai enable “1” maka program berada pada state IDLE yaitu siap untuk menerima perintah. Kemudian jika enable sudah bernilai “1” maka program akan sampai kedalam tahap FETCH yaitu nilai PC akan diincrement untuk masuk ketahap selanjutnya yaitu DECODE.Selanjutnya nilai PC akan diincrement Kembali pada state DECODE pada state ini program akan mengassign nilai key dan juga plaintext untuk kemudian diolah pada bagian program lain. Setelah state DECODE selesai maka akan berlanjut ke state EXECUTE yaitu proses pengolahan nilai pada bagian program lain. Pada akhirnya program akan berakhir pada state COMPLETE yang mana program akan mengassign nilai OUPUT dengan hasil akhir dari operasi DES yang berasal dari CYPHERTEXT_FINISH.</a:t>
            </a:r>
          </a:p>
        </p:txBody>
      </p:sp>
      <p:sp>
        <p:nvSpPr>
          <p:cNvPr name="TextBox 8" id="8"/>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
        <p:nvSpPr>
          <p:cNvPr name="TextBox 9" id="9"/>
          <p:cNvSpPr txBox="true"/>
          <p:nvPr/>
        </p:nvSpPr>
        <p:spPr>
          <a:xfrm rot="0">
            <a:off x="1028700" y="3181782"/>
            <a:ext cx="4038902" cy="415290"/>
          </a:xfrm>
          <a:prstGeom prst="rect">
            <a:avLst/>
          </a:prstGeom>
        </p:spPr>
        <p:txBody>
          <a:bodyPr anchor="t" rtlCol="false" tIns="0" lIns="0" bIns="0" rIns="0">
            <a:spAutoFit/>
          </a:bodyPr>
          <a:lstStyle/>
          <a:p>
            <a:pPr>
              <a:lnSpc>
                <a:spcPts val="3359"/>
              </a:lnSpc>
            </a:pPr>
            <a:r>
              <a:rPr lang="en-US" sz="2400">
                <a:solidFill>
                  <a:srgbClr val="001A50"/>
                </a:solidFill>
                <a:latin typeface="Public Sans Medium"/>
              </a:rPr>
              <a:t>Modul 8 &amp; 9</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2628157">
            <a:off x="-2478580" y="7616920"/>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1742104" y="3347950"/>
            <a:ext cx="14717437" cy="4499550"/>
          </a:xfrm>
          <a:custGeom>
            <a:avLst/>
            <a:gdLst/>
            <a:ahLst/>
            <a:cxnLst/>
            <a:rect r="r" b="b" t="t" l="l"/>
            <a:pathLst>
              <a:path h="4499550" w="14717437">
                <a:moveTo>
                  <a:pt x="0" y="0"/>
                </a:moveTo>
                <a:lnTo>
                  <a:pt x="14717436" y="0"/>
                </a:lnTo>
                <a:lnTo>
                  <a:pt x="14717436" y="4499549"/>
                </a:lnTo>
                <a:lnTo>
                  <a:pt x="0" y="4499549"/>
                </a:lnTo>
                <a:lnTo>
                  <a:pt x="0" y="0"/>
                </a:lnTo>
                <a:close/>
              </a:path>
            </a:pathLst>
          </a:custGeom>
          <a:blipFill>
            <a:blip r:embed="rId8"/>
            <a:stretch>
              <a:fillRect l="0" t="0" r="0" b="0"/>
            </a:stretch>
          </a:blipFill>
        </p:spPr>
      </p:sp>
      <p:sp>
        <p:nvSpPr>
          <p:cNvPr name="TextBox 7" id="7"/>
          <p:cNvSpPr txBox="true"/>
          <p:nvPr/>
        </p:nvSpPr>
        <p:spPr>
          <a:xfrm rot="0">
            <a:off x="1028700" y="2089503"/>
            <a:ext cx="9123525"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PENGUJIAN</a:t>
            </a:r>
          </a:p>
        </p:txBody>
      </p:sp>
      <p:sp>
        <p:nvSpPr>
          <p:cNvPr name="TextBox 8" id="8"/>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2628157">
            <a:off x="-2478580" y="7616920"/>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6" id="6"/>
          <p:cNvSpPr txBox="true"/>
          <p:nvPr/>
        </p:nvSpPr>
        <p:spPr>
          <a:xfrm rot="0">
            <a:off x="1028700" y="2089503"/>
            <a:ext cx="9123525"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PENGUJIAN</a:t>
            </a:r>
          </a:p>
        </p:txBody>
      </p:sp>
      <p:sp>
        <p:nvSpPr>
          <p:cNvPr name="TextBox 7" id="7"/>
          <p:cNvSpPr txBox="true"/>
          <p:nvPr/>
        </p:nvSpPr>
        <p:spPr>
          <a:xfrm rot="0">
            <a:off x="1028700" y="3557683"/>
            <a:ext cx="12433528" cy="3806190"/>
          </a:xfrm>
          <a:prstGeom prst="rect">
            <a:avLst/>
          </a:prstGeom>
        </p:spPr>
        <p:txBody>
          <a:bodyPr anchor="t" rtlCol="false" tIns="0" lIns="0" bIns="0" rIns="0">
            <a:spAutoFit/>
          </a:bodyPr>
          <a:lstStyle/>
          <a:p>
            <a:pPr algn="just">
              <a:lnSpc>
                <a:spcPts val="2760"/>
              </a:lnSpc>
            </a:pPr>
            <a:r>
              <a:rPr lang="en-US" sz="2400">
                <a:solidFill>
                  <a:srgbClr val="001A50"/>
                </a:solidFill>
                <a:latin typeface="Public Sans Medium"/>
              </a:rPr>
              <a:t>Pada percobaan Testbench maka dapat dilihat bahwa hasil dari program telah berhasil seperti yang kami ekspekstasikan yang mana saat input </a:t>
            </a:r>
          </a:p>
          <a:p>
            <a:pPr algn="just">
              <a:lnSpc>
                <a:spcPts val="2760"/>
              </a:lnSpc>
            </a:pPr>
            <a:r>
              <a:rPr lang="en-US" sz="2400">
                <a:solidFill>
                  <a:srgbClr val="001A50"/>
                </a:solidFill>
                <a:latin typeface="Public Sans Medium"/>
              </a:rPr>
              <a:t>PLAIN_CODE </a:t>
            </a:r>
          </a:p>
          <a:p>
            <a:pPr algn="just">
              <a:lnSpc>
                <a:spcPts val="2760"/>
              </a:lnSpc>
            </a:pPr>
            <a:r>
              <a:rPr lang="en-US" sz="2400">
                <a:solidFill>
                  <a:srgbClr val="001A50"/>
                </a:solidFill>
                <a:latin typeface="Public Sans Medium"/>
              </a:rPr>
              <a:t>:1010101010101010101010101010101010101010101010101010101010101010</a:t>
            </a:r>
          </a:p>
          <a:p>
            <a:pPr algn="just">
              <a:lnSpc>
                <a:spcPts val="2760"/>
              </a:lnSpc>
            </a:pPr>
            <a:r>
              <a:rPr lang="en-US" sz="2400">
                <a:solidFill>
                  <a:srgbClr val="001A50"/>
                </a:solidFill>
                <a:latin typeface="Public Sans Medium"/>
              </a:rPr>
              <a:t>KEY_INPUT </a:t>
            </a:r>
          </a:p>
          <a:p>
            <a:pPr algn="just">
              <a:lnSpc>
                <a:spcPts val="2760"/>
              </a:lnSpc>
            </a:pPr>
            <a:r>
              <a:rPr lang="en-US" sz="2400">
                <a:solidFill>
                  <a:srgbClr val="001A50"/>
                </a:solidFill>
                <a:latin typeface="Public Sans Medium"/>
              </a:rPr>
              <a:t>:1100110011001100110011001100110011001100110011001100110011001100</a:t>
            </a:r>
          </a:p>
          <a:p>
            <a:pPr algn="just">
              <a:lnSpc>
                <a:spcPts val="2760"/>
              </a:lnSpc>
            </a:pPr>
            <a:r>
              <a:rPr lang="en-US" sz="2400">
                <a:solidFill>
                  <a:srgbClr val="001A50"/>
                </a:solidFill>
                <a:latin typeface="Public Sans Medium"/>
              </a:rPr>
              <a:t>Maka menghasilkan OUTPUT bernilai </a:t>
            </a:r>
          </a:p>
          <a:p>
            <a:pPr algn="just">
              <a:lnSpc>
                <a:spcPts val="2760"/>
              </a:lnSpc>
            </a:pPr>
            <a:r>
              <a:rPr lang="en-US" sz="2400">
                <a:solidFill>
                  <a:srgbClr val="001A50"/>
                </a:solidFill>
                <a:latin typeface="Public Sans Medium"/>
              </a:rPr>
              <a:t>: 01010010011001101010000111000011111111111111111111111111111111</a:t>
            </a:r>
          </a:p>
          <a:p>
            <a:pPr algn="just">
              <a:lnSpc>
                <a:spcPts val="2760"/>
              </a:lnSpc>
            </a:pPr>
            <a:r>
              <a:rPr lang="en-US" sz="2400">
                <a:solidFill>
                  <a:srgbClr val="001A50"/>
                </a:solidFill>
                <a:latin typeface="Public Sans Medium"/>
              </a:rPr>
              <a:t>Hasil ini sesuai dengan operasi DES yang telah kami modifikasi yaitu </a:t>
            </a:r>
          </a:p>
          <a:p>
            <a:pPr algn="just" marL="518160" indent="-259080" lvl="1">
              <a:lnSpc>
                <a:spcPts val="2760"/>
              </a:lnSpc>
              <a:buFont typeface="Arial"/>
              <a:buChar char="•"/>
            </a:pPr>
            <a:r>
              <a:rPr lang="en-US" sz="2400">
                <a:solidFill>
                  <a:srgbClr val="001A50"/>
                </a:solidFill>
                <a:latin typeface="Public Sans Medium"/>
              </a:rPr>
              <a:t>Menggunakan 4 kali loop RE </a:t>
            </a:r>
          </a:p>
          <a:p>
            <a:pPr algn="just" marL="518160" indent="-259080" lvl="1">
              <a:lnSpc>
                <a:spcPts val="2760"/>
              </a:lnSpc>
              <a:buFont typeface="Arial"/>
              <a:buChar char="•"/>
            </a:pPr>
            <a:r>
              <a:rPr lang="en-US" sz="2400">
                <a:solidFill>
                  <a:srgbClr val="001A50"/>
                </a:solidFill>
                <a:latin typeface="Public Sans Medium"/>
              </a:rPr>
              <a:t>Tanpa menggunakan fungsi S-block</a:t>
            </a:r>
          </a:p>
        </p:txBody>
      </p:sp>
      <p:sp>
        <p:nvSpPr>
          <p:cNvPr name="TextBox 8" id="8"/>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2628157">
            <a:off x="-2478580" y="7616920"/>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2447389" y="3611194"/>
            <a:ext cx="13393222" cy="3064612"/>
          </a:xfrm>
          <a:custGeom>
            <a:avLst/>
            <a:gdLst/>
            <a:ahLst/>
            <a:cxnLst/>
            <a:rect r="r" b="b" t="t" l="l"/>
            <a:pathLst>
              <a:path h="3064612" w="13393222">
                <a:moveTo>
                  <a:pt x="0" y="0"/>
                </a:moveTo>
                <a:lnTo>
                  <a:pt x="13393222" y="0"/>
                </a:lnTo>
                <a:lnTo>
                  <a:pt x="13393222" y="3064612"/>
                </a:lnTo>
                <a:lnTo>
                  <a:pt x="0" y="3064612"/>
                </a:lnTo>
                <a:lnTo>
                  <a:pt x="0" y="0"/>
                </a:lnTo>
                <a:close/>
              </a:path>
            </a:pathLst>
          </a:custGeom>
          <a:blipFill>
            <a:blip r:embed="rId8"/>
            <a:stretch>
              <a:fillRect l="0" t="0" r="0" b="0"/>
            </a:stretch>
          </a:blipFill>
        </p:spPr>
      </p:sp>
      <p:sp>
        <p:nvSpPr>
          <p:cNvPr name="TextBox 7" id="7"/>
          <p:cNvSpPr txBox="true"/>
          <p:nvPr/>
        </p:nvSpPr>
        <p:spPr>
          <a:xfrm rot="0">
            <a:off x="1028700" y="2089503"/>
            <a:ext cx="9123525"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PENGUJIAN</a:t>
            </a:r>
          </a:p>
        </p:txBody>
      </p:sp>
      <p:sp>
        <p:nvSpPr>
          <p:cNvPr name="TextBox 8" id="8"/>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2628157">
            <a:off x="-2478580" y="7616920"/>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6" id="6"/>
          <p:cNvSpPr txBox="true"/>
          <p:nvPr/>
        </p:nvSpPr>
        <p:spPr>
          <a:xfrm rot="0">
            <a:off x="1028700" y="2089503"/>
            <a:ext cx="9123525"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PENGUJIAN</a:t>
            </a:r>
          </a:p>
        </p:txBody>
      </p:sp>
      <p:sp>
        <p:nvSpPr>
          <p:cNvPr name="TextBox 7" id="7"/>
          <p:cNvSpPr txBox="true"/>
          <p:nvPr/>
        </p:nvSpPr>
        <p:spPr>
          <a:xfrm rot="0">
            <a:off x="1028700" y="3557683"/>
            <a:ext cx="12433528" cy="3101340"/>
          </a:xfrm>
          <a:prstGeom prst="rect">
            <a:avLst/>
          </a:prstGeom>
        </p:spPr>
        <p:txBody>
          <a:bodyPr anchor="t" rtlCol="false" tIns="0" lIns="0" bIns="0" rIns="0">
            <a:spAutoFit/>
          </a:bodyPr>
          <a:lstStyle/>
          <a:p>
            <a:pPr algn="just">
              <a:lnSpc>
                <a:spcPts val="2760"/>
              </a:lnSpc>
            </a:pPr>
            <a:r>
              <a:rPr lang="en-US" sz="2400">
                <a:solidFill>
                  <a:srgbClr val="001A50"/>
                </a:solidFill>
                <a:latin typeface="Public Sans Medium"/>
              </a:rPr>
              <a:t>Program inputdata bertanggung jawab untuk mengatur data masukan ke dalam format yang dibutuhkan untuk proses enkripsi. Dengan menggunakan variabel PRG_CNT, INITIAL_KEY, dan PLAIN_TEXT sebagai masukan, program ini mengarahkan nilai INITIAL_KEY ke KEY dan nilai PLAIN_TEXT ke OUT_CODE.</a:t>
            </a:r>
          </a:p>
          <a:p>
            <a:pPr algn="just">
              <a:lnSpc>
                <a:spcPts val="2760"/>
              </a:lnSpc>
            </a:pPr>
          </a:p>
          <a:p>
            <a:pPr algn="just">
              <a:lnSpc>
                <a:spcPts val="2760"/>
              </a:lnSpc>
            </a:pPr>
            <a:r>
              <a:rPr lang="en-US" sz="2400">
                <a:solidFill>
                  <a:srgbClr val="001A50"/>
                </a:solidFill>
                <a:latin typeface="Public Sans Medium"/>
              </a:rPr>
              <a:t>Sementara itu, program initpermutation mengambil PC, KEY, dan CODE sebagai masukan dan melakukan permutasi bit pada nilai kunci awal dan kode yang akan dienkripsi. Proses ini mengatur ulang urutan bit untuk KEY dan CODE sesuai dengan pola yang telah ditentukan.</a:t>
            </a:r>
          </a:p>
        </p:txBody>
      </p:sp>
      <p:sp>
        <p:nvSpPr>
          <p:cNvPr name="TextBox 8" id="8"/>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
        <p:nvSpPr>
          <p:cNvPr name="TextBox 9" id="9"/>
          <p:cNvSpPr txBox="true"/>
          <p:nvPr/>
        </p:nvSpPr>
        <p:spPr>
          <a:xfrm rot="0">
            <a:off x="1028700" y="3142393"/>
            <a:ext cx="4038902" cy="415290"/>
          </a:xfrm>
          <a:prstGeom prst="rect">
            <a:avLst/>
          </a:prstGeom>
        </p:spPr>
        <p:txBody>
          <a:bodyPr anchor="t" rtlCol="false" tIns="0" lIns="0" bIns="0" rIns="0">
            <a:spAutoFit/>
          </a:bodyPr>
          <a:lstStyle/>
          <a:p>
            <a:pPr>
              <a:lnSpc>
                <a:spcPts val="3359"/>
              </a:lnSpc>
            </a:pPr>
            <a:r>
              <a:rPr lang="en-US" sz="2400">
                <a:solidFill>
                  <a:srgbClr val="001A50"/>
                </a:solidFill>
                <a:latin typeface="Public Sans Medium"/>
              </a:rPr>
              <a:t>Alur Program:</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2628157">
            <a:off x="-2478580" y="7616920"/>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6" id="6"/>
          <p:cNvSpPr txBox="true"/>
          <p:nvPr/>
        </p:nvSpPr>
        <p:spPr>
          <a:xfrm rot="0">
            <a:off x="1028700" y="2089503"/>
            <a:ext cx="9123525"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PENGUJIAN</a:t>
            </a:r>
          </a:p>
        </p:txBody>
      </p:sp>
      <p:sp>
        <p:nvSpPr>
          <p:cNvPr name="TextBox 7" id="7"/>
          <p:cNvSpPr txBox="true"/>
          <p:nvPr/>
        </p:nvSpPr>
        <p:spPr>
          <a:xfrm rot="0">
            <a:off x="1028700" y="3557683"/>
            <a:ext cx="12433528" cy="4130040"/>
          </a:xfrm>
          <a:prstGeom prst="rect">
            <a:avLst/>
          </a:prstGeom>
        </p:spPr>
        <p:txBody>
          <a:bodyPr anchor="t" rtlCol="false" tIns="0" lIns="0" bIns="0" rIns="0">
            <a:spAutoFit/>
          </a:bodyPr>
          <a:lstStyle/>
          <a:p>
            <a:pPr algn="just">
              <a:lnSpc>
                <a:spcPts val="2760"/>
              </a:lnSpc>
            </a:pPr>
            <a:r>
              <a:rPr lang="en-US" sz="2400">
                <a:solidFill>
                  <a:srgbClr val="001A50"/>
                </a:solidFill>
                <a:latin typeface="Public Sans Medium"/>
              </a:rPr>
              <a:t>Program encyphering melibatkan serangkaian langkah. Pertama, inisialisasi dilakukan pada sinyal-sinyal seperti LPT, LPT_OUT, RPT, C_TEMP, dan D_TEMP menggunakan CODE dan KEY. Selanjutnya, terdapat iterasi yang melibatkan pergeseran bit, ekspansi kunci, ekspansi R, dan pemrosesan menggunakan prosedur-prosedur tertentu. Hasil akhir dari proses ini ditempatkan pada RE_OUT.</a:t>
            </a:r>
          </a:p>
          <a:p>
            <a:pPr algn="just">
              <a:lnSpc>
                <a:spcPts val="2760"/>
              </a:lnSpc>
            </a:pPr>
          </a:p>
          <a:p>
            <a:pPr algn="just">
              <a:lnSpc>
                <a:spcPts val="2760"/>
              </a:lnSpc>
            </a:pPr>
            <a:r>
              <a:rPr lang="en-US" sz="2400">
                <a:solidFill>
                  <a:srgbClr val="001A50"/>
                </a:solidFill>
                <a:latin typeface="Public Sans Medium"/>
              </a:rPr>
              <a:t>Pada program finalparsing menggabungkan nilai LPT2 dan RE dalam urutan tertentu untuk membentuk CYPHERTEXT. Ini merupakan langkah akhir dari proses enkripsi dan menghasilkan teks terenkripsi yang siap digunakan.</a:t>
            </a:r>
          </a:p>
          <a:p>
            <a:pPr algn="just">
              <a:lnSpc>
                <a:spcPts val="2760"/>
              </a:lnSpc>
            </a:pPr>
          </a:p>
          <a:p>
            <a:pPr algn="just">
              <a:lnSpc>
                <a:spcPts val="2760"/>
              </a:lnSpc>
            </a:pPr>
            <a:r>
              <a:rPr lang="en-US" sz="2400">
                <a:solidFill>
                  <a:srgbClr val="001A50"/>
                </a:solidFill>
                <a:latin typeface="Public Sans Medium"/>
              </a:rPr>
              <a:t>Yang terakhir pada program Main, semua Component yang berada dalam entity-entity tersebut dipanggil untuk kemudian diurutkan berdasarkan perubahan nilai PC.</a:t>
            </a:r>
          </a:p>
        </p:txBody>
      </p:sp>
      <p:sp>
        <p:nvSpPr>
          <p:cNvPr name="TextBox 8" id="8"/>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
        <p:nvSpPr>
          <p:cNvPr name="TextBox 9" id="9"/>
          <p:cNvSpPr txBox="true"/>
          <p:nvPr/>
        </p:nvSpPr>
        <p:spPr>
          <a:xfrm rot="0">
            <a:off x="1028700" y="3142393"/>
            <a:ext cx="4038902" cy="415290"/>
          </a:xfrm>
          <a:prstGeom prst="rect">
            <a:avLst/>
          </a:prstGeom>
        </p:spPr>
        <p:txBody>
          <a:bodyPr anchor="t" rtlCol="false" tIns="0" lIns="0" bIns="0" rIns="0">
            <a:spAutoFit/>
          </a:bodyPr>
          <a:lstStyle/>
          <a:p>
            <a:pPr>
              <a:lnSpc>
                <a:spcPts val="3359"/>
              </a:lnSpc>
            </a:pPr>
            <a:r>
              <a:rPr lang="en-US" sz="2400">
                <a:solidFill>
                  <a:srgbClr val="001A50"/>
                </a:solidFill>
                <a:latin typeface="Public Sans Medium"/>
              </a:rPr>
              <a:t>Alur Program:</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1158590" y="2239606"/>
            <a:ext cx="6100710" cy="7215894"/>
          </a:xfrm>
          <a:custGeom>
            <a:avLst/>
            <a:gdLst/>
            <a:ahLst/>
            <a:cxnLst/>
            <a:rect r="r" b="b" t="t" l="l"/>
            <a:pathLst>
              <a:path h="7215894" w="6100710">
                <a:moveTo>
                  <a:pt x="0" y="0"/>
                </a:moveTo>
                <a:lnTo>
                  <a:pt x="6100710" y="0"/>
                </a:lnTo>
                <a:lnTo>
                  <a:pt x="6100710" y="7215894"/>
                </a:lnTo>
                <a:lnTo>
                  <a:pt x="0" y="7215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2628157">
            <a:off x="-2478580" y="7616920"/>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7" id="7"/>
          <p:cNvSpPr txBox="true"/>
          <p:nvPr/>
        </p:nvSpPr>
        <p:spPr>
          <a:xfrm rot="0">
            <a:off x="1028700" y="2089503"/>
            <a:ext cx="9123525"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HASIL</a:t>
            </a:r>
          </a:p>
        </p:txBody>
      </p:sp>
      <p:sp>
        <p:nvSpPr>
          <p:cNvPr name="TextBox 8" id="8"/>
          <p:cNvSpPr txBox="true"/>
          <p:nvPr/>
        </p:nvSpPr>
        <p:spPr>
          <a:xfrm rot="0">
            <a:off x="1028700" y="3907155"/>
            <a:ext cx="9818906" cy="3787140"/>
          </a:xfrm>
          <a:prstGeom prst="rect">
            <a:avLst/>
          </a:prstGeom>
        </p:spPr>
        <p:txBody>
          <a:bodyPr anchor="t" rtlCol="false" tIns="0" lIns="0" bIns="0" rIns="0">
            <a:spAutoFit/>
          </a:bodyPr>
          <a:lstStyle/>
          <a:p>
            <a:pPr algn="just">
              <a:lnSpc>
                <a:spcPts val="2760"/>
              </a:lnSpc>
            </a:pPr>
            <a:r>
              <a:rPr lang="en-US" sz="2400">
                <a:solidFill>
                  <a:srgbClr val="001A50"/>
                </a:solidFill>
                <a:latin typeface="Public Sans Medium"/>
              </a:rPr>
              <a:t>Hasil yang telah kami peroleh telah berhasil memenuhi ekspektasi dan juga tujuan dari program kami. Tentu saja, implementasi DES yang sesungguhnya memerlukan lebih banyak detail tentang pengaturan kunci, blok teks, dan langkah-langkah spesifik yang diambil dalam setiap tahap. Bagian implementasi yang kami buat hanya mencakup beberapa komponen yang diperlukan untuk mengimplementasikan DES, seperti inisialisasi kunci awal, permutasi, dan enkripsi blok dll. Namun dengan ini kami tidak menutup kemungkinan untuk melakukan pengembangan di masa depan dalam mengoptimalkan keamanan algoritma enkripsi password.</a:t>
            </a:r>
          </a:p>
        </p:txBody>
      </p:sp>
      <p:sp>
        <p:nvSpPr>
          <p:cNvPr name="TextBox 9" id="9"/>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1028700" y="3657259"/>
            <a:ext cx="4804435" cy="1207863"/>
            <a:chOff x="0" y="0"/>
            <a:chExt cx="2791314" cy="701753"/>
          </a:xfrm>
        </p:grpSpPr>
        <p:sp>
          <p:nvSpPr>
            <p:cNvPr name="Freeform 4" id="4"/>
            <p:cNvSpPr/>
            <p:nvPr/>
          </p:nvSpPr>
          <p:spPr>
            <a:xfrm flipH="false" flipV="false" rot="0">
              <a:off x="0" y="0"/>
              <a:ext cx="2791314" cy="701753"/>
            </a:xfrm>
            <a:custGeom>
              <a:avLst/>
              <a:gdLst/>
              <a:ahLst/>
              <a:cxnLst/>
              <a:rect r="r" b="b" t="t" l="l"/>
              <a:pathLst>
                <a:path h="701753" w="2791314">
                  <a:moveTo>
                    <a:pt x="161141" y="0"/>
                  </a:moveTo>
                  <a:lnTo>
                    <a:pt x="2630173" y="0"/>
                  </a:lnTo>
                  <a:cubicBezTo>
                    <a:pt x="2719169" y="0"/>
                    <a:pt x="2791314" y="72145"/>
                    <a:pt x="2791314" y="161141"/>
                  </a:cubicBezTo>
                  <a:lnTo>
                    <a:pt x="2791314" y="540612"/>
                  </a:lnTo>
                  <a:cubicBezTo>
                    <a:pt x="2791314" y="629608"/>
                    <a:pt x="2719169" y="701753"/>
                    <a:pt x="2630173" y="701753"/>
                  </a:cubicBezTo>
                  <a:lnTo>
                    <a:pt x="161141" y="701753"/>
                  </a:lnTo>
                  <a:cubicBezTo>
                    <a:pt x="72145" y="701753"/>
                    <a:pt x="0" y="629608"/>
                    <a:pt x="0" y="540612"/>
                  </a:cubicBezTo>
                  <a:lnTo>
                    <a:pt x="0" y="161141"/>
                  </a:lnTo>
                  <a:cubicBezTo>
                    <a:pt x="0" y="72145"/>
                    <a:pt x="72145" y="0"/>
                    <a:pt x="161141" y="0"/>
                  </a:cubicBezTo>
                  <a:close/>
                </a:path>
              </a:pathLst>
            </a:custGeom>
            <a:solidFill>
              <a:srgbClr val="000000">
                <a:alpha val="0"/>
              </a:srgbClr>
            </a:solidFill>
            <a:ln w="19050" cap="rnd">
              <a:solidFill>
                <a:srgbClr val="156CDD"/>
              </a:solidFill>
              <a:prstDash val="solid"/>
              <a:round/>
            </a:ln>
          </p:spPr>
        </p:sp>
        <p:sp>
          <p:nvSpPr>
            <p:cNvPr name="TextBox 5" id="5"/>
            <p:cNvSpPr txBox="true"/>
            <p:nvPr/>
          </p:nvSpPr>
          <p:spPr>
            <a:xfrm>
              <a:off x="0" y="-57150"/>
              <a:ext cx="2791314" cy="758903"/>
            </a:xfrm>
            <a:prstGeom prst="rect">
              <a:avLst/>
            </a:prstGeom>
          </p:spPr>
          <p:txBody>
            <a:bodyPr anchor="ctr" rtlCol="false" tIns="75968" lIns="75968" bIns="75968" rIns="75968"/>
            <a:lstStyle/>
            <a:p>
              <a:pPr algn="ctr">
                <a:lnSpc>
                  <a:spcPts val="3359"/>
                </a:lnSpc>
              </a:pPr>
            </a:p>
          </p:txBody>
        </p:sp>
      </p:grpSp>
      <p:grpSp>
        <p:nvGrpSpPr>
          <p:cNvPr name="Group 6" id="6"/>
          <p:cNvGrpSpPr/>
          <p:nvPr/>
        </p:nvGrpSpPr>
        <p:grpSpPr>
          <a:xfrm rot="0">
            <a:off x="1028700" y="5803933"/>
            <a:ext cx="4804435" cy="1207863"/>
            <a:chOff x="0" y="0"/>
            <a:chExt cx="2791314" cy="701753"/>
          </a:xfrm>
        </p:grpSpPr>
        <p:sp>
          <p:nvSpPr>
            <p:cNvPr name="Freeform 7" id="7"/>
            <p:cNvSpPr/>
            <p:nvPr/>
          </p:nvSpPr>
          <p:spPr>
            <a:xfrm flipH="false" flipV="false" rot="0">
              <a:off x="0" y="0"/>
              <a:ext cx="2791314" cy="701753"/>
            </a:xfrm>
            <a:custGeom>
              <a:avLst/>
              <a:gdLst/>
              <a:ahLst/>
              <a:cxnLst/>
              <a:rect r="r" b="b" t="t" l="l"/>
              <a:pathLst>
                <a:path h="701753" w="2791314">
                  <a:moveTo>
                    <a:pt x="161141" y="0"/>
                  </a:moveTo>
                  <a:lnTo>
                    <a:pt x="2630173" y="0"/>
                  </a:lnTo>
                  <a:cubicBezTo>
                    <a:pt x="2719169" y="0"/>
                    <a:pt x="2791314" y="72145"/>
                    <a:pt x="2791314" y="161141"/>
                  </a:cubicBezTo>
                  <a:lnTo>
                    <a:pt x="2791314" y="540612"/>
                  </a:lnTo>
                  <a:cubicBezTo>
                    <a:pt x="2791314" y="629608"/>
                    <a:pt x="2719169" y="701753"/>
                    <a:pt x="2630173" y="701753"/>
                  </a:cubicBezTo>
                  <a:lnTo>
                    <a:pt x="161141" y="701753"/>
                  </a:lnTo>
                  <a:cubicBezTo>
                    <a:pt x="72145" y="701753"/>
                    <a:pt x="0" y="629608"/>
                    <a:pt x="0" y="540612"/>
                  </a:cubicBezTo>
                  <a:lnTo>
                    <a:pt x="0" y="161141"/>
                  </a:lnTo>
                  <a:cubicBezTo>
                    <a:pt x="0" y="72145"/>
                    <a:pt x="72145" y="0"/>
                    <a:pt x="161141" y="0"/>
                  </a:cubicBezTo>
                  <a:close/>
                </a:path>
              </a:pathLst>
            </a:custGeom>
            <a:solidFill>
              <a:srgbClr val="000000">
                <a:alpha val="0"/>
              </a:srgbClr>
            </a:solidFill>
            <a:ln w="19050" cap="rnd">
              <a:solidFill>
                <a:srgbClr val="156CDD"/>
              </a:solidFill>
              <a:prstDash val="solid"/>
              <a:round/>
            </a:ln>
          </p:spPr>
        </p:sp>
        <p:sp>
          <p:nvSpPr>
            <p:cNvPr name="TextBox 8" id="8"/>
            <p:cNvSpPr txBox="true"/>
            <p:nvPr/>
          </p:nvSpPr>
          <p:spPr>
            <a:xfrm>
              <a:off x="0" y="-57150"/>
              <a:ext cx="2791314" cy="758903"/>
            </a:xfrm>
            <a:prstGeom prst="rect">
              <a:avLst/>
            </a:prstGeom>
          </p:spPr>
          <p:txBody>
            <a:bodyPr anchor="ctr" rtlCol="false" tIns="75968" lIns="75968" bIns="75968" rIns="75968"/>
            <a:lstStyle/>
            <a:p>
              <a:pPr algn="ctr">
                <a:lnSpc>
                  <a:spcPts val="3359"/>
                </a:lnSpc>
              </a:pPr>
            </a:p>
          </p:txBody>
        </p:sp>
      </p:grpSp>
      <p:grpSp>
        <p:nvGrpSpPr>
          <p:cNvPr name="Group 9" id="9"/>
          <p:cNvGrpSpPr/>
          <p:nvPr/>
        </p:nvGrpSpPr>
        <p:grpSpPr>
          <a:xfrm rot="0">
            <a:off x="6211728" y="5803933"/>
            <a:ext cx="4804435" cy="1207863"/>
            <a:chOff x="0" y="0"/>
            <a:chExt cx="2791314" cy="701753"/>
          </a:xfrm>
        </p:grpSpPr>
        <p:sp>
          <p:nvSpPr>
            <p:cNvPr name="Freeform 10" id="10"/>
            <p:cNvSpPr/>
            <p:nvPr/>
          </p:nvSpPr>
          <p:spPr>
            <a:xfrm flipH="false" flipV="false" rot="0">
              <a:off x="0" y="0"/>
              <a:ext cx="2791314" cy="701753"/>
            </a:xfrm>
            <a:custGeom>
              <a:avLst/>
              <a:gdLst/>
              <a:ahLst/>
              <a:cxnLst/>
              <a:rect r="r" b="b" t="t" l="l"/>
              <a:pathLst>
                <a:path h="701753" w="2791314">
                  <a:moveTo>
                    <a:pt x="161141" y="0"/>
                  </a:moveTo>
                  <a:lnTo>
                    <a:pt x="2630173" y="0"/>
                  </a:lnTo>
                  <a:cubicBezTo>
                    <a:pt x="2719169" y="0"/>
                    <a:pt x="2791314" y="72145"/>
                    <a:pt x="2791314" y="161141"/>
                  </a:cubicBezTo>
                  <a:lnTo>
                    <a:pt x="2791314" y="540612"/>
                  </a:lnTo>
                  <a:cubicBezTo>
                    <a:pt x="2791314" y="629608"/>
                    <a:pt x="2719169" y="701753"/>
                    <a:pt x="2630173" y="701753"/>
                  </a:cubicBezTo>
                  <a:lnTo>
                    <a:pt x="161141" y="701753"/>
                  </a:lnTo>
                  <a:cubicBezTo>
                    <a:pt x="72145" y="701753"/>
                    <a:pt x="0" y="629608"/>
                    <a:pt x="0" y="540612"/>
                  </a:cubicBezTo>
                  <a:lnTo>
                    <a:pt x="0" y="161141"/>
                  </a:lnTo>
                  <a:cubicBezTo>
                    <a:pt x="0" y="72145"/>
                    <a:pt x="72145" y="0"/>
                    <a:pt x="161141" y="0"/>
                  </a:cubicBezTo>
                  <a:close/>
                </a:path>
              </a:pathLst>
            </a:custGeom>
            <a:solidFill>
              <a:srgbClr val="000000">
                <a:alpha val="0"/>
              </a:srgbClr>
            </a:solidFill>
            <a:ln w="19050" cap="rnd">
              <a:solidFill>
                <a:srgbClr val="156CDD"/>
              </a:solidFill>
              <a:prstDash val="solid"/>
              <a:round/>
            </a:ln>
          </p:spPr>
        </p:sp>
        <p:sp>
          <p:nvSpPr>
            <p:cNvPr name="TextBox 11" id="11"/>
            <p:cNvSpPr txBox="true"/>
            <p:nvPr/>
          </p:nvSpPr>
          <p:spPr>
            <a:xfrm>
              <a:off x="0" y="-57150"/>
              <a:ext cx="2791314" cy="758903"/>
            </a:xfrm>
            <a:prstGeom prst="rect">
              <a:avLst/>
            </a:prstGeom>
          </p:spPr>
          <p:txBody>
            <a:bodyPr anchor="ctr" rtlCol="false" tIns="75968" lIns="75968" bIns="75968" rIns="75968"/>
            <a:lstStyle/>
            <a:p>
              <a:pPr algn="ctr">
                <a:lnSpc>
                  <a:spcPts val="3359"/>
                </a:lnSpc>
              </a:pPr>
            </a:p>
          </p:txBody>
        </p:sp>
      </p:grpSp>
      <p:grpSp>
        <p:nvGrpSpPr>
          <p:cNvPr name="Group 12" id="12"/>
          <p:cNvGrpSpPr/>
          <p:nvPr/>
        </p:nvGrpSpPr>
        <p:grpSpPr>
          <a:xfrm rot="0">
            <a:off x="6211728" y="3657259"/>
            <a:ext cx="4804435" cy="1207863"/>
            <a:chOff x="0" y="0"/>
            <a:chExt cx="2791314" cy="701753"/>
          </a:xfrm>
        </p:grpSpPr>
        <p:sp>
          <p:nvSpPr>
            <p:cNvPr name="Freeform 13" id="13"/>
            <p:cNvSpPr/>
            <p:nvPr/>
          </p:nvSpPr>
          <p:spPr>
            <a:xfrm flipH="false" flipV="false" rot="0">
              <a:off x="0" y="0"/>
              <a:ext cx="2791314" cy="701753"/>
            </a:xfrm>
            <a:custGeom>
              <a:avLst/>
              <a:gdLst/>
              <a:ahLst/>
              <a:cxnLst/>
              <a:rect r="r" b="b" t="t" l="l"/>
              <a:pathLst>
                <a:path h="701753" w="2791314">
                  <a:moveTo>
                    <a:pt x="161141" y="0"/>
                  </a:moveTo>
                  <a:lnTo>
                    <a:pt x="2630173" y="0"/>
                  </a:lnTo>
                  <a:cubicBezTo>
                    <a:pt x="2719169" y="0"/>
                    <a:pt x="2791314" y="72145"/>
                    <a:pt x="2791314" y="161141"/>
                  </a:cubicBezTo>
                  <a:lnTo>
                    <a:pt x="2791314" y="540612"/>
                  </a:lnTo>
                  <a:cubicBezTo>
                    <a:pt x="2791314" y="629608"/>
                    <a:pt x="2719169" y="701753"/>
                    <a:pt x="2630173" y="701753"/>
                  </a:cubicBezTo>
                  <a:lnTo>
                    <a:pt x="161141" y="701753"/>
                  </a:lnTo>
                  <a:cubicBezTo>
                    <a:pt x="72145" y="701753"/>
                    <a:pt x="0" y="629608"/>
                    <a:pt x="0" y="540612"/>
                  </a:cubicBezTo>
                  <a:lnTo>
                    <a:pt x="0" y="161141"/>
                  </a:lnTo>
                  <a:cubicBezTo>
                    <a:pt x="0" y="72145"/>
                    <a:pt x="72145" y="0"/>
                    <a:pt x="161141" y="0"/>
                  </a:cubicBezTo>
                  <a:close/>
                </a:path>
              </a:pathLst>
            </a:custGeom>
            <a:solidFill>
              <a:srgbClr val="000000">
                <a:alpha val="0"/>
              </a:srgbClr>
            </a:solidFill>
            <a:ln w="19050" cap="rnd">
              <a:solidFill>
                <a:srgbClr val="156CDD"/>
              </a:solidFill>
              <a:prstDash val="solid"/>
              <a:round/>
            </a:ln>
          </p:spPr>
        </p:sp>
        <p:sp>
          <p:nvSpPr>
            <p:cNvPr name="TextBox 14" id="14"/>
            <p:cNvSpPr txBox="true"/>
            <p:nvPr/>
          </p:nvSpPr>
          <p:spPr>
            <a:xfrm>
              <a:off x="0" y="-57150"/>
              <a:ext cx="2791314" cy="758903"/>
            </a:xfrm>
            <a:prstGeom prst="rect">
              <a:avLst/>
            </a:prstGeom>
          </p:spPr>
          <p:txBody>
            <a:bodyPr anchor="ctr" rtlCol="false" tIns="75968" lIns="75968" bIns="75968" rIns="75968"/>
            <a:lstStyle/>
            <a:p>
              <a:pPr algn="ctr">
                <a:lnSpc>
                  <a:spcPts val="3359"/>
                </a:lnSpc>
              </a:pPr>
            </a:p>
          </p:txBody>
        </p:sp>
      </p:grpSp>
      <p:grpSp>
        <p:nvGrpSpPr>
          <p:cNvPr name="Group 15" id="15"/>
          <p:cNvGrpSpPr/>
          <p:nvPr/>
        </p:nvGrpSpPr>
        <p:grpSpPr>
          <a:xfrm rot="0">
            <a:off x="1028700" y="3442348"/>
            <a:ext cx="2582626" cy="429821"/>
            <a:chOff x="0" y="0"/>
            <a:chExt cx="1114811" cy="185536"/>
          </a:xfrm>
        </p:grpSpPr>
        <p:sp>
          <p:nvSpPr>
            <p:cNvPr name="Freeform 16" id="16"/>
            <p:cNvSpPr/>
            <p:nvPr/>
          </p:nvSpPr>
          <p:spPr>
            <a:xfrm flipH="false" flipV="false" rot="0">
              <a:off x="0" y="0"/>
              <a:ext cx="1114811" cy="185536"/>
            </a:xfrm>
            <a:custGeom>
              <a:avLst/>
              <a:gdLst/>
              <a:ahLst/>
              <a:cxnLst/>
              <a:rect r="r" b="b" t="t" l="l"/>
              <a:pathLst>
                <a:path h="185536" w="1114811">
                  <a:moveTo>
                    <a:pt x="92768" y="0"/>
                  </a:moveTo>
                  <a:lnTo>
                    <a:pt x="1022043" y="0"/>
                  </a:lnTo>
                  <a:cubicBezTo>
                    <a:pt x="1046647" y="0"/>
                    <a:pt x="1070243" y="9774"/>
                    <a:pt x="1087640" y="27171"/>
                  </a:cubicBezTo>
                  <a:cubicBezTo>
                    <a:pt x="1105037" y="44568"/>
                    <a:pt x="1114811" y="68164"/>
                    <a:pt x="1114811" y="92768"/>
                  </a:cubicBezTo>
                  <a:lnTo>
                    <a:pt x="1114811" y="92768"/>
                  </a:lnTo>
                  <a:cubicBezTo>
                    <a:pt x="1114811" y="117371"/>
                    <a:pt x="1105037" y="140967"/>
                    <a:pt x="1087640" y="158364"/>
                  </a:cubicBezTo>
                  <a:cubicBezTo>
                    <a:pt x="1070243" y="175762"/>
                    <a:pt x="1046647" y="185536"/>
                    <a:pt x="1022043" y="185536"/>
                  </a:cubicBezTo>
                  <a:lnTo>
                    <a:pt x="92768" y="185536"/>
                  </a:lnTo>
                  <a:cubicBezTo>
                    <a:pt x="68164" y="185536"/>
                    <a:pt x="44568" y="175762"/>
                    <a:pt x="27171" y="158364"/>
                  </a:cubicBezTo>
                  <a:cubicBezTo>
                    <a:pt x="9774" y="140967"/>
                    <a:pt x="0" y="117371"/>
                    <a:pt x="0" y="92768"/>
                  </a:cubicBezTo>
                  <a:lnTo>
                    <a:pt x="0" y="92768"/>
                  </a:lnTo>
                  <a:cubicBezTo>
                    <a:pt x="0" y="68164"/>
                    <a:pt x="9774" y="44568"/>
                    <a:pt x="27171" y="27171"/>
                  </a:cubicBezTo>
                  <a:cubicBezTo>
                    <a:pt x="44568" y="9774"/>
                    <a:pt x="68164" y="0"/>
                    <a:pt x="92768" y="0"/>
                  </a:cubicBezTo>
                  <a:close/>
                </a:path>
              </a:pathLst>
            </a:custGeom>
            <a:solidFill>
              <a:srgbClr val="FFFFFF"/>
            </a:solidFill>
            <a:ln w="19050" cap="rnd">
              <a:solidFill>
                <a:srgbClr val="0795FF"/>
              </a:solidFill>
              <a:prstDash val="solid"/>
              <a:round/>
            </a:ln>
          </p:spPr>
        </p:sp>
        <p:sp>
          <p:nvSpPr>
            <p:cNvPr name="TextBox 17" id="17"/>
            <p:cNvSpPr txBox="true"/>
            <p:nvPr/>
          </p:nvSpPr>
          <p:spPr>
            <a:xfrm>
              <a:off x="0" y="-57150"/>
              <a:ext cx="1114811" cy="242686"/>
            </a:xfrm>
            <a:prstGeom prst="rect">
              <a:avLst/>
            </a:prstGeom>
          </p:spPr>
          <p:txBody>
            <a:bodyPr anchor="ctr" rtlCol="false" tIns="50800" lIns="50800" bIns="50800" rIns="50800"/>
            <a:lstStyle/>
            <a:p>
              <a:pPr algn="ctr">
                <a:lnSpc>
                  <a:spcPts val="3359"/>
                </a:lnSpc>
              </a:pPr>
            </a:p>
          </p:txBody>
        </p:sp>
      </p:grpSp>
      <p:grpSp>
        <p:nvGrpSpPr>
          <p:cNvPr name="Group 18" id="18"/>
          <p:cNvGrpSpPr/>
          <p:nvPr/>
        </p:nvGrpSpPr>
        <p:grpSpPr>
          <a:xfrm rot="0">
            <a:off x="1028700" y="5589022"/>
            <a:ext cx="2582626" cy="429821"/>
            <a:chOff x="0" y="0"/>
            <a:chExt cx="1114811" cy="185536"/>
          </a:xfrm>
        </p:grpSpPr>
        <p:sp>
          <p:nvSpPr>
            <p:cNvPr name="Freeform 19" id="19"/>
            <p:cNvSpPr/>
            <p:nvPr/>
          </p:nvSpPr>
          <p:spPr>
            <a:xfrm flipH="false" flipV="false" rot="0">
              <a:off x="0" y="0"/>
              <a:ext cx="1114811" cy="185536"/>
            </a:xfrm>
            <a:custGeom>
              <a:avLst/>
              <a:gdLst/>
              <a:ahLst/>
              <a:cxnLst/>
              <a:rect r="r" b="b" t="t" l="l"/>
              <a:pathLst>
                <a:path h="185536" w="1114811">
                  <a:moveTo>
                    <a:pt x="92768" y="0"/>
                  </a:moveTo>
                  <a:lnTo>
                    <a:pt x="1022043" y="0"/>
                  </a:lnTo>
                  <a:cubicBezTo>
                    <a:pt x="1046647" y="0"/>
                    <a:pt x="1070243" y="9774"/>
                    <a:pt x="1087640" y="27171"/>
                  </a:cubicBezTo>
                  <a:cubicBezTo>
                    <a:pt x="1105037" y="44568"/>
                    <a:pt x="1114811" y="68164"/>
                    <a:pt x="1114811" y="92768"/>
                  </a:cubicBezTo>
                  <a:lnTo>
                    <a:pt x="1114811" y="92768"/>
                  </a:lnTo>
                  <a:cubicBezTo>
                    <a:pt x="1114811" y="117371"/>
                    <a:pt x="1105037" y="140967"/>
                    <a:pt x="1087640" y="158364"/>
                  </a:cubicBezTo>
                  <a:cubicBezTo>
                    <a:pt x="1070243" y="175762"/>
                    <a:pt x="1046647" y="185536"/>
                    <a:pt x="1022043" y="185536"/>
                  </a:cubicBezTo>
                  <a:lnTo>
                    <a:pt x="92768" y="185536"/>
                  </a:lnTo>
                  <a:cubicBezTo>
                    <a:pt x="68164" y="185536"/>
                    <a:pt x="44568" y="175762"/>
                    <a:pt x="27171" y="158364"/>
                  </a:cubicBezTo>
                  <a:cubicBezTo>
                    <a:pt x="9774" y="140967"/>
                    <a:pt x="0" y="117371"/>
                    <a:pt x="0" y="92768"/>
                  </a:cubicBezTo>
                  <a:lnTo>
                    <a:pt x="0" y="92768"/>
                  </a:lnTo>
                  <a:cubicBezTo>
                    <a:pt x="0" y="68164"/>
                    <a:pt x="9774" y="44568"/>
                    <a:pt x="27171" y="27171"/>
                  </a:cubicBezTo>
                  <a:cubicBezTo>
                    <a:pt x="44568" y="9774"/>
                    <a:pt x="68164" y="0"/>
                    <a:pt x="92768" y="0"/>
                  </a:cubicBezTo>
                  <a:close/>
                </a:path>
              </a:pathLst>
            </a:custGeom>
            <a:solidFill>
              <a:srgbClr val="FFFFFF"/>
            </a:solidFill>
            <a:ln w="19050" cap="rnd">
              <a:solidFill>
                <a:srgbClr val="0795FF"/>
              </a:solidFill>
              <a:prstDash val="solid"/>
              <a:round/>
            </a:ln>
          </p:spPr>
        </p:sp>
        <p:sp>
          <p:nvSpPr>
            <p:cNvPr name="TextBox 20" id="20"/>
            <p:cNvSpPr txBox="true"/>
            <p:nvPr/>
          </p:nvSpPr>
          <p:spPr>
            <a:xfrm>
              <a:off x="0" y="-57150"/>
              <a:ext cx="1114811" cy="242686"/>
            </a:xfrm>
            <a:prstGeom prst="rect">
              <a:avLst/>
            </a:prstGeom>
          </p:spPr>
          <p:txBody>
            <a:bodyPr anchor="ctr" rtlCol="false" tIns="50800" lIns="50800" bIns="50800" rIns="50800"/>
            <a:lstStyle/>
            <a:p>
              <a:pPr algn="ctr">
                <a:lnSpc>
                  <a:spcPts val="3359"/>
                </a:lnSpc>
              </a:pPr>
            </a:p>
          </p:txBody>
        </p:sp>
      </p:grpSp>
      <p:grpSp>
        <p:nvGrpSpPr>
          <p:cNvPr name="Group 21" id="21"/>
          <p:cNvGrpSpPr/>
          <p:nvPr/>
        </p:nvGrpSpPr>
        <p:grpSpPr>
          <a:xfrm rot="0">
            <a:off x="6211728" y="5589022"/>
            <a:ext cx="2582626" cy="429821"/>
            <a:chOff x="0" y="0"/>
            <a:chExt cx="1114811" cy="185536"/>
          </a:xfrm>
        </p:grpSpPr>
        <p:sp>
          <p:nvSpPr>
            <p:cNvPr name="Freeform 22" id="22"/>
            <p:cNvSpPr/>
            <p:nvPr/>
          </p:nvSpPr>
          <p:spPr>
            <a:xfrm flipH="false" flipV="false" rot="0">
              <a:off x="0" y="0"/>
              <a:ext cx="1114811" cy="185536"/>
            </a:xfrm>
            <a:custGeom>
              <a:avLst/>
              <a:gdLst/>
              <a:ahLst/>
              <a:cxnLst/>
              <a:rect r="r" b="b" t="t" l="l"/>
              <a:pathLst>
                <a:path h="185536" w="1114811">
                  <a:moveTo>
                    <a:pt x="92768" y="0"/>
                  </a:moveTo>
                  <a:lnTo>
                    <a:pt x="1022043" y="0"/>
                  </a:lnTo>
                  <a:cubicBezTo>
                    <a:pt x="1046647" y="0"/>
                    <a:pt x="1070243" y="9774"/>
                    <a:pt x="1087640" y="27171"/>
                  </a:cubicBezTo>
                  <a:cubicBezTo>
                    <a:pt x="1105037" y="44568"/>
                    <a:pt x="1114811" y="68164"/>
                    <a:pt x="1114811" y="92768"/>
                  </a:cubicBezTo>
                  <a:lnTo>
                    <a:pt x="1114811" y="92768"/>
                  </a:lnTo>
                  <a:cubicBezTo>
                    <a:pt x="1114811" y="117371"/>
                    <a:pt x="1105037" y="140967"/>
                    <a:pt x="1087640" y="158364"/>
                  </a:cubicBezTo>
                  <a:cubicBezTo>
                    <a:pt x="1070243" y="175762"/>
                    <a:pt x="1046647" y="185536"/>
                    <a:pt x="1022043" y="185536"/>
                  </a:cubicBezTo>
                  <a:lnTo>
                    <a:pt x="92768" y="185536"/>
                  </a:lnTo>
                  <a:cubicBezTo>
                    <a:pt x="68164" y="185536"/>
                    <a:pt x="44568" y="175762"/>
                    <a:pt x="27171" y="158364"/>
                  </a:cubicBezTo>
                  <a:cubicBezTo>
                    <a:pt x="9774" y="140967"/>
                    <a:pt x="0" y="117371"/>
                    <a:pt x="0" y="92768"/>
                  </a:cubicBezTo>
                  <a:lnTo>
                    <a:pt x="0" y="92768"/>
                  </a:lnTo>
                  <a:cubicBezTo>
                    <a:pt x="0" y="68164"/>
                    <a:pt x="9774" y="44568"/>
                    <a:pt x="27171" y="27171"/>
                  </a:cubicBezTo>
                  <a:cubicBezTo>
                    <a:pt x="44568" y="9774"/>
                    <a:pt x="68164" y="0"/>
                    <a:pt x="92768" y="0"/>
                  </a:cubicBezTo>
                  <a:close/>
                </a:path>
              </a:pathLst>
            </a:custGeom>
            <a:solidFill>
              <a:srgbClr val="FFFFFF"/>
            </a:solidFill>
            <a:ln w="19050" cap="rnd">
              <a:solidFill>
                <a:srgbClr val="0795FF"/>
              </a:solidFill>
              <a:prstDash val="solid"/>
              <a:round/>
            </a:ln>
          </p:spPr>
        </p:sp>
        <p:sp>
          <p:nvSpPr>
            <p:cNvPr name="TextBox 23" id="23"/>
            <p:cNvSpPr txBox="true"/>
            <p:nvPr/>
          </p:nvSpPr>
          <p:spPr>
            <a:xfrm>
              <a:off x="0" y="-57150"/>
              <a:ext cx="1114811" cy="242686"/>
            </a:xfrm>
            <a:prstGeom prst="rect">
              <a:avLst/>
            </a:prstGeom>
          </p:spPr>
          <p:txBody>
            <a:bodyPr anchor="ctr" rtlCol="false" tIns="50800" lIns="50800" bIns="50800" rIns="50800"/>
            <a:lstStyle/>
            <a:p>
              <a:pPr algn="ctr">
                <a:lnSpc>
                  <a:spcPts val="3359"/>
                </a:lnSpc>
              </a:pPr>
            </a:p>
          </p:txBody>
        </p:sp>
      </p:grpSp>
      <p:grpSp>
        <p:nvGrpSpPr>
          <p:cNvPr name="Group 24" id="24"/>
          <p:cNvGrpSpPr/>
          <p:nvPr/>
        </p:nvGrpSpPr>
        <p:grpSpPr>
          <a:xfrm rot="0">
            <a:off x="6211728" y="3442348"/>
            <a:ext cx="2582626" cy="429821"/>
            <a:chOff x="0" y="0"/>
            <a:chExt cx="1114811" cy="185536"/>
          </a:xfrm>
        </p:grpSpPr>
        <p:sp>
          <p:nvSpPr>
            <p:cNvPr name="Freeform 25" id="25"/>
            <p:cNvSpPr/>
            <p:nvPr/>
          </p:nvSpPr>
          <p:spPr>
            <a:xfrm flipH="false" flipV="false" rot="0">
              <a:off x="0" y="0"/>
              <a:ext cx="1114811" cy="185536"/>
            </a:xfrm>
            <a:custGeom>
              <a:avLst/>
              <a:gdLst/>
              <a:ahLst/>
              <a:cxnLst/>
              <a:rect r="r" b="b" t="t" l="l"/>
              <a:pathLst>
                <a:path h="185536" w="1114811">
                  <a:moveTo>
                    <a:pt x="92768" y="0"/>
                  </a:moveTo>
                  <a:lnTo>
                    <a:pt x="1022043" y="0"/>
                  </a:lnTo>
                  <a:cubicBezTo>
                    <a:pt x="1046647" y="0"/>
                    <a:pt x="1070243" y="9774"/>
                    <a:pt x="1087640" y="27171"/>
                  </a:cubicBezTo>
                  <a:cubicBezTo>
                    <a:pt x="1105037" y="44568"/>
                    <a:pt x="1114811" y="68164"/>
                    <a:pt x="1114811" y="92768"/>
                  </a:cubicBezTo>
                  <a:lnTo>
                    <a:pt x="1114811" y="92768"/>
                  </a:lnTo>
                  <a:cubicBezTo>
                    <a:pt x="1114811" y="117371"/>
                    <a:pt x="1105037" y="140967"/>
                    <a:pt x="1087640" y="158364"/>
                  </a:cubicBezTo>
                  <a:cubicBezTo>
                    <a:pt x="1070243" y="175762"/>
                    <a:pt x="1046647" y="185536"/>
                    <a:pt x="1022043" y="185536"/>
                  </a:cubicBezTo>
                  <a:lnTo>
                    <a:pt x="92768" y="185536"/>
                  </a:lnTo>
                  <a:cubicBezTo>
                    <a:pt x="68164" y="185536"/>
                    <a:pt x="44568" y="175762"/>
                    <a:pt x="27171" y="158364"/>
                  </a:cubicBezTo>
                  <a:cubicBezTo>
                    <a:pt x="9774" y="140967"/>
                    <a:pt x="0" y="117371"/>
                    <a:pt x="0" y="92768"/>
                  </a:cubicBezTo>
                  <a:lnTo>
                    <a:pt x="0" y="92768"/>
                  </a:lnTo>
                  <a:cubicBezTo>
                    <a:pt x="0" y="68164"/>
                    <a:pt x="9774" y="44568"/>
                    <a:pt x="27171" y="27171"/>
                  </a:cubicBezTo>
                  <a:cubicBezTo>
                    <a:pt x="44568" y="9774"/>
                    <a:pt x="68164" y="0"/>
                    <a:pt x="92768" y="0"/>
                  </a:cubicBezTo>
                  <a:close/>
                </a:path>
              </a:pathLst>
            </a:custGeom>
            <a:solidFill>
              <a:srgbClr val="FFFFFF"/>
            </a:solidFill>
            <a:ln w="19050" cap="rnd">
              <a:solidFill>
                <a:srgbClr val="0795FF"/>
              </a:solidFill>
              <a:prstDash val="solid"/>
              <a:round/>
            </a:ln>
          </p:spPr>
        </p:sp>
        <p:sp>
          <p:nvSpPr>
            <p:cNvPr name="TextBox 26" id="26"/>
            <p:cNvSpPr txBox="true"/>
            <p:nvPr/>
          </p:nvSpPr>
          <p:spPr>
            <a:xfrm>
              <a:off x="0" y="-57150"/>
              <a:ext cx="1114811" cy="242686"/>
            </a:xfrm>
            <a:prstGeom prst="rect">
              <a:avLst/>
            </a:prstGeom>
          </p:spPr>
          <p:txBody>
            <a:bodyPr anchor="ctr" rtlCol="false" tIns="50800" lIns="50800" bIns="50800" rIns="50800"/>
            <a:lstStyle/>
            <a:p>
              <a:pPr algn="ctr">
                <a:lnSpc>
                  <a:spcPts val="3359"/>
                </a:lnSpc>
              </a:pPr>
            </a:p>
          </p:txBody>
        </p:sp>
      </p:grpSp>
      <p:sp>
        <p:nvSpPr>
          <p:cNvPr name="TextBox 27" id="27"/>
          <p:cNvSpPr txBox="true"/>
          <p:nvPr/>
        </p:nvSpPr>
        <p:spPr>
          <a:xfrm rot="0">
            <a:off x="1501529" y="3899609"/>
            <a:ext cx="3858777" cy="872490"/>
          </a:xfrm>
          <a:prstGeom prst="rect">
            <a:avLst/>
          </a:prstGeom>
        </p:spPr>
        <p:txBody>
          <a:bodyPr anchor="t" rtlCol="false" tIns="0" lIns="0" bIns="0" rIns="0">
            <a:spAutoFit/>
          </a:bodyPr>
          <a:lstStyle/>
          <a:p>
            <a:pPr algn="just">
              <a:lnSpc>
                <a:spcPts val="2399"/>
              </a:lnSpc>
            </a:pPr>
            <a:r>
              <a:rPr lang="en-US" sz="1599">
                <a:solidFill>
                  <a:srgbClr val="001A50"/>
                </a:solidFill>
                <a:latin typeface="Public Sans Medium"/>
              </a:rPr>
              <a:t>Raihan Muhammad Ihsan</a:t>
            </a:r>
          </a:p>
          <a:p>
            <a:pPr algn="just">
              <a:lnSpc>
                <a:spcPts val="2399"/>
              </a:lnSpc>
            </a:pPr>
            <a:r>
              <a:rPr lang="en-US" sz="1599">
                <a:solidFill>
                  <a:srgbClr val="001A50"/>
                </a:solidFill>
                <a:latin typeface="Public Sans Medium"/>
              </a:rPr>
              <a:t>(NPM. 2206028232)</a:t>
            </a:r>
          </a:p>
          <a:p>
            <a:pPr algn="just">
              <a:lnSpc>
                <a:spcPts val="2399"/>
              </a:lnSpc>
            </a:pPr>
            <a:r>
              <a:rPr lang="en-US" sz="1599">
                <a:solidFill>
                  <a:srgbClr val="001A50"/>
                </a:solidFill>
                <a:latin typeface="Public Sans Medium"/>
              </a:rPr>
              <a:t>Project Designer</a:t>
            </a:r>
          </a:p>
        </p:txBody>
      </p:sp>
      <p:sp>
        <p:nvSpPr>
          <p:cNvPr name="TextBox 28" id="28"/>
          <p:cNvSpPr txBox="true"/>
          <p:nvPr/>
        </p:nvSpPr>
        <p:spPr>
          <a:xfrm rot="0">
            <a:off x="1501529" y="6055807"/>
            <a:ext cx="3858777" cy="872490"/>
          </a:xfrm>
          <a:prstGeom prst="rect">
            <a:avLst/>
          </a:prstGeom>
        </p:spPr>
        <p:txBody>
          <a:bodyPr anchor="t" rtlCol="false" tIns="0" lIns="0" bIns="0" rIns="0">
            <a:spAutoFit/>
          </a:bodyPr>
          <a:lstStyle/>
          <a:p>
            <a:pPr algn="just">
              <a:lnSpc>
                <a:spcPts val="2399"/>
              </a:lnSpc>
            </a:pPr>
            <a:r>
              <a:rPr lang="en-US" sz="1599">
                <a:solidFill>
                  <a:srgbClr val="001A50"/>
                </a:solidFill>
                <a:latin typeface="Public Sans Medium"/>
              </a:rPr>
              <a:t>Andrew Kristofer Jian</a:t>
            </a:r>
          </a:p>
          <a:p>
            <a:pPr algn="just">
              <a:lnSpc>
                <a:spcPts val="2399"/>
              </a:lnSpc>
            </a:pPr>
            <a:r>
              <a:rPr lang="en-US" sz="1599">
                <a:solidFill>
                  <a:srgbClr val="001A50"/>
                </a:solidFill>
                <a:latin typeface="Public Sans Medium"/>
              </a:rPr>
              <a:t>(NPM. 2206059673)</a:t>
            </a:r>
          </a:p>
          <a:p>
            <a:pPr algn="just">
              <a:lnSpc>
                <a:spcPts val="2399"/>
              </a:lnSpc>
            </a:pPr>
            <a:r>
              <a:rPr lang="en-US" sz="1599">
                <a:solidFill>
                  <a:srgbClr val="001A50"/>
                </a:solidFill>
                <a:latin typeface="Public Sans Medium"/>
              </a:rPr>
              <a:t>Debugging</a:t>
            </a:r>
          </a:p>
        </p:txBody>
      </p:sp>
      <p:sp>
        <p:nvSpPr>
          <p:cNvPr name="TextBox 29" id="29"/>
          <p:cNvSpPr txBox="true"/>
          <p:nvPr/>
        </p:nvSpPr>
        <p:spPr>
          <a:xfrm rot="0">
            <a:off x="6684557" y="6055807"/>
            <a:ext cx="3858777" cy="577215"/>
          </a:xfrm>
          <a:prstGeom prst="rect">
            <a:avLst/>
          </a:prstGeom>
        </p:spPr>
        <p:txBody>
          <a:bodyPr anchor="t" rtlCol="false" tIns="0" lIns="0" bIns="0" rIns="0">
            <a:spAutoFit/>
          </a:bodyPr>
          <a:lstStyle/>
          <a:p>
            <a:pPr algn="just">
              <a:lnSpc>
                <a:spcPts val="2399"/>
              </a:lnSpc>
            </a:pPr>
            <a:r>
              <a:rPr lang="en-US" sz="1599">
                <a:solidFill>
                  <a:srgbClr val="001A50"/>
                </a:solidFill>
                <a:latin typeface="Public Sans Medium"/>
              </a:rPr>
              <a:t>Tjokorde Gde Agung Abel Putra</a:t>
            </a:r>
          </a:p>
          <a:p>
            <a:pPr algn="just">
              <a:lnSpc>
                <a:spcPts val="2399"/>
              </a:lnSpc>
            </a:pPr>
            <a:r>
              <a:rPr lang="en-US" sz="1599">
                <a:solidFill>
                  <a:srgbClr val="001A50"/>
                </a:solidFill>
                <a:latin typeface="Public Sans Medium"/>
              </a:rPr>
              <a:t>(NPM. 2206059736)</a:t>
            </a:r>
          </a:p>
        </p:txBody>
      </p:sp>
      <p:sp>
        <p:nvSpPr>
          <p:cNvPr name="TextBox 30" id="30"/>
          <p:cNvSpPr txBox="true"/>
          <p:nvPr/>
        </p:nvSpPr>
        <p:spPr>
          <a:xfrm rot="0">
            <a:off x="6684557" y="3909134"/>
            <a:ext cx="3858777" cy="872490"/>
          </a:xfrm>
          <a:prstGeom prst="rect">
            <a:avLst/>
          </a:prstGeom>
        </p:spPr>
        <p:txBody>
          <a:bodyPr anchor="t" rtlCol="false" tIns="0" lIns="0" bIns="0" rIns="0">
            <a:spAutoFit/>
          </a:bodyPr>
          <a:lstStyle/>
          <a:p>
            <a:pPr algn="just">
              <a:lnSpc>
                <a:spcPts val="2399"/>
              </a:lnSpc>
            </a:pPr>
            <a:r>
              <a:rPr lang="en-US" sz="1599">
                <a:solidFill>
                  <a:srgbClr val="001A50"/>
                </a:solidFill>
                <a:latin typeface="Public Sans Medium"/>
              </a:rPr>
              <a:t>Hafizyah Rayhan Zulikhram</a:t>
            </a:r>
          </a:p>
          <a:p>
            <a:pPr algn="just">
              <a:lnSpc>
                <a:spcPts val="2399"/>
              </a:lnSpc>
            </a:pPr>
            <a:r>
              <a:rPr lang="en-US" sz="1599">
                <a:solidFill>
                  <a:srgbClr val="001A50"/>
                </a:solidFill>
                <a:latin typeface="Public Sans Medium"/>
              </a:rPr>
              <a:t>(NPM. 2206029185)</a:t>
            </a:r>
          </a:p>
          <a:p>
            <a:pPr algn="just">
              <a:lnSpc>
                <a:spcPts val="2399"/>
              </a:lnSpc>
            </a:pPr>
            <a:r>
              <a:rPr lang="en-US" sz="1599">
                <a:solidFill>
                  <a:srgbClr val="001A50"/>
                </a:solidFill>
                <a:latin typeface="Public Sans Medium"/>
              </a:rPr>
              <a:t>QC and Documentation</a:t>
            </a:r>
          </a:p>
        </p:txBody>
      </p:sp>
      <p:sp>
        <p:nvSpPr>
          <p:cNvPr name="TextBox 31" id="31"/>
          <p:cNvSpPr txBox="true"/>
          <p:nvPr/>
        </p:nvSpPr>
        <p:spPr>
          <a:xfrm rot="0">
            <a:off x="1319468" y="3522639"/>
            <a:ext cx="2001089" cy="278765"/>
          </a:xfrm>
          <a:prstGeom prst="rect">
            <a:avLst/>
          </a:prstGeom>
        </p:spPr>
        <p:txBody>
          <a:bodyPr anchor="t" rtlCol="false" tIns="0" lIns="0" bIns="0" rIns="0">
            <a:spAutoFit/>
          </a:bodyPr>
          <a:lstStyle/>
          <a:p>
            <a:pPr algn="ctr">
              <a:lnSpc>
                <a:spcPts val="2184"/>
              </a:lnSpc>
            </a:pPr>
            <a:r>
              <a:rPr lang="en-US" sz="1899">
                <a:solidFill>
                  <a:srgbClr val="001A50"/>
                </a:solidFill>
                <a:latin typeface="Genty Sans"/>
              </a:rPr>
              <a:t>ANGGOTA 1</a:t>
            </a:r>
          </a:p>
        </p:txBody>
      </p:sp>
      <p:sp>
        <p:nvSpPr>
          <p:cNvPr name="TextBox 32" id="32"/>
          <p:cNvSpPr txBox="true"/>
          <p:nvPr/>
        </p:nvSpPr>
        <p:spPr>
          <a:xfrm rot="0">
            <a:off x="1319468" y="5669313"/>
            <a:ext cx="2001089" cy="278765"/>
          </a:xfrm>
          <a:prstGeom prst="rect">
            <a:avLst/>
          </a:prstGeom>
        </p:spPr>
        <p:txBody>
          <a:bodyPr anchor="t" rtlCol="false" tIns="0" lIns="0" bIns="0" rIns="0">
            <a:spAutoFit/>
          </a:bodyPr>
          <a:lstStyle/>
          <a:p>
            <a:pPr algn="ctr">
              <a:lnSpc>
                <a:spcPts val="2184"/>
              </a:lnSpc>
            </a:pPr>
            <a:r>
              <a:rPr lang="en-US" sz="1899">
                <a:solidFill>
                  <a:srgbClr val="001A50"/>
                </a:solidFill>
                <a:latin typeface="Genty Sans"/>
              </a:rPr>
              <a:t>ANGGOTA 3</a:t>
            </a:r>
          </a:p>
        </p:txBody>
      </p:sp>
      <p:sp>
        <p:nvSpPr>
          <p:cNvPr name="TextBox 33" id="33"/>
          <p:cNvSpPr txBox="true"/>
          <p:nvPr/>
        </p:nvSpPr>
        <p:spPr>
          <a:xfrm rot="0">
            <a:off x="6502496" y="5669313"/>
            <a:ext cx="2001089" cy="278765"/>
          </a:xfrm>
          <a:prstGeom prst="rect">
            <a:avLst/>
          </a:prstGeom>
        </p:spPr>
        <p:txBody>
          <a:bodyPr anchor="t" rtlCol="false" tIns="0" lIns="0" bIns="0" rIns="0">
            <a:spAutoFit/>
          </a:bodyPr>
          <a:lstStyle/>
          <a:p>
            <a:pPr algn="ctr">
              <a:lnSpc>
                <a:spcPts val="2184"/>
              </a:lnSpc>
            </a:pPr>
            <a:r>
              <a:rPr lang="en-US" sz="1899">
                <a:solidFill>
                  <a:srgbClr val="001A50"/>
                </a:solidFill>
                <a:latin typeface="Genty Sans"/>
              </a:rPr>
              <a:t>ANGGOTA 4</a:t>
            </a:r>
          </a:p>
        </p:txBody>
      </p:sp>
      <p:sp>
        <p:nvSpPr>
          <p:cNvPr name="TextBox 34" id="34"/>
          <p:cNvSpPr txBox="true"/>
          <p:nvPr/>
        </p:nvSpPr>
        <p:spPr>
          <a:xfrm rot="0">
            <a:off x="6502496" y="3522639"/>
            <a:ext cx="2001089" cy="278765"/>
          </a:xfrm>
          <a:prstGeom prst="rect">
            <a:avLst/>
          </a:prstGeom>
        </p:spPr>
        <p:txBody>
          <a:bodyPr anchor="t" rtlCol="false" tIns="0" lIns="0" bIns="0" rIns="0">
            <a:spAutoFit/>
          </a:bodyPr>
          <a:lstStyle/>
          <a:p>
            <a:pPr algn="ctr">
              <a:lnSpc>
                <a:spcPts val="2184"/>
              </a:lnSpc>
            </a:pPr>
            <a:r>
              <a:rPr lang="en-US" sz="1899">
                <a:solidFill>
                  <a:srgbClr val="001A50"/>
                </a:solidFill>
                <a:latin typeface="Genty Sans"/>
              </a:rPr>
              <a:t>ANGGOTA 2</a:t>
            </a:r>
          </a:p>
        </p:txBody>
      </p:sp>
      <p:sp>
        <p:nvSpPr>
          <p:cNvPr name="Freeform 35" id="35"/>
          <p:cNvSpPr/>
          <p:nvPr/>
        </p:nvSpPr>
        <p:spPr>
          <a:xfrm flipH="false" flipV="false" rot="0">
            <a:off x="11546102" y="3009539"/>
            <a:ext cx="6650069" cy="6541250"/>
          </a:xfrm>
          <a:custGeom>
            <a:avLst/>
            <a:gdLst/>
            <a:ahLst/>
            <a:cxnLst/>
            <a:rect r="r" b="b" t="t" l="l"/>
            <a:pathLst>
              <a:path h="6541250" w="6650069">
                <a:moveTo>
                  <a:pt x="0" y="0"/>
                </a:moveTo>
                <a:lnTo>
                  <a:pt x="6650069" y="0"/>
                </a:lnTo>
                <a:lnTo>
                  <a:pt x="6650069" y="6541250"/>
                </a:lnTo>
                <a:lnTo>
                  <a:pt x="0" y="65412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36" id="36"/>
          <p:cNvSpPr txBox="true"/>
          <p:nvPr/>
        </p:nvSpPr>
        <p:spPr>
          <a:xfrm rot="0">
            <a:off x="1028700" y="2089503"/>
            <a:ext cx="12433528"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ANGGOTA KELOMPOK BP-05</a:t>
            </a:r>
          </a:p>
        </p:txBody>
      </p:sp>
      <p:sp>
        <p:nvSpPr>
          <p:cNvPr name="Freeform 37" id="37"/>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38" id="38"/>
          <p:cNvSpPr/>
          <p:nvPr/>
        </p:nvSpPr>
        <p:spPr>
          <a:xfrm flipH="false" flipV="false" rot="0">
            <a:off x="16518202" y="-2433663"/>
            <a:ext cx="9081930" cy="8834241"/>
          </a:xfrm>
          <a:custGeom>
            <a:avLst/>
            <a:gdLst/>
            <a:ahLst/>
            <a:cxnLst/>
            <a:rect r="r" b="b" t="t" l="l"/>
            <a:pathLst>
              <a:path h="8834241" w="9081930">
                <a:moveTo>
                  <a:pt x="0" y="0"/>
                </a:moveTo>
                <a:lnTo>
                  <a:pt x="9081931" y="0"/>
                </a:lnTo>
                <a:lnTo>
                  <a:pt x="9081931" y="8834241"/>
                </a:lnTo>
                <a:lnTo>
                  <a:pt x="0" y="88342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39" id="39"/>
          <p:cNvSpPr/>
          <p:nvPr/>
        </p:nvSpPr>
        <p:spPr>
          <a:xfrm flipH="false" flipV="false" rot="-7884384">
            <a:off x="-1450496" y="7728434"/>
            <a:ext cx="4310743" cy="4114800"/>
          </a:xfrm>
          <a:custGeom>
            <a:avLst/>
            <a:gdLst/>
            <a:ahLst/>
            <a:cxnLst/>
            <a:rect r="r" b="b" t="t" l="l"/>
            <a:pathLst>
              <a:path h="4114800" w="4310743">
                <a:moveTo>
                  <a:pt x="0" y="0"/>
                </a:moveTo>
                <a:lnTo>
                  <a:pt x="4310743" y="0"/>
                </a:lnTo>
                <a:lnTo>
                  <a:pt x="431074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40" id="40"/>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289188">
            <a:off x="16541996" y="-2662747"/>
            <a:ext cx="7102111" cy="6908418"/>
          </a:xfrm>
          <a:custGeom>
            <a:avLst/>
            <a:gdLst/>
            <a:ahLst/>
            <a:cxnLst/>
            <a:rect r="r" b="b" t="t" l="l"/>
            <a:pathLst>
              <a:path h="6908418" w="7102111">
                <a:moveTo>
                  <a:pt x="0" y="0"/>
                </a:moveTo>
                <a:lnTo>
                  <a:pt x="7102111" y="0"/>
                </a:lnTo>
                <a:lnTo>
                  <a:pt x="7102111" y="6908417"/>
                </a:lnTo>
                <a:lnTo>
                  <a:pt x="0" y="69084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6985111" y="6283592"/>
            <a:ext cx="10277619" cy="2072640"/>
          </a:xfrm>
          <a:prstGeom prst="rect">
            <a:avLst/>
          </a:prstGeom>
        </p:spPr>
        <p:txBody>
          <a:bodyPr anchor="t" rtlCol="false" tIns="0" lIns="0" bIns="0" rIns="0">
            <a:spAutoFit/>
          </a:bodyPr>
          <a:lstStyle/>
          <a:p>
            <a:pPr algn="just">
              <a:lnSpc>
                <a:spcPts val="2760"/>
              </a:lnSpc>
            </a:pPr>
            <a:r>
              <a:rPr lang="en-US" sz="2400">
                <a:solidFill>
                  <a:srgbClr val="001A50"/>
                </a:solidFill>
                <a:latin typeface="Public Sans Medium"/>
              </a:rPr>
              <a:t>AES, yang merupakan penerus yang lebih aman dan canggih dari DES, menawarkan tingkat keamanan yang lebih tinggi dan telah diadopsi secara luas oleh banyak organisasi dan lembaga pemerintah sebagai standar enkripsi modern. Jika keamanan data yang sensitif adalah prioritas utama, maka migrasi ke AES atau algoritma enkripsi yang lebih modern bisa menjadi langkah yang sangat bijaksana.</a:t>
            </a:r>
          </a:p>
        </p:txBody>
      </p:sp>
      <p:sp>
        <p:nvSpPr>
          <p:cNvPr name="TextBox 5" id="5"/>
          <p:cNvSpPr txBox="true"/>
          <p:nvPr/>
        </p:nvSpPr>
        <p:spPr>
          <a:xfrm rot="0">
            <a:off x="1028700" y="2209186"/>
            <a:ext cx="5952981"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KESIMPULAN</a:t>
            </a:r>
          </a:p>
        </p:txBody>
      </p:sp>
      <p:sp>
        <p:nvSpPr>
          <p:cNvPr name="TextBox 6" id="6"/>
          <p:cNvSpPr txBox="true"/>
          <p:nvPr/>
        </p:nvSpPr>
        <p:spPr>
          <a:xfrm rot="0">
            <a:off x="1028700" y="3101379"/>
            <a:ext cx="11912822" cy="2758440"/>
          </a:xfrm>
          <a:prstGeom prst="rect">
            <a:avLst/>
          </a:prstGeom>
        </p:spPr>
        <p:txBody>
          <a:bodyPr anchor="t" rtlCol="false" tIns="0" lIns="0" bIns="0" rIns="0">
            <a:spAutoFit/>
          </a:bodyPr>
          <a:lstStyle/>
          <a:p>
            <a:pPr algn="just">
              <a:lnSpc>
                <a:spcPts val="2759"/>
              </a:lnSpc>
            </a:pPr>
            <a:r>
              <a:rPr lang="en-US" sz="2399">
                <a:solidFill>
                  <a:srgbClr val="001A50"/>
                </a:solidFill>
                <a:latin typeface="Public Sans Medium"/>
              </a:rPr>
              <a:t>Dalam proyek ini kami mempelajari untuk membuat program yang memiiki kemampuan untuk melindungi kata sandi atau data sensitif dengan tingkat keamanan yang tinggi, menjadikan informasi tersebut sulit diakses oleh pihak yang tidak sah. Namun, perlu diingat bahwa DES telah diketahui memiliki beberapa kelemahan keamanan dalam beberapa situasi tertentu, dan sekarang sudah tidak disarankan untuk penggunaan yang kritis. Implementasi algoritma enkripsi yang lebih modern seperti AES (Advanced Encryption Standard) biasanya direkomendasikan karena tingkat keamanannya yang lebih tinggi.</a:t>
            </a:r>
          </a:p>
        </p:txBody>
      </p:sp>
      <p:sp>
        <p:nvSpPr>
          <p:cNvPr name="Freeform 7" id="7"/>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8" id="8"/>
          <p:cNvSpPr/>
          <p:nvPr/>
        </p:nvSpPr>
        <p:spPr>
          <a:xfrm flipH="false" flipV="false" rot="2463710">
            <a:off x="-1450496" y="8229600"/>
            <a:ext cx="4310743" cy="4114800"/>
          </a:xfrm>
          <a:custGeom>
            <a:avLst/>
            <a:gdLst/>
            <a:ahLst/>
            <a:cxnLst/>
            <a:rect r="r" b="b" t="t" l="l"/>
            <a:pathLst>
              <a:path h="4114800" w="4310743">
                <a:moveTo>
                  <a:pt x="0" y="0"/>
                </a:moveTo>
                <a:lnTo>
                  <a:pt x="4310743" y="0"/>
                </a:lnTo>
                <a:lnTo>
                  <a:pt x="431074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9" id="9"/>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6982864"/>
            <a:ext cx="9081930" cy="8834241"/>
          </a:xfrm>
          <a:custGeom>
            <a:avLst/>
            <a:gdLst/>
            <a:ahLst/>
            <a:cxnLst/>
            <a:rect r="r" b="b" t="t" l="l"/>
            <a:pathLst>
              <a:path h="8834241" w="9081930">
                <a:moveTo>
                  <a:pt x="0" y="0"/>
                </a:moveTo>
                <a:lnTo>
                  <a:pt x="9081930" y="0"/>
                </a:lnTo>
                <a:lnTo>
                  <a:pt x="9081930" y="8834242"/>
                </a:lnTo>
                <a:lnTo>
                  <a:pt x="0" y="8834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true" flipV="false" rot="1942548">
            <a:off x="16145116" y="-1816521"/>
            <a:ext cx="4945973" cy="3633042"/>
          </a:xfrm>
          <a:custGeom>
            <a:avLst/>
            <a:gdLst/>
            <a:ahLst/>
            <a:cxnLst/>
            <a:rect r="r" b="b" t="t" l="l"/>
            <a:pathLst>
              <a:path h="3633042" w="4945973">
                <a:moveTo>
                  <a:pt x="4945973" y="0"/>
                </a:moveTo>
                <a:lnTo>
                  <a:pt x="0" y="0"/>
                </a:lnTo>
                <a:lnTo>
                  <a:pt x="0" y="3633042"/>
                </a:lnTo>
                <a:lnTo>
                  <a:pt x="4945973" y="3633042"/>
                </a:lnTo>
                <a:lnTo>
                  <a:pt x="4945973"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true" flipV="false" rot="0">
            <a:off x="-3391618" y="7011796"/>
            <a:ext cx="5739795" cy="6550408"/>
          </a:xfrm>
          <a:custGeom>
            <a:avLst/>
            <a:gdLst/>
            <a:ahLst/>
            <a:cxnLst/>
            <a:rect r="r" b="b" t="t" l="l"/>
            <a:pathLst>
              <a:path h="6550408" w="5739795">
                <a:moveTo>
                  <a:pt x="5739795" y="0"/>
                </a:moveTo>
                <a:lnTo>
                  <a:pt x="0" y="0"/>
                </a:lnTo>
                <a:lnTo>
                  <a:pt x="0" y="6550408"/>
                </a:lnTo>
                <a:lnTo>
                  <a:pt x="5739795" y="6550408"/>
                </a:lnTo>
                <a:lnTo>
                  <a:pt x="5739795"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5748205" y="7011796"/>
            <a:ext cx="5739795" cy="6550408"/>
          </a:xfrm>
          <a:custGeom>
            <a:avLst/>
            <a:gdLst/>
            <a:ahLst/>
            <a:cxnLst/>
            <a:rect r="r" b="b" t="t" l="l"/>
            <a:pathLst>
              <a:path h="6550408" w="5739795">
                <a:moveTo>
                  <a:pt x="0" y="0"/>
                </a:moveTo>
                <a:lnTo>
                  <a:pt x="5739795" y="0"/>
                </a:lnTo>
                <a:lnTo>
                  <a:pt x="5739795" y="6550408"/>
                </a:lnTo>
                <a:lnTo>
                  <a:pt x="0" y="65504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7" id="7"/>
          <p:cNvSpPr txBox="true"/>
          <p:nvPr/>
        </p:nvSpPr>
        <p:spPr>
          <a:xfrm rot="0">
            <a:off x="4844987" y="4857176"/>
            <a:ext cx="8598025" cy="810772"/>
          </a:xfrm>
          <a:prstGeom prst="rect">
            <a:avLst/>
          </a:prstGeom>
        </p:spPr>
        <p:txBody>
          <a:bodyPr anchor="t" rtlCol="false" tIns="0" lIns="0" bIns="0" rIns="0">
            <a:spAutoFit/>
          </a:bodyPr>
          <a:lstStyle/>
          <a:p>
            <a:pPr algn="ctr">
              <a:lnSpc>
                <a:spcPts val="5796"/>
              </a:lnSpc>
            </a:pPr>
            <a:r>
              <a:rPr lang="en-US" sz="6900">
                <a:solidFill>
                  <a:srgbClr val="156CDD"/>
                </a:solidFill>
                <a:latin typeface="Genty Sans"/>
              </a:rPr>
              <a:t>TERIMA KASIH</a:t>
            </a:r>
          </a:p>
        </p:txBody>
      </p:sp>
      <p:grpSp>
        <p:nvGrpSpPr>
          <p:cNvPr name="Group 8" id="8"/>
          <p:cNvGrpSpPr/>
          <p:nvPr/>
        </p:nvGrpSpPr>
        <p:grpSpPr>
          <a:xfrm rot="0">
            <a:off x="7557381" y="8178508"/>
            <a:ext cx="3173237" cy="1079792"/>
            <a:chOff x="0" y="0"/>
            <a:chExt cx="4230983" cy="1439722"/>
          </a:xfrm>
        </p:grpSpPr>
        <p:grpSp>
          <p:nvGrpSpPr>
            <p:cNvPr name="Group 9" id="9"/>
            <p:cNvGrpSpPr/>
            <p:nvPr/>
          </p:nvGrpSpPr>
          <p:grpSpPr>
            <a:xfrm rot="0">
              <a:off x="0" y="0"/>
              <a:ext cx="4230983" cy="1439722"/>
              <a:chOff x="0" y="0"/>
              <a:chExt cx="2770689" cy="942812"/>
            </a:xfrm>
          </p:grpSpPr>
          <p:sp>
            <p:nvSpPr>
              <p:cNvPr name="Freeform 10" id="10"/>
              <p:cNvSpPr/>
              <p:nvPr/>
            </p:nvSpPr>
            <p:spPr>
              <a:xfrm flipH="false" flipV="false" rot="0">
                <a:off x="0" y="0"/>
                <a:ext cx="2770689" cy="942812"/>
              </a:xfrm>
              <a:custGeom>
                <a:avLst/>
                <a:gdLst/>
                <a:ahLst/>
                <a:cxnLst/>
                <a:rect r="r" b="b" t="t" l="l"/>
                <a:pathLst>
                  <a:path h="942812" w="2770689">
                    <a:moveTo>
                      <a:pt x="113638" y="0"/>
                    </a:moveTo>
                    <a:lnTo>
                      <a:pt x="2657050" y="0"/>
                    </a:lnTo>
                    <a:cubicBezTo>
                      <a:pt x="2687189" y="0"/>
                      <a:pt x="2716093" y="11973"/>
                      <a:pt x="2737405" y="33284"/>
                    </a:cubicBezTo>
                    <a:cubicBezTo>
                      <a:pt x="2758716" y="54595"/>
                      <a:pt x="2770689" y="83500"/>
                      <a:pt x="2770689" y="113638"/>
                    </a:cubicBezTo>
                    <a:lnTo>
                      <a:pt x="2770689" y="829174"/>
                    </a:lnTo>
                    <a:cubicBezTo>
                      <a:pt x="2770689" y="859312"/>
                      <a:pt x="2758716" y="888217"/>
                      <a:pt x="2737405" y="909528"/>
                    </a:cubicBezTo>
                    <a:cubicBezTo>
                      <a:pt x="2716093" y="930840"/>
                      <a:pt x="2687189" y="942812"/>
                      <a:pt x="2657050" y="942812"/>
                    </a:cubicBezTo>
                    <a:lnTo>
                      <a:pt x="113638" y="942812"/>
                    </a:lnTo>
                    <a:cubicBezTo>
                      <a:pt x="83500" y="942812"/>
                      <a:pt x="54595" y="930840"/>
                      <a:pt x="33284" y="909528"/>
                    </a:cubicBezTo>
                    <a:cubicBezTo>
                      <a:pt x="11973" y="888217"/>
                      <a:pt x="0" y="859312"/>
                      <a:pt x="0" y="829174"/>
                    </a:cubicBezTo>
                    <a:lnTo>
                      <a:pt x="0" y="113638"/>
                    </a:lnTo>
                    <a:cubicBezTo>
                      <a:pt x="0" y="83500"/>
                      <a:pt x="11973" y="54595"/>
                      <a:pt x="33284" y="33284"/>
                    </a:cubicBezTo>
                    <a:cubicBezTo>
                      <a:pt x="54595" y="11973"/>
                      <a:pt x="83500" y="0"/>
                      <a:pt x="113638" y="0"/>
                    </a:cubicBezTo>
                    <a:close/>
                  </a:path>
                </a:pathLst>
              </a:custGeom>
              <a:solidFill>
                <a:srgbClr val="000000">
                  <a:alpha val="0"/>
                </a:srgbClr>
              </a:solidFill>
              <a:ln w="28575" cap="rnd">
                <a:solidFill>
                  <a:srgbClr val="156CDD"/>
                </a:solidFill>
                <a:prstDash val="solid"/>
                <a:round/>
              </a:ln>
            </p:spPr>
          </p:sp>
          <p:sp>
            <p:nvSpPr>
              <p:cNvPr name="TextBox 11" id="11"/>
              <p:cNvSpPr txBox="true"/>
              <p:nvPr/>
            </p:nvSpPr>
            <p:spPr>
              <a:xfrm>
                <a:off x="0" y="-57150"/>
                <a:ext cx="2770689" cy="999962"/>
              </a:xfrm>
              <a:prstGeom prst="rect">
                <a:avLst/>
              </a:prstGeom>
            </p:spPr>
            <p:txBody>
              <a:bodyPr anchor="ctr" rtlCol="false" tIns="75968" lIns="75968" bIns="75968" rIns="75968"/>
              <a:lstStyle/>
              <a:p>
                <a:pPr algn="ctr">
                  <a:lnSpc>
                    <a:spcPts val="3359"/>
                  </a:lnSpc>
                </a:pPr>
              </a:p>
            </p:txBody>
          </p:sp>
        </p:grpSp>
        <p:sp>
          <p:nvSpPr>
            <p:cNvPr name="TextBox 12" id="12"/>
            <p:cNvSpPr txBox="true"/>
            <p:nvPr/>
          </p:nvSpPr>
          <p:spPr>
            <a:xfrm rot="0">
              <a:off x="1368548" y="253559"/>
              <a:ext cx="1493888" cy="932605"/>
            </a:xfrm>
            <a:prstGeom prst="rect">
              <a:avLst/>
            </a:prstGeom>
          </p:spPr>
          <p:txBody>
            <a:bodyPr anchor="t" rtlCol="false" tIns="0" lIns="0" bIns="0" rIns="0">
              <a:spAutoFit/>
            </a:bodyPr>
            <a:lstStyle/>
            <a:p>
              <a:pPr algn="ctr">
                <a:lnSpc>
                  <a:spcPts val="2709"/>
                </a:lnSpc>
              </a:pPr>
              <a:r>
                <a:rPr lang="en-US" sz="2355">
                  <a:solidFill>
                    <a:srgbClr val="001A50"/>
                  </a:solidFill>
                  <a:latin typeface="Genty Sans"/>
                </a:rPr>
                <a:t>GROUP BP05</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1158590" y="2239606"/>
            <a:ext cx="6100710" cy="7215894"/>
          </a:xfrm>
          <a:custGeom>
            <a:avLst/>
            <a:gdLst/>
            <a:ahLst/>
            <a:cxnLst/>
            <a:rect r="r" b="b" t="t" l="l"/>
            <a:pathLst>
              <a:path h="7215894" w="6100710">
                <a:moveTo>
                  <a:pt x="0" y="0"/>
                </a:moveTo>
                <a:lnTo>
                  <a:pt x="6100710" y="0"/>
                </a:lnTo>
                <a:lnTo>
                  <a:pt x="6100710" y="7215894"/>
                </a:lnTo>
                <a:lnTo>
                  <a:pt x="0" y="7215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2628157">
            <a:off x="-2478580" y="7616920"/>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7" id="7"/>
          <p:cNvSpPr txBox="true"/>
          <p:nvPr/>
        </p:nvSpPr>
        <p:spPr>
          <a:xfrm rot="0">
            <a:off x="1028700" y="2089503"/>
            <a:ext cx="9123525"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LATAR BELAKANG</a:t>
            </a:r>
          </a:p>
        </p:txBody>
      </p:sp>
      <p:sp>
        <p:nvSpPr>
          <p:cNvPr name="TextBox 8" id="8"/>
          <p:cNvSpPr txBox="true"/>
          <p:nvPr/>
        </p:nvSpPr>
        <p:spPr>
          <a:xfrm rot="0">
            <a:off x="1028700" y="3935730"/>
            <a:ext cx="9818906" cy="2415540"/>
          </a:xfrm>
          <a:prstGeom prst="rect">
            <a:avLst/>
          </a:prstGeom>
        </p:spPr>
        <p:txBody>
          <a:bodyPr anchor="t" rtlCol="false" tIns="0" lIns="0" bIns="0" rIns="0">
            <a:spAutoFit/>
          </a:bodyPr>
          <a:lstStyle/>
          <a:p>
            <a:pPr algn="just">
              <a:lnSpc>
                <a:spcPts val="2760"/>
              </a:lnSpc>
            </a:pPr>
            <a:r>
              <a:rPr lang="en-US" sz="2400">
                <a:solidFill>
                  <a:srgbClr val="001A50"/>
                </a:solidFill>
                <a:latin typeface="Public Sans Medium"/>
              </a:rPr>
              <a:t>Alasan kami memilih proyek ini sebagai proyek akhir mata kuliah Perancangan Sistem Digital semester, yaitu menawarkan kesempatan yang berharga dalam penggalian pemahaman mengenai kriptografi dan desain perangkat keras. Keberhasilan dalam proyek ini tidak hanya akan mengasah keterampilan teknis kami, tetapi juga membuka pintu bagi peneliian dan eksperimen lebih lanjut dalam bidang kriptografi.</a:t>
            </a:r>
          </a:p>
        </p:txBody>
      </p:sp>
      <p:sp>
        <p:nvSpPr>
          <p:cNvPr name="TextBox 9" id="9"/>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1158590" y="2239606"/>
            <a:ext cx="6100710" cy="7215894"/>
          </a:xfrm>
          <a:custGeom>
            <a:avLst/>
            <a:gdLst/>
            <a:ahLst/>
            <a:cxnLst/>
            <a:rect r="r" b="b" t="t" l="l"/>
            <a:pathLst>
              <a:path h="7215894" w="6100710">
                <a:moveTo>
                  <a:pt x="0" y="0"/>
                </a:moveTo>
                <a:lnTo>
                  <a:pt x="6100710" y="0"/>
                </a:lnTo>
                <a:lnTo>
                  <a:pt x="6100710" y="7215894"/>
                </a:lnTo>
                <a:lnTo>
                  <a:pt x="0" y="7215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2628157">
            <a:off x="-2478580" y="7616920"/>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7" id="7"/>
          <p:cNvSpPr txBox="true"/>
          <p:nvPr/>
        </p:nvSpPr>
        <p:spPr>
          <a:xfrm rot="0">
            <a:off x="1028700" y="2089503"/>
            <a:ext cx="9123525"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DESKRIPSI PROYEK</a:t>
            </a:r>
          </a:p>
        </p:txBody>
      </p:sp>
      <p:sp>
        <p:nvSpPr>
          <p:cNvPr name="TextBox 8" id="8"/>
          <p:cNvSpPr txBox="true"/>
          <p:nvPr/>
        </p:nvSpPr>
        <p:spPr>
          <a:xfrm rot="0">
            <a:off x="1028700" y="3935730"/>
            <a:ext cx="9818906" cy="3101340"/>
          </a:xfrm>
          <a:prstGeom prst="rect">
            <a:avLst/>
          </a:prstGeom>
        </p:spPr>
        <p:txBody>
          <a:bodyPr anchor="t" rtlCol="false" tIns="0" lIns="0" bIns="0" rIns="0">
            <a:spAutoFit/>
          </a:bodyPr>
          <a:lstStyle/>
          <a:p>
            <a:pPr algn="just">
              <a:lnSpc>
                <a:spcPts val="2760"/>
              </a:lnSpc>
            </a:pPr>
            <a:r>
              <a:rPr lang="en-US" sz="2400">
                <a:solidFill>
                  <a:srgbClr val="001A50"/>
                </a:solidFill>
                <a:latin typeface="Public Sans Medium"/>
              </a:rPr>
              <a:t>Dalam proyek ini, akan dilakukan proses konversi sebuah </a:t>
            </a:r>
            <a:r>
              <a:rPr lang="en-US" sz="2400">
                <a:solidFill>
                  <a:srgbClr val="001A50"/>
                </a:solidFill>
                <a:latin typeface="Public Sans Medium Italics"/>
              </a:rPr>
              <a:t>password </a:t>
            </a:r>
            <a:r>
              <a:rPr lang="en-US" sz="2400">
                <a:solidFill>
                  <a:srgbClr val="001A50"/>
                </a:solidFill>
                <a:latin typeface="Public Sans Medium"/>
              </a:rPr>
              <a:t>ke dalam bentuk acak menggunakan algoritma enkripsi DES. Proses ini akan mengubah </a:t>
            </a:r>
            <a:r>
              <a:rPr lang="en-US" sz="2400">
                <a:solidFill>
                  <a:srgbClr val="001A50"/>
                </a:solidFill>
                <a:latin typeface="Public Sans Medium Italics"/>
              </a:rPr>
              <a:t>password</a:t>
            </a:r>
            <a:r>
              <a:rPr lang="en-US" sz="2400">
                <a:solidFill>
                  <a:srgbClr val="001A50"/>
                </a:solidFill>
                <a:latin typeface="Public Sans Medium"/>
              </a:rPr>
              <a:t> dengan menggunakan kunci yang diinputkan oleh pengguna sebagai kunci enkripsi. </a:t>
            </a:r>
            <a:r>
              <a:rPr lang="en-US" sz="2400">
                <a:solidFill>
                  <a:srgbClr val="001A50"/>
                </a:solidFill>
                <a:latin typeface="Public Sans Medium Italics"/>
              </a:rPr>
              <a:t>Password</a:t>
            </a:r>
            <a:r>
              <a:rPr lang="en-US" sz="2400">
                <a:solidFill>
                  <a:srgbClr val="001A50"/>
                </a:solidFill>
                <a:latin typeface="Public Sans Medium"/>
              </a:rPr>
              <a:t> tersebut akan dienkripsi dengan algoritma yang dipilih berdasarkan kunci yang diberikan oleh pengguna. Proses enkripsi tersebut dibagi menjadi 6 tahap: </a:t>
            </a:r>
            <a:r>
              <a:rPr lang="en-US" sz="2400">
                <a:solidFill>
                  <a:srgbClr val="001A50"/>
                </a:solidFill>
                <a:latin typeface="Public Sans Medium Italics"/>
              </a:rPr>
              <a:t>Key Generation</a:t>
            </a:r>
            <a:r>
              <a:rPr lang="en-US" sz="2400">
                <a:solidFill>
                  <a:srgbClr val="001A50"/>
                </a:solidFill>
                <a:latin typeface="Public Sans Medium"/>
              </a:rPr>
              <a:t>, </a:t>
            </a:r>
            <a:r>
              <a:rPr lang="en-US" sz="2400">
                <a:solidFill>
                  <a:srgbClr val="001A50"/>
                </a:solidFill>
                <a:latin typeface="Public Sans Medium Italics"/>
              </a:rPr>
              <a:t>Key Permutation</a:t>
            </a:r>
            <a:r>
              <a:rPr lang="en-US" sz="2400">
                <a:solidFill>
                  <a:srgbClr val="001A50"/>
                </a:solidFill>
                <a:latin typeface="Public Sans Medium"/>
              </a:rPr>
              <a:t>, </a:t>
            </a:r>
            <a:r>
              <a:rPr lang="en-US" sz="2400">
                <a:solidFill>
                  <a:srgbClr val="001A50"/>
                </a:solidFill>
                <a:latin typeface="Public Sans Medium Italics"/>
              </a:rPr>
              <a:t>Compression Key Permutation</a:t>
            </a:r>
            <a:r>
              <a:rPr lang="en-US" sz="2400">
                <a:solidFill>
                  <a:srgbClr val="001A50"/>
                </a:solidFill>
                <a:latin typeface="Public Sans Medium"/>
              </a:rPr>
              <a:t>, </a:t>
            </a:r>
            <a:r>
              <a:rPr lang="en-US" sz="2400">
                <a:solidFill>
                  <a:srgbClr val="001A50"/>
                </a:solidFill>
                <a:latin typeface="Public Sans Medium Italics"/>
              </a:rPr>
              <a:t>Input Plaintext</a:t>
            </a:r>
            <a:r>
              <a:rPr lang="en-US" sz="2400">
                <a:solidFill>
                  <a:srgbClr val="001A50"/>
                </a:solidFill>
                <a:latin typeface="Public Sans Medium"/>
              </a:rPr>
              <a:t>, </a:t>
            </a:r>
            <a:r>
              <a:rPr lang="en-US" sz="2400">
                <a:solidFill>
                  <a:srgbClr val="001A50"/>
                </a:solidFill>
                <a:latin typeface="Public Sans Medium Italics"/>
              </a:rPr>
              <a:t>Plaintext Initial Permutation</a:t>
            </a:r>
            <a:r>
              <a:rPr lang="en-US" sz="2400">
                <a:solidFill>
                  <a:srgbClr val="001A50"/>
                </a:solidFill>
                <a:latin typeface="Public Sans Medium"/>
              </a:rPr>
              <a:t>, dan </a:t>
            </a:r>
            <a:r>
              <a:rPr lang="en-US" sz="2400">
                <a:solidFill>
                  <a:srgbClr val="001A50"/>
                </a:solidFill>
                <a:latin typeface="Public Sans Medium Italics"/>
              </a:rPr>
              <a:t>Final Permutation</a:t>
            </a:r>
            <a:r>
              <a:rPr lang="en-US" sz="2400">
                <a:solidFill>
                  <a:srgbClr val="001A50"/>
                </a:solidFill>
                <a:latin typeface="Public Sans Medium"/>
              </a:rPr>
              <a:t>.</a:t>
            </a:r>
          </a:p>
        </p:txBody>
      </p:sp>
      <p:sp>
        <p:nvSpPr>
          <p:cNvPr name="TextBox 9" id="9"/>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1158590" y="2239606"/>
            <a:ext cx="6100710" cy="7215894"/>
          </a:xfrm>
          <a:custGeom>
            <a:avLst/>
            <a:gdLst/>
            <a:ahLst/>
            <a:cxnLst/>
            <a:rect r="r" b="b" t="t" l="l"/>
            <a:pathLst>
              <a:path h="7215894" w="6100710">
                <a:moveTo>
                  <a:pt x="0" y="0"/>
                </a:moveTo>
                <a:lnTo>
                  <a:pt x="6100710" y="0"/>
                </a:lnTo>
                <a:lnTo>
                  <a:pt x="6100710" y="7215894"/>
                </a:lnTo>
                <a:lnTo>
                  <a:pt x="0" y="7215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2628157">
            <a:off x="-2478580" y="7616920"/>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7" id="7"/>
          <p:cNvSpPr txBox="true"/>
          <p:nvPr/>
        </p:nvSpPr>
        <p:spPr>
          <a:xfrm rot="0">
            <a:off x="1028700" y="2089503"/>
            <a:ext cx="9123525"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TUJUAN</a:t>
            </a:r>
          </a:p>
        </p:txBody>
      </p:sp>
      <p:sp>
        <p:nvSpPr>
          <p:cNvPr name="TextBox 8" id="8"/>
          <p:cNvSpPr txBox="true"/>
          <p:nvPr/>
        </p:nvSpPr>
        <p:spPr>
          <a:xfrm rot="0">
            <a:off x="1028700" y="3897630"/>
            <a:ext cx="9818906" cy="2741295"/>
          </a:xfrm>
          <a:prstGeom prst="rect">
            <a:avLst/>
          </a:prstGeom>
        </p:spPr>
        <p:txBody>
          <a:bodyPr anchor="t" rtlCol="false" tIns="0" lIns="0" bIns="0" rIns="0">
            <a:spAutoFit/>
          </a:bodyPr>
          <a:lstStyle/>
          <a:p>
            <a:pPr algn="just" marL="518160" indent="-259080" lvl="1">
              <a:lnSpc>
                <a:spcPts val="3120"/>
              </a:lnSpc>
              <a:buFont typeface="Arial"/>
              <a:buChar char="•"/>
            </a:pPr>
            <a:r>
              <a:rPr lang="en-US" sz="2400">
                <a:solidFill>
                  <a:srgbClr val="001A50"/>
                </a:solidFill>
                <a:latin typeface="Public Sans Medium"/>
              </a:rPr>
              <a:t>Mampu menghasilkan sebuah program enkripsi yang sulit diprediksi,</a:t>
            </a:r>
          </a:p>
          <a:p>
            <a:pPr algn="just" marL="518160" indent="-259080" lvl="1">
              <a:lnSpc>
                <a:spcPts val="3120"/>
              </a:lnSpc>
              <a:buFont typeface="Arial"/>
              <a:buChar char="•"/>
            </a:pPr>
            <a:r>
              <a:rPr lang="en-US" sz="2400">
                <a:solidFill>
                  <a:srgbClr val="001A50"/>
                </a:solidFill>
                <a:latin typeface="Public Sans Medium"/>
              </a:rPr>
              <a:t>Mampu menghasilkan program yang mudah dimengerti,</a:t>
            </a:r>
          </a:p>
          <a:p>
            <a:pPr algn="just" marL="518160" indent="-259080" lvl="1">
              <a:lnSpc>
                <a:spcPts val="3120"/>
              </a:lnSpc>
              <a:buFont typeface="Arial"/>
              <a:buChar char="•"/>
            </a:pPr>
            <a:r>
              <a:rPr lang="en-US" sz="2400">
                <a:solidFill>
                  <a:srgbClr val="001A50"/>
                </a:solidFill>
                <a:latin typeface="Public Sans Medium"/>
              </a:rPr>
              <a:t>Mampu menghasilkan program yang terhindar dari </a:t>
            </a:r>
            <a:r>
              <a:rPr lang="en-US" sz="2400">
                <a:solidFill>
                  <a:srgbClr val="001A50"/>
                </a:solidFill>
                <a:latin typeface="Public Sans Medium Italics"/>
              </a:rPr>
              <a:t>error</a:t>
            </a:r>
            <a:r>
              <a:rPr lang="en-US" sz="2400">
                <a:solidFill>
                  <a:srgbClr val="001A50"/>
                </a:solidFill>
                <a:latin typeface="Public Sans Medium"/>
              </a:rPr>
              <a:t> dan </a:t>
            </a:r>
            <a:r>
              <a:rPr lang="en-US" sz="2400">
                <a:solidFill>
                  <a:srgbClr val="001A50"/>
                </a:solidFill>
                <a:latin typeface="Public Sans Medium Italics"/>
              </a:rPr>
              <a:t>bug,</a:t>
            </a:r>
          </a:p>
          <a:p>
            <a:pPr algn="just" marL="518160" indent="-259080" lvl="1">
              <a:lnSpc>
                <a:spcPts val="3120"/>
              </a:lnSpc>
              <a:buFont typeface="Arial"/>
              <a:buChar char="•"/>
            </a:pPr>
            <a:r>
              <a:rPr lang="en-US" sz="2400">
                <a:solidFill>
                  <a:srgbClr val="001A50"/>
                </a:solidFill>
                <a:latin typeface="Public Sans Medium"/>
              </a:rPr>
              <a:t>Mampu mengimplementasikan modul-modul praktikum Perancangan Sistem Digital yang menjadi ketentuan bagi program ini.</a:t>
            </a:r>
          </a:p>
        </p:txBody>
      </p:sp>
      <p:sp>
        <p:nvSpPr>
          <p:cNvPr name="TextBox 9" id="9"/>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1158590" y="2239606"/>
            <a:ext cx="6100710" cy="7215894"/>
          </a:xfrm>
          <a:custGeom>
            <a:avLst/>
            <a:gdLst/>
            <a:ahLst/>
            <a:cxnLst/>
            <a:rect r="r" b="b" t="t" l="l"/>
            <a:pathLst>
              <a:path h="7215894" w="6100710">
                <a:moveTo>
                  <a:pt x="0" y="0"/>
                </a:moveTo>
                <a:lnTo>
                  <a:pt x="6100710" y="0"/>
                </a:lnTo>
                <a:lnTo>
                  <a:pt x="6100710" y="7215894"/>
                </a:lnTo>
                <a:lnTo>
                  <a:pt x="0" y="7215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2628157">
            <a:off x="-2478580" y="7616920"/>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7" id="7"/>
          <p:cNvSpPr txBox="true"/>
          <p:nvPr/>
        </p:nvSpPr>
        <p:spPr>
          <a:xfrm rot="0">
            <a:off x="1028700" y="2089503"/>
            <a:ext cx="9123525"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PERLENGKAPAN</a:t>
            </a:r>
          </a:p>
        </p:txBody>
      </p:sp>
      <p:sp>
        <p:nvSpPr>
          <p:cNvPr name="TextBox 8" id="8"/>
          <p:cNvSpPr txBox="true"/>
          <p:nvPr/>
        </p:nvSpPr>
        <p:spPr>
          <a:xfrm rot="0">
            <a:off x="1028700" y="3897630"/>
            <a:ext cx="9818906" cy="1207770"/>
          </a:xfrm>
          <a:prstGeom prst="rect">
            <a:avLst/>
          </a:prstGeom>
        </p:spPr>
        <p:txBody>
          <a:bodyPr anchor="t" rtlCol="false" tIns="0" lIns="0" bIns="0" rIns="0">
            <a:spAutoFit/>
          </a:bodyPr>
          <a:lstStyle/>
          <a:p>
            <a:pPr algn="just" marL="518160" indent="-259080" lvl="1">
              <a:lnSpc>
                <a:spcPts val="3120"/>
              </a:lnSpc>
              <a:buFont typeface="Arial"/>
              <a:buChar char="•"/>
            </a:pPr>
            <a:r>
              <a:rPr lang="en-US" sz="2400">
                <a:solidFill>
                  <a:srgbClr val="001A50"/>
                </a:solidFill>
                <a:latin typeface="Public Sans Medium"/>
              </a:rPr>
              <a:t>Visual Studio Code;</a:t>
            </a:r>
          </a:p>
          <a:p>
            <a:pPr algn="just" marL="518160" indent="-259080" lvl="1">
              <a:lnSpc>
                <a:spcPts val="3120"/>
              </a:lnSpc>
              <a:buFont typeface="Arial"/>
              <a:buChar char="•"/>
            </a:pPr>
            <a:r>
              <a:rPr lang="en-US" sz="2400">
                <a:solidFill>
                  <a:srgbClr val="001A50"/>
                </a:solidFill>
                <a:latin typeface="Public Sans Medium"/>
              </a:rPr>
              <a:t>ModelSim;</a:t>
            </a:r>
          </a:p>
          <a:p>
            <a:pPr algn="just" marL="518160" indent="-259080" lvl="1">
              <a:lnSpc>
                <a:spcPts val="3120"/>
              </a:lnSpc>
              <a:buFont typeface="Arial"/>
              <a:buChar char="•"/>
            </a:pPr>
            <a:r>
              <a:rPr lang="en-US" sz="2400">
                <a:solidFill>
                  <a:srgbClr val="001A50"/>
                </a:solidFill>
                <a:latin typeface="Public Sans Medium"/>
              </a:rPr>
              <a:t>Intel Quartus.</a:t>
            </a:r>
          </a:p>
        </p:txBody>
      </p:sp>
      <p:sp>
        <p:nvSpPr>
          <p:cNvPr name="TextBox 9" id="9"/>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2628157">
            <a:off x="-2478580" y="7616920"/>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6" id="6"/>
          <p:cNvSpPr txBox="true"/>
          <p:nvPr/>
        </p:nvSpPr>
        <p:spPr>
          <a:xfrm rot="0">
            <a:off x="1028700" y="2089503"/>
            <a:ext cx="9123525"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IMPLEMENTASI</a:t>
            </a:r>
          </a:p>
        </p:txBody>
      </p:sp>
      <p:sp>
        <p:nvSpPr>
          <p:cNvPr name="TextBox 7" id="7"/>
          <p:cNvSpPr txBox="true"/>
          <p:nvPr/>
        </p:nvSpPr>
        <p:spPr>
          <a:xfrm rot="0">
            <a:off x="1028700" y="3935730"/>
            <a:ext cx="11283836" cy="3101340"/>
          </a:xfrm>
          <a:prstGeom prst="rect">
            <a:avLst/>
          </a:prstGeom>
        </p:spPr>
        <p:txBody>
          <a:bodyPr anchor="t" rtlCol="false" tIns="0" lIns="0" bIns="0" rIns="0">
            <a:spAutoFit/>
          </a:bodyPr>
          <a:lstStyle/>
          <a:p>
            <a:pPr algn="just">
              <a:lnSpc>
                <a:spcPts val="2760"/>
              </a:lnSpc>
            </a:pPr>
            <a:r>
              <a:rPr lang="en-US" sz="2400">
                <a:solidFill>
                  <a:srgbClr val="001A50"/>
                </a:solidFill>
                <a:latin typeface="Public Sans Medium"/>
              </a:rPr>
              <a:t>Pada modul ini tentunya kami menggunakan operasi assign pada hampir seluruh bagian program contohnya yaitu </a:t>
            </a:r>
          </a:p>
          <a:p>
            <a:pPr algn="just">
              <a:lnSpc>
                <a:spcPts val="2760"/>
              </a:lnSpc>
            </a:pPr>
            <a:r>
              <a:rPr lang="en-US" sz="2400">
                <a:solidFill>
                  <a:srgbClr val="001A50"/>
                </a:solidFill>
                <a:latin typeface="Public Sans Medium"/>
              </a:rPr>
              <a:t>⮚Signal Operator “&lt;=” yang digunakan untuk mentransfer nilai suatu signal. </a:t>
            </a:r>
          </a:p>
          <a:p>
            <a:pPr algn="just">
              <a:lnSpc>
                <a:spcPts val="2760"/>
              </a:lnSpc>
            </a:pPr>
            <a:r>
              <a:rPr lang="en-US" sz="2400">
                <a:solidFill>
                  <a:srgbClr val="001A50"/>
                </a:solidFill>
                <a:latin typeface="Public Sans Medium"/>
              </a:rPr>
              <a:t>⮚Variable Operator “:=” yang digunakan untuk mentransfer nilai suatu variabel.</a:t>
            </a:r>
          </a:p>
          <a:p>
            <a:pPr algn="just">
              <a:lnSpc>
                <a:spcPts val="2760"/>
              </a:lnSpc>
            </a:pPr>
            <a:r>
              <a:rPr lang="en-US" sz="2400">
                <a:solidFill>
                  <a:srgbClr val="001A50"/>
                </a:solidFill>
                <a:latin typeface="Public Sans Medium"/>
              </a:rPr>
              <a:t>Pada modul ini juga kami mengimplementasikan penggunaan multiple bits signal sebagai input oleh user pada plain text dan juga key. </a:t>
            </a:r>
          </a:p>
          <a:p>
            <a:pPr algn="just">
              <a:lnSpc>
                <a:spcPts val="2760"/>
              </a:lnSpc>
            </a:pPr>
            <a:r>
              <a:rPr lang="en-US" sz="2400">
                <a:solidFill>
                  <a:srgbClr val="001A50"/>
                </a:solidFill>
                <a:latin typeface="Public Sans Medium"/>
              </a:rPr>
              <a:t>⮚PLAIN_TEXT : in std_logic_vector(63 downto 0); -- Code to be encrypted</a:t>
            </a:r>
          </a:p>
          <a:p>
            <a:pPr algn="just">
              <a:lnSpc>
                <a:spcPts val="2760"/>
              </a:lnSpc>
            </a:pPr>
            <a:r>
              <a:rPr lang="en-US" sz="2400">
                <a:solidFill>
                  <a:srgbClr val="001A50"/>
                </a:solidFill>
                <a:latin typeface="Public Sans Medium"/>
              </a:rPr>
              <a:t>⮚KEY : out std_logic_vector(63 downto 0);</a:t>
            </a:r>
          </a:p>
        </p:txBody>
      </p:sp>
      <p:sp>
        <p:nvSpPr>
          <p:cNvPr name="TextBox 8" id="8"/>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
        <p:nvSpPr>
          <p:cNvPr name="TextBox 9" id="9"/>
          <p:cNvSpPr txBox="true"/>
          <p:nvPr/>
        </p:nvSpPr>
        <p:spPr>
          <a:xfrm rot="0">
            <a:off x="1028700" y="3181782"/>
            <a:ext cx="4038902" cy="415290"/>
          </a:xfrm>
          <a:prstGeom prst="rect">
            <a:avLst/>
          </a:prstGeom>
        </p:spPr>
        <p:txBody>
          <a:bodyPr anchor="t" rtlCol="false" tIns="0" lIns="0" bIns="0" rIns="0">
            <a:spAutoFit/>
          </a:bodyPr>
          <a:lstStyle/>
          <a:p>
            <a:pPr>
              <a:lnSpc>
                <a:spcPts val="3359"/>
              </a:lnSpc>
            </a:pPr>
            <a:r>
              <a:rPr lang="en-US" sz="2400">
                <a:solidFill>
                  <a:srgbClr val="001A50"/>
                </a:solidFill>
                <a:latin typeface="Public Sans Medium"/>
              </a:rPr>
              <a:t>Modul 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2628157">
            <a:off x="-2478580" y="7616920"/>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6" id="6"/>
          <p:cNvSpPr txBox="true"/>
          <p:nvPr/>
        </p:nvSpPr>
        <p:spPr>
          <a:xfrm rot="0">
            <a:off x="1028700" y="2089503"/>
            <a:ext cx="9123525"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IMPLEMENTASI</a:t>
            </a:r>
          </a:p>
        </p:txBody>
      </p:sp>
      <p:sp>
        <p:nvSpPr>
          <p:cNvPr name="TextBox 7" id="7"/>
          <p:cNvSpPr txBox="true"/>
          <p:nvPr/>
        </p:nvSpPr>
        <p:spPr>
          <a:xfrm rot="0">
            <a:off x="1028700" y="3935730"/>
            <a:ext cx="11283836" cy="1386840"/>
          </a:xfrm>
          <a:prstGeom prst="rect">
            <a:avLst/>
          </a:prstGeom>
        </p:spPr>
        <p:txBody>
          <a:bodyPr anchor="t" rtlCol="false" tIns="0" lIns="0" bIns="0" rIns="0">
            <a:spAutoFit/>
          </a:bodyPr>
          <a:lstStyle/>
          <a:p>
            <a:pPr algn="just">
              <a:lnSpc>
                <a:spcPts val="2760"/>
              </a:lnSpc>
            </a:pPr>
            <a:r>
              <a:rPr lang="en-US" sz="2400">
                <a:solidFill>
                  <a:srgbClr val="001A50"/>
                </a:solidFill>
                <a:latin typeface="Public Sans Medium"/>
              </a:rPr>
              <a:t>Pada modul ini kami mengimplementasikan bagian process yang dijadikan sebagai tempat berjalannya program pada finite machine yang kami buat. Pada modul ini juga kami memanfaatkan wait statement untuk mencegah terjadinya infinite loop pada testbench yang kami buat.</a:t>
            </a:r>
          </a:p>
        </p:txBody>
      </p:sp>
      <p:sp>
        <p:nvSpPr>
          <p:cNvPr name="TextBox 8" id="8"/>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
        <p:nvSpPr>
          <p:cNvPr name="TextBox 9" id="9"/>
          <p:cNvSpPr txBox="true"/>
          <p:nvPr/>
        </p:nvSpPr>
        <p:spPr>
          <a:xfrm rot="0">
            <a:off x="1028700" y="3181782"/>
            <a:ext cx="4038902" cy="415290"/>
          </a:xfrm>
          <a:prstGeom prst="rect">
            <a:avLst/>
          </a:prstGeom>
        </p:spPr>
        <p:txBody>
          <a:bodyPr anchor="t" rtlCol="false" tIns="0" lIns="0" bIns="0" rIns="0">
            <a:spAutoFit/>
          </a:bodyPr>
          <a:lstStyle/>
          <a:p>
            <a:pPr>
              <a:lnSpc>
                <a:spcPts val="3359"/>
              </a:lnSpc>
            </a:pPr>
            <a:r>
              <a:rPr lang="en-US" sz="2400">
                <a:solidFill>
                  <a:srgbClr val="001A50"/>
                </a:solidFill>
                <a:latin typeface="Public Sans Medium"/>
              </a:rPr>
              <a:t>Modul 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43175" y="-7426868"/>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true" rot="-5400000">
            <a:off x="1028700" y="1007077"/>
            <a:ext cx="378673" cy="421920"/>
          </a:xfrm>
          <a:custGeom>
            <a:avLst/>
            <a:gdLst/>
            <a:ahLst/>
            <a:cxnLst/>
            <a:rect r="r" b="b" t="t" l="l"/>
            <a:pathLst>
              <a:path h="421920" w="378673">
                <a:moveTo>
                  <a:pt x="0" y="421920"/>
                </a:moveTo>
                <a:lnTo>
                  <a:pt x="378673" y="421920"/>
                </a:lnTo>
                <a:lnTo>
                  <a:pt x="378673" y="0"/>
                </a:lnTo>
                <a:lnTo>
                  <a:pt x="0" y="0"/>
                </a:lnTo>
                <a:lnTo>
                  <a:pt x="0" y="42192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6255072" y="-2433663"/>
            <a:ext cx="9081930" cy="8834241"/>
          </a:xfrm>
          <a:custGeom>
            <a:avLst/>
            <a:gdLst/>
            <a:ahLst/>
            <a:cxnLst/>
            <a:rect r="r" b="b" t="t" l="l"/>
            <a:pathLst>
              <a:path h="8834241" w="9081930">
                <a:moveTo>
                  <a:pt x="0" y="0"/>
                </a:moveTo>
                <a:lnTo>
                  <a:pt x="9081930" y="0"/>
                </a:lnTo>
                <a:lnTo>
                  <a:pt x="9081930" y="8834241"/>
                </a:lnTo>
                <a:lnTo>
                  <a:pt x="0" y="8834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2628157">
            <a:off x="-2478580" y="7616920"/>
            <a:ext cx="5703112" cy="5443880"/>
          </a:xfrm>
          <a:custGeom>
            <a:avLst/>
            <a:gdLst/>
            <a:ahLst/>
            <a:cxnLst/>
            <a:rect r="r" b="b" t="t" l="l"/>
            <a:pathLst>
              <a:path h="5443880" w="5703112">
                <a:moveTo>
                  <a:pt x="0" y="0"/>
                </a:moveTo>
                <a:lnTo>
                  <a:pt x="5703112" y="0"/>
                </a:lnTo>
                <a:lnTo>
                  <a:pt x="5703112" y="5443879"/>
                </a:lnTo>
                <a:lnTo>
                  <a:pt x="0" y="54438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6" id="6"/>
          <p:cNvSpPr txBox="true"/>
          <p:nvPr/>
        </p:nvSpPr>
        <p:spPr>
          <a:xfrm rot="0">
            <a:off x="1028700" y="2089503"/>
            <a:ext cx="9123525" cy="810772"/>
          </a:xfrm>
          <a:prstGeom prst="rect">
            <a:avLst/>
          </a:prstGeom>
        </p:spPr>
        <p:txBody>
          <a:bodyPr anchor="t" rtlCol="false" tIns="0" lIns="0" bIns="0" rIns="0">
            <a:spAutoFit/>
          </a:bodyPr>
          <a:lstStyle/>
          <a:p>
            <a:pPr>
              <a:lnSpc>
                <a:spcPts val="5796"/>
              </a:lnSpc>
            </a:pPr>
            <a:r>
              <a:rPr lang="en-US" sz="6900">
                <a:solidFill>
                  <a:srgbClr val="156CDD"/>
                </a:solidFill>
                <a:latin typeface="Genty Sans"/>
              </a:rPr>
              <a:t>IMPLEMENTASI</a:t>
            </a:r>
          </a:p>
        </p:txBody>
      </p:sp>
      <p:sp>
        <p:nvSpPr>
          <p:cNvPr name="TextBox 7" id="7"/>
          <p:cNvSpPr txBox="true"/>
          <p:nvPr/>
        </p:nvSpPr>
        <p:spPr>
          <a:xfrm rot="0">
            <a:off x="1028700" y="3935730"/>
            <a:ext cx="11283836" cy="1043940"/>
          </a:xfrm>
          <a:prstGeom prst="rect">
            <a:avLst/>
          </a:prstGeom>
        </p:spPr>
        <p:txBody>
          <a:bodyPr anchor="t" rtlCol="false" tIns="0" lIns="0" bIns="0" rIns="0">
            <a:spAutoFit/>
          </a:bodyPr>
          <a:lstStyle/>
          <a:p>
            <a:pPr algn="just">
              <a:lnSpc>
                <a:spcPts val="2760"/>
              </a:lnSpc>
            </a:pPr>
            <a:r>
              <a:rPr lang="en-US" sz="2400">
                <a:solidFill>
                  <a:srgbClr val="001A50"/>
                </a:solidFill>
                <a:latin typeface="Public Sans Medium"/>
              </a:rPr>
              <a:t>Pada modul ini kami mengimplementasikan penggunaan testbench sebagai media penguji bagi program main kami sehingga kami bisa mengecek kebenaran input dan output agar sesuai ekspektasi program.</a:t>
            </a:r>
          </a:p>
        </p:txBody>
      </p:sp>
      <p:sp>
        <p:nvSpPr>
          <p:cNvPr name="TextBox 8" id="8"/>
          <p:cNvSpPr txBox="true"/>
          <p:nvPr/>
        </p:nvSpPr>
        <p:spPr>
          <a:xfrm rot="0">
            <a:off x="13462228" y="971550"/>
            <a:ext cx="3797072" cy="415290"/>
          </a:xfrm>
          <a:prstGeom prst="rect">
            <a:avLst/>
          </a:prstGeom>
        </p:spPr>
        <p:txBody>
          <a:bodyPr anchor="t" rtlCol="false" tIns="0" lIns="0" bIns="0" rIns="0">
            <a:spAutoFit/>
          </a:bodyPr>
          <a:lstStyle/>
          <a:p>
            <a:pPr algn="r">
              <a:lnSpc>
                <a:spcPts val="3359"/>
              </a:lnSpc>
            </a:pPr>
            <a:r>
              <a:rPr lang="en-US" sz="2400">
                <a:solidFill>
                  <a:srgbClr val="001A50"/>
                </a:solidFill>
                <a:latin typeface="Public Sans Bold"/>
              </a:rPr>
              <a:t>GROUP BP05</a:t>
            </a:r>
          </a:p>
        </p:txBody>
      </p:sp>
      <p:sp>
        <p:nvSpPr>
          <p:cNvPr name="TextBox 9" id="9"/>
          <p:cNvSpPr txBox="true"/>
          <p:nvPr/>
        </p:nvSpPr>
        <p:spPr>
          <a:xfrm rot="0">
            <a:off x="1028700" y="3181782"/>
            <a:ext cx="4038902" cy="415290"/>
          </a:xfrm>
          <a:prstGeom prst="rect">
            <a:avLst/>
          </a:prstGeom>
        </p:spPr>
        <p:txBody>
          <a:bodyPr anchor="t" rtlCol="false" tIns="0" lIns="0" bIns="0" rIns="0">
            <a:spAutoFit/>
          </a:bodyPr>
          <a:lstStyle/>
          <a:p>
            <a:pPr>
              <a:lnSpc>
                <a:spcPts val="3359"/>
              </a:lnSpc>
            </a:pPr>
            <a:r>
              <a:rPr lang="en-US" sz="2400">
                <a:solidFill>
                  <a:srgbClr val="001A50"/>
                </a:solidFill>
                <a:latin typeface="Public Sans Medium"/>
              </a:rPr>
              <a:t>Modul 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DAF34qEUGkU</dc:identifier>
  <dcterms:modified xsi:type="dcterms:W3CDTF">2011-08-01T06:04:30Z</dcterms:modified>
  <cp:revision>1</cp:revision>
  <dc:title>Laporan Proyek Akhir_BP05</dc:title>
</cp:coreProperties>
</file>