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2"/>
  </p:notesMasterIdLst>
  <p:sldIdLst>
    <p:sldId id="256" r:id="rId2"/>
    <p:sldId id="261" r:id="rId3"/>
    <p:sldId id="284" r:id="rId4"/>
    <p:sldId id="285" r:id="rId5"/>
    <p:sldId id="286" r:id="rId6"/>
    <p:sldId id="295" r:id="rId7"/>
    <p:sldId id="277" r:id="rId8"/>
    <p:sldId id="278" r:id="rId9"/>
    <p:sldId id="283" r:id="rId10"/>
    <p:sldId id="281"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DM Serif Display" panose="020B0604020202020204" charset="0"/>
      <p:regular r:id="rId17"/>
      <p:italic r:id="rId18"/>
    </p:embeddedFont>
    <p:embeddedFont>
      <p:font typeface="Montserrat Light" panose="00000400000000000000" pitchFamily="2" charset="0"/>
      <p:regular r:id="rId19"/>
      <p:bold r:id="rId20"/>
      <p:italic r:id="rId21"/>
      <p:boldItalic r:id="rId22"/>
    </p:embeddedFont>
    <p:embeddedFont>
      <p:font typeface="Montserrat Medium" panose="000006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5C2"/>
    <a:srgbClr val="FF8800"/>
    <a:srgbClr val="2B4150"/>
    <a:srgbClr val="E6E6EC"/>
    <a:srgbClr val="5E6A86"/>
    <a:srgbClr val="2A5783"/>
    <a:srgbClr val="ADECF9"/>
    <a:srgbClr val="CC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CF634-BF82-445E-975C-3A6A0FACAB5D}">
  <a:tblStyle styleId="{2A5CF634-BF82-445E-975C-3A6A0FACA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E7647-697C-4ABB-AA9B-82A436A19A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26" y="312"/>
      </p:cViewPr>
      <p:guideLst>
        <p:guide orient="horz"/>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Inside</c:v>
                </c:pt>
              </c:strCache>
            </c:strRef>
          </c:tx>
          <c:spPr>
            <a:gradFill flip="none" rotWithShape="1">
              <a:gsLst>
                <a:gs pos="100000">
                  <a:schemeClr val="accent6">
                    <a:lumMod val="40000"/>
                    <a:lumOff val="60000"/>
                  </a:schemeClr>
                </a:gs>
                <a:gs pos="75000">
                  <a:schemeClr val="accent6">
                    <a:lumMod val="95000"/>
                    <a:lumOff val="5000"/>
                  </a:schemeClr>
                </a:gs>
                <a:gs pos="25000">
                  <a:schemeClr val="accent6">
                    <a:lumMod val="60000"/>
                  </a:schemeClr>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3">
                        <a:lumMod val="20000"/>
                        <a:lumOff val="8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Sheet1!$B$2:$B$25</c:f>
              <c:numCache>
                <c:formatCode>General</c:formatCode>
                <c:ptCount val="24"/>
                <c:pt idx="0">
                  <c:v>21</c:v>
                </c:pt>
                <c:pt idx="1">
                  <c:v>16</c:v>
                </c:pt>
                <c:pt idx="2">
                  <c:v>14</c:v>
                </c:pt>
                <c:pt idx="3">
                  <c:v>13</c:v>
                </c:pt>
                <c:pt idx="4">
                  <c:v>16</c:v>
                </c:pt>
                <c:pt idx="5">
                  <c:v>34</c:v>
                </c:pt>
                <c:pt idx="6">
                  <c:v>45</c:v>
                </c:pt>
                <c:pt idx="7">
                  <c:v>74</c:v>
                </c:pt>
                <c:pt idx="8">
                  <c:v>53</c:v>
                </c:pt>
                <c:pt idx="9">
                  <c:v>45</c:v>
                </c:pt>
                <c:pt idx="10">
                  <c:v>38</c:v>
                </c:pt>
                <c:pt idx="11">
                  <c:v>47</c:v>
                </c:pt>
                <c:pt idx="12">
                  <c:v>46</c:v>
                </c:pt>
                <c:pt idx="13">
                  <c:v>54</c:v>
                </c:pt>
                <c:pt idx="14">
                  <c:v>56</c:v>
                </c:pt>
                <c:pt idx="15">
                  <c:v>73</c:v>
                </c:pt>
                <c:pt idx="16">
                  <c:v>67</c:v>
                </c:pt>
                <c:pt idx="17">
                  <c:v>60</c:v>
                </c:pt>
                <c:pt idx="18">
                  <c:v>72</c:v>
                </c:pt>
                <c:pt idx="19">
                  <c:v>52</c:v>
                </c:pt>
                <c:pt idx="20">
                  <c:v>33</c:v>
                </c:pt>
                <c:pt idx="21">
                  <c:v>38</c:v>
                </c:pt>
                <c:pt idx="22">
                  <c:v>25</c:v>
                </c:pt>
                <c:pt idx="23">
                  <c:v>24</c:v>
                </c:pt>
              </c:numCache>
            </c:numRef>
          </c:val>
          <c:extLst>
            <c:ext xmlns:c16="http://schemas.microsoft.com/office/drawing/2014/chart" uri="{C3380CC4-5D6E-409C-BE32-E72D297353CC}">
              <c16:uniqueId val="{00000007-E082-4F38-BF91-7ECE0A5CC0E0}"/>
            </c:ext>
          </c:extLst>
        </c:ser>
        <c:ser>
          <c:idx val="1"/>
          <c:order val="1"/>
          <c:tx>
            <c:strRef>
              <c:f>Sheet1!$C$1</c:f>
              <c:strCache>
                <c:ptCount val="1"/>
                <c:pt idx="0">
                  <c:v>Outside</c:v>
                </c:pt>
              </c:strCache>
            </c:strRef>
          </c:tx>
          <c:spPr>
            <a:gradFill flip="none" rotWithShape="1">
              <a:gsLst>
                <a:gs pos="0">
                  <a:schemeClr val="tx1">
                    <a:lumMod val="50000"/>
                    <a:lumOff val="50000"/>
                  </a:schemeClr>
                </a:gs>
                <a:gs pos="25000">
                  <a:schemeClr val="accent1">
                    <a:lumMod val="50000"/>
                    <a:lumOff val="50000"/>
                  </a:schemeClr>
                </a:gs>
                <a:gs pos="75000">
                  <a:srgbClr val="2A5783"/>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2">
                        <a:lumMod val="20000"/>
                        <a:lumOff val="80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Sheet1!$A$2:$A$25</c:f>
              <c:numCache>
                <c:formatCode>h:mm\ AM/PM</c:formatCode>
                <c:ptCount val="24"/>
                <c:pt idx="0">
                  <c:v>0</c:v>
                </c:pt>
                <c:pt idx="1">
                  <c:v>4.1666666666666664E-2</c:v>
                </c:pt>
                <c:pt idx="2">
                  <c:v>8.3333333333333329E-2</c:v>
                </c:pt>
                <c:pt idx="3">
                  <c:v>0.125</c:v>
                </c:pt>
                <c:pt idx="4">
                  <c:v>0.16666666666666666</c:v>
                </c:pt>
                <c:pt idx="5">
                  <c:v>0.20833333333333334</c:v>
                </c:pt>
                <c:pt idx="6">
                  <c:v>0.25</c:v>
                </c:pt>
                <c:pt idx="7">
                  <c:v>0.29166666666666669</c:v>
                </c:pt>
                <c:pt idx="8">
                  <c:v>0.33333333333333331</c:v>
                </c:pt>
                <c:pt idx="9">
                  <c:v>0.375</c:v>
                </c:pt>
                <c:pt idx="10">
                  <c:v>0.41666666666666669</c:v>
                </c:pt>
                <c:pt idx="11">
                  <c:v>0.45833333333333331</c:v>
                </c:pt>
                <c:pt idx="12">
                  <c:v>0.5</c:v>
                </c:pt>
                <c:pt idx="13">
                  <c:v>0.54166666666666663</c:v>
                </c:pt>
                <c:pt idx="14">
                  <c:v>0.58333333333333337</c:v>
                </c:pt>
                <c:pt idx="15">
                  <c:v>0.625</c:v>
                </c:pt>
                <c:pt idx="16">
                  <c:v>0.66666666666666663</c:v>
                </c:pt>
                <c:pt idx="17">
                  <c:v>0.70833333333333337</c:v>
                </c:pt>
                <c:pt idx="18">
                  <c:v>0.75</c:v>
                </c:pt>
                <c:pt idx="19">
                  <c:v>0.79166666666666663</c:v>
                </c:pt>
                <c:pt idx="20">
                  <c:v>0.83333333333333337</c:v>
                </c:pt>
                <c:pt idx="21">
                  <c:v>0.875</c:v>
                </c:pt>
                <c:pt idx="22">
                  <c:v>0.91666666666666663</c:v>
                </c:pt>
                <c:pt idx="23">
                  <c:v>0.95833333333333337</c:v>
                </c:pt>
              </c:numCache>
            </c:numRef>
          </c:cat>
          <c:val>
            <c:numRef>
              <c:f>Sheet1!$C$2:$C$25</c:f>
              <c:numCache>
                <c:formatCode>General</c:formatCode>
                <c:ptCount val="24"/>
                <c:pt idx="0">
                  <c:v>87</c:v>
                </c:pt>
                <c:pt idx="1">
                  <c:v>61</c:v>
                </c:pt>
                <c:pt idx="2">
                  <c:v>112</c:v>
                </c:pt>
                <c:pt idx="3">
                  <c:v>57</c:v>
                </c:pt>
                <c:pt idx="4">
                  <c:v>48</c:v>
                </c:pt>
                <c:pt idx="5">
                  <c:v>48</c:v>
                </c:pt>
                <c:pt idx="6">
                  <c:v>106</c:v>
                </c:pt>
                <c:pt idx="7">
                  <c:v>186</c:v>
                </c:pt>
                <c:pt idx="8">
                  <c:v>201</c:v>
                </c:pt>
                <c:pt idx="9">
                  <c:v>145</c:v>
                </c:pt>
                <c:pt idx="10">
                  <c:v>172</c:v>
                </c:pt>
                <c:pt idx="11">
                  <c:v>200</c:v>
                </c:pt>
                <c:pt idx="12">
                  <c:v>261</c:v>
                </c:pt>
                <c:pt idx="13">
                  <c:v>252</c:v>
                </c:pt>
                <c:pt idx="14">
                  <c:v>248</c:v>
                </c:pt>
                <c:pt idx="15">
                  <c:v>319</c:v>
                </c:pt>
                <c:pt idx="16">
                  <c:v>369</c:v>
                </c:pt>
                <c:pt idx="17">
                  <c:v>320</c:v>
                </c:pt>
                <c:pt idx="18">
                  <c:v>291</c:v>
                </c:pt>
                <c:pt idx="19">
                  <c:v>202</c:v>
                </c:pt>
                <c:pt idx="20">
                  <c:v>176</c:v>
                </c:pt>
                <c:pt idx="21">
                  <c:v>156</c:v>
                </c:pt>
                <c:pt idx="22">
                  <c:v>121</c:v>
                </c:pt>
                <c:pt idx="23">
                  <c:v>104</c:v>
                </c:pt>
              </c:numCache>
            </c:numRef>
          </c:val>
          <c:extLst>
            <c:ext xmlns:c16="http://schemas.microsoft.com/office/drawing/2014/chart" uri="{C3380CC4-5D6E-409C-BE32-E72D297353CC}">
              <c16:uniqueId val="{00000008-E082-4F38-BF91-7ECE0A5CC0E0}"/>
            </c:ext>
          </c:extLst>
        </c:ser>
        <c:dLbls>
          <c:dLblPos val="inEnd"/>
          <c:showLegendKey val="0"/>
          <c:showVal val="1"/>
          <c:showCatName val="0"/>
          <c:showSerName val="0"/>
          <c:showPercent val="0"/>
          <c:showBubbleSize val="0"/>
        </c:dLbls>
        <c:gapWidth val="75"/>
        <c:overlap val="100"/>
        <c:axId val="1501824320"/>
        <c:axId val="1507058240"/>
      </c:barChart>
      <c:catAx>
        <c:axId val="1501824320"/>
        <c:scaling>
          <c:orientation val="minMax"/>
        </c:scaling>
        <c:delete val="0"/>
        <c:axPos val="b"/>
        <c:numFmt formatCode="h:mm\ AM/PM" sourceLinked="1"/>
        <c:majorTickMark val="none"/>
        <c:minorTickMark val="none"/>
        <c:tickLblPos val="nextTo"/>
        <c:spPr>
          <a:noFill/>
          <a:ln w="9525" cap="flat" cmpd="sng" algn="ctr">
            <a:solidFill>
              <a:srgbClr val="5E6A86"/>
            </a:solidFill>
            <a:round/>
          </a:ln>
          <a:effectLst/>
        </c:spPr>
        <c:txPr>
          <a:bodyPr rot="-5400000" spcFirstLastPara="1" vertOverflow="ellipsis" wrap="square" anchor="ctr" anchorCtr="1"/>
          <a:lstStyle/>
          <a:p>
            <a:pPr>
              <a:defRPr sz="10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Algn val="ctr"/>
        <c:lblOffset val="100"/>
        <c:noMultiLvlLbl val="1"/>
      </c:catAx>
      <c:valAx>
        <c:axId val="1507058240"/>
        <c:scaling>
          <c:orientation val="minMax"/>
        </c:scaling>
        <c:delete val="0"/>
        <c:axPos val="l"/>
        <c:majorGridlines>
          <c:spPr>
            <a:ln w="9525" cap="flat" cmpd="sng" algn="ctr">
              <a:solidFill>
                <a:schemeClr val="accent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rgbClr val="97A5C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Inside</c:v>
                </c:pt>
              </c:strCache>
            </c:strRef>
          </c:tx>
          <c:spPr>
            <a:gradFill flip="none" rotWithShape="1">
              <a:gsLst>
                <a:gs pos="100000">
                  <a:schemeClr val="accent6">
                    <a:lumMod val="40000"/>
                    <a:lumOff val="60000"/>
                  </a:schemeClr>
                </a:gs>
                <a:gs pos="75000">
                  <a:schemeClr val="accent6">
                    <a:lumMod val="95000"/>
                    <a:lumOff val="5000"/>
                  </a:schemeClr>
                </a:gs>
                <a:gs pos="25000">
                  <a:schemeClr val="accent6">
                    <a:lumMod val="60000"/>
                  </a:schemeClr>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lumMod val="20000"/>
                        <a:lumOff val="8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SUN</c:v>
                </c:pt>
                <c:pt idx="1">
                  <c:v>MON</c:v>
                </c:pt>
                <c:pt idx="2">
                  <c:v>TUE</c:v>
                </c:pt>
                <c:pt idx="3">
                  <c:v>WED</c:v>
                </c:pt>
                <c:pt idx="4">
                  <c:v>THU</c:v>
                </c:pt>
                <c:pt idx="5">
                  <c:v>FRI</c:v>
                </c:pt>
                <c:pt idx="6">
                  <c:v>SAT</c:v>
                </c:pt>
              </c:strCache>
            </c:strRef>
          </c:cat>
          <c:val>
            <c:numRef>
              <c:f>Sheet1!$B$2:$B$8</c:f>
              <c:numCache>
                <c:formatCode>General</c:formatCode>
                <c:ptCount val="7"/>
                <c:pt idx="0">
                  <c:v>134</c:v>
                </c:pt>
                <c:pt idx="1">
                  <c:v>127</c:v>
                </c:pt>
                <c:pt idx="2">
                  <c:v>132</c:v>
                </c:pt>
                <c:pt idx="3">
                  <c:v>149</c:v>
                </c:pt>
                <c:pt idx="4">
                  <c:v>144</c:v>
                </c:pt>
                <c:pt idx="5">
                  <c:v>181</c:v>
                </c:pt>
                <c:pt idx="6">
                  <c:v>149</c:v>
                </c:pt>
              </c:numCache>
            </c:numRef>
          </c:val>
          <c:extLst>
            <c:ext xmlns:c16="http://schemas.microsoft.com/office/drawing/2014/chart" uri="{C3380CC4-5D6E-409C-BE32-E72D297353CC}">
              <c16:uniqueId val="{00000007-E082-4F38-BF91-7ECE0A5CC0E0}"/>
            </c:ext>
          </c:extLst>
        </c:ser>
        <c:ser>
          <c:idx val="1"/>
          <c:order val="1"/>
          <c:tx>
            <c:strRef>
              <c:f>Sheet1!$C$1</c:f>
              <c:strCache>
                <c:ptCount val="1"/>
                <c:pt idx="0">
                  <c:v>Outside</c:v>
                </c:pt>
              </c:strCache>
            </c:strRef>
          </c:tx>
          <c:spPr>
            <a:gradFill flip="none" rotWithShape="1">
              <a:gsLst>
                <a:gs pos="0">
                  <a:schemeClr val="tx1">
                    <a:lumMod val="50000"/>
                    <a:lumOff val="50000"/>
                  </a:schemeClr>
                </a:gs>
                <a:gs pos="25000">
                  <a:schemeClr val="accent1">
                    <a:lumMod val="50000"/>
                    <a:lumOff val="50000"/>
                  </a:schemeClr>
                </a:gs>
                <a:gs pos="75000">
                  <a:srgbClr val="2A5783"/>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SUN</c:v>
                </c:pt>
                <c:pt idx="1">
                  <c:v>MON</c:v>
                </c:pt>
                <c:pt idx="2">
                  <c:v>TUE</c:v>
                </c:pt>
                <c:pt idx="3">
                  <c:v>WED</c:v>
                </c:pt>
                <c:pt idx="4">
                  <c:v>THU</c:v>
                </c:pt>
                <c:pt idx="5">
                  <c:v>FRI</c:v>
                </c:pt>
                <c:pt idx="6">
                  <c:v>SAT</c:v>
                </c:pt>
              </c:strCache>
            </c:strRef>
          </c:cat>
          <c:val>
            <c:numRef>
              <c:f>Sheet1!$C$2:$C$8</c:f>
              <c:numCache>
                <c:formatCode>General</c:formatCode>
                <c:ptCount val="7"/>
                <c:pt idx="0">
                  <c:v>455</c:v>
                </c:pt>
                <c:pt idx="1">
                  <c:v>580</c:v>
                </c:pt>
                <c:pt idx="2">
                  <c:v>638</c:v>
                </c:pt>
                <c:pt idx="3">
                  <c:v>605</c:v>
                </c:pt>
                <c:pt idx="4">
                  <c:v>618</c:v>
                </c:pt>
                <c:pt idx="5">
                  <c:v>754</c:v>
                </c:pt>
                <c:pt idx="6">
                  <c:v>592</c:v>
                </c:pt>
              </c:numCache>
            </c:numRef>
          </c:val>
          <c:extLst>
            <c:ext xmlns:c16="http://schemas.microsoft.com/office/drawing/2014/chart" uri="{C3380CC4-5D6E-409C-BE32-E72D297353CC}">
              <c16:uniqueId val="{00000008-E082-4F38-BF91-7ECE0A5CC0E0}"/>
            </c:ext>
          </c:extLst>
        </c:ser>
        <c:dLbls>
          <c:dLblPos val="inEnd"/>
          <c:showLegendKey val="0"/>
          <c:showVal val="1"/>
          <c:showCatName val="0"/>
          <c:showSerName val="0"/>
          <c:showPercent val="0"/>
          <c:showBubbleSize val="0"/>
        </c:dLbls>
        <c:gapWidth val="75"/>
        <c:overlap val="100"/>
        <c:axId val="1501824320"/>
        <c:axId val="1507058240"/>
      </c:barChart>
      <c:catAx>
        <c:axId val="1501824320"/>
        <c:scaling>
          <c:orientation val="minMax"/>
        </c:scaling>
        <c:delete val="0"/>
        <c:axPos val="b"/>
        <c:numFmt formatCode="General" sourceLinked="1"/>
        <c:majorTickMark val="none"/>
        <c:minorTickMark val="none"/>
        <c:tickLblPos val="nextTo"/>
        <c:spPr>
          <a:noFill/>
          <a:ln w="9525" cap="flat" cmpd="sng" algn="ctr">
            <a:solidFill>
              <a:srgbClr val="5E6A86"/>
            </a:solidFill>
            <a:round/>
          </a:ln>
          <a:effectLst/>
        </c:spPr>
        <c:txPr>
          <a:bodyPr rot="0" spcFirstLastPara="1" vertOverflow="ellipsis" wrap="square" anchor="ctr" anchorCtr="1"/>
          <a:lstStyle/>
          <a:p>
            <a:pPr>
              <a:defRPr sz="10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Algn val="ctr"/>
        <c:lblOffset val="100"/>
        <c:noMultiLvlLbl val="1"/>
      </c:catAx>
      <c:valAx>
        <c:axId val="1507058240"/>
        <c:scaling>
          <c:orientation val="minMax"/>
        </c:scaling>
        <c:delete val="0"/>
        <c:axPos val="l"/>
        <c:majorGridlines>
          <c:spPr>
            <a:ln w="9525" cap="flat" cmpd="sng" algn="ctr">
              <a:solidFill>
                <a:schemeClr val="accent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rgbClr val="97A5C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Inside</c:v>
                </c:pt>
              </c:strCache>
            </c:strRef>
          </c:tx>
          <c:spPr>
            <a:gradFill flip="none" rotWithShape="1">
              <a:gsLst>
                <a:gs pos="100000">
                  <a:schemeClr val="accent6">
                    <a:lumMod val="40000"/>
                    <a:lumOff val="60000"/>
                  </a:schemeClr>
                </a:gs>
                <a:gs pos="75000">
                  <a:schemeClr val="accent6">
                    <a:lumMod val="95000"/>
                    <a:lumOff val="5000"/>
                  </a:schemeClr>
                </a:gs>
                <a:gs pos="25000">
                  <a:schemeClr val="accent6">
                    <a:lumMod val="60000"/>
                  </a:schemeClr>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3">
                        <a:lumMod val="20000"/>
                        <a:lumOff val="8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c:formatCode>
                <c:ptCount val="12"/>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numCache>
            </c:numRef>
          </c:cat>
          <c:val>
            <c:numRef>
              <c:f>Sheet1!$B$2:$B$13</c:f>
              <c:numCache>
                <c:formatCode>General</c:formatCode>
                <c:ptCount val="12"/>
                <c:pt idx="0">
                  <c:v>83</c:v>
                </c:pt>
                <c:pt idx="1">
                  <c:v>62</c:v>
                </c:pt>
                <c:pt idx="2">
                  <c:v>86</c:v>
                </c:pt>
                <c:pt idx="3">
                  <c:v>78</c:v>
                </c:pt>
                <c:pt idx="4">
                  <c:v>78</c:v>
                </c:pt>
                <c:pt idx="5">
                  <c:v>78</c:v>
                </c:pt>
                <c:pt idx="6">
                  <c:v>85</c:v>
                </c:pt>
                <c:pt idx="7">
                  <c:v>92</c:v>
                </c:pt>
                <c:pt idx="8">
                  <c:v>92</c:v>
                </c:pt>
                <c:pt idx="9">
                  <c:v>71</c:v>
                </c:pt>
                <c:pt idx="10">
                  <c:v>101</c:v>
                </c:pt>
                <c:pt idx="11">
                  <c:v>110</c:v>
                </c:pt>
              </c:numCache>
            </c:numRef>
          </c:val>
          <c:extLst>
            <c:ext xmlns:c16="http://schemas.microsoft.com/office/drawing/2014/chart" uri="{C3380CC4-5D6E-409C-BE32-E72D297353CC}">
              <c16:uniqueId val="{00000007-E082-4F38-BF91-7ECE0A5CC0E0}"/>
            </c:ext>
          </c:extLst>
        </c:ser>
        <c:ser>
          <c:idx val="1"/>
          <c:order val="1"/>
          <c:tx>
            <c:strRef>
              <c:f>Sheet1!$C$1</c:f>
              <c:strCache>
                <c:ptCount val="1"/>
                <c:pt idx="0">
                  <c:v>Outside</c:v>
                </c:pt>
              </c:strCache>
            </c:strRef>
          </c:tx>
          <c:spPr>
            <a:gradFill flip="none" rotWithShape="1">
              <a:gsLst>
                <a:gs pos="0">
                  <a:schemeClr val="tx1">
                    <a:lumMod val="50000"/>
                    <a:lumOff val="50000"/>
                  </a:schemeClr>
                </a:gs>
                <a:gs pos="25000">
                  <a:schemeClr val="accent1">
                    <a:lumMod val="50000"/>
                    <a:lumOff val="50000"/>
                  </a:schemeClr>
                </a:gs>
                <a:gs pos="75000">
                  <a:srgbClr val="2A5783"/>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2">
                        <a:lumMod val="20000"/>
                        <a:lumOff val="80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c:formatCode>
                <c:ptCount val="12"/>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numCache>
            </c:numRef>
          </c:cat>
          <c:val>
            <c:numRef>
              <c:f>Sheet1!$C$2:$C$13</c:f>
              <c:numCache>
                <c:formatCode>General</c:formatCode>
                <c:ptCount val="12"/>
                <c:pt idx="0">
                  <c:v>284</c:v>
                </c:pt>
                <c:pt idx="1">
                  <c:v>306</c:v>
                </c:pt>
                <c:pt idx="2">
                  <c:v>367</c:v>
                </c:pt>
                <c:pt idx="3">
                  <c:v>378</c:v>
                </c:pt>
                <c:pt idx="4">
                  <c:v>367</c:v>
                </c:pt>
                <c:pt idx="5">
                  <c:v>414</c:v>
                </c:pt>
                <c:pt idx="6">
                  <c:v>329</c:v>
                </c:pt>
                <c:pt idx="7">
                  <c:v>371</c:v>
                </c:pt>
                <c:pt idx="8">
                  <c:v>337</c:v>
                </c:pt>
                <c:pt idx="9">
                  <c:v>379</c:v>
                </c:pt>
                <c:pt idx="10">
                  <c:v>360</c:v>
                </c:pt>
                <c:pt idx="11">
                  <c:v>350</c:v>
                </c:pt>
              </c:numCache>
            </c:numRef>
          </c:val>
          <c:extLst>
            <c:ext xmlns:c16="http://schemas.microsoft.com/office/drawing/2014/chart" uri="{C3380CC4-5D6E-409C-BE32-E72D297353CC}">
              <c16:uniqueId val="{00000008-E082-4F38-BF91-7ECE0A5CC0E0}"/>
            </c:ext>
          </c:extLst>
        </c:ser>
        <c:dLbls>
          <c:dLblPos val="inEnd"/>
          <c:showLegendKey val="0"/>
          <c:showVal val="1"/>
          <c:showCatName val="0"/>
          <c:showSerName val="0"/>
          <c:showPercent val="0"/>
          <c:showBubbleSize val="0"/>
        </c:dLbls>
        <c:gapWidth val="75"/>
        <c:overlap val="100"/>
        <c:axId val="1501824320"/>
        <c:axId val="1507058240"/>
      </c:barChart>
      <c:dateAx>
        <c:axId val="1501824320"/>
        <c:scaling>
          <c:orientation val="minMax"/>
        </c:scaling>
        <c:delete val="0"/>
        <c:axPos val="b"/>
        <c:numFmt formatCode="mmm" sourceLinked="1"/>
        <c:majorTickMark val="none"/>
        <c:minorTickMark val="none"/>
        <c:tickLblPos val="nextTo"/>
        <c:spPr>
          <a:noFill/>
          <a:ln w="9525" cap="flat" cmpd="sng" algn="ctr">
            <a:solidFill>
              <a:srgbClr val="5E6A86"/>
            </a:solidFill>
            <a:round/>
          </a:ln>
          <a:effectLst/>
        </c:spPr>
        <c:txPr>
          <a:bodyPr rot="0" spcFirstLastPara="1" vertOverflow="ellipsis" wrap="square" anchor="ctr" anchorCtr="1"/>
          <a:lstStyle/>
          <a:p>
            <a:pPr>
              <a:defRPr sz="10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Offset val="100"/>
        <c:baseTimeUnit val="months"/>
      </c:dateAx>
      <c:valAx>
        <c:axId val="1507058240"/>
        <c:scaling>
          <c:orientation val="minMax"/>
        </c:scaling>
        <c:delete val="0"/>
        <c:axPos val="l"/>
        <c:majorGridlines>
          <c:spPr>
            <a:ln w="9525" cap="flat" cmpd="sng" algn="ctr">
              <a:solidFill>
                <a:schemeClr val="accent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rgbClr val="97A5C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Count of motor_vehicle_crashes</c:v>
                </c:pt>
              </c:strCache>
            </c:strRef>
          </c:tx>
          <c:spPr>
            <a:gradFill flip="none" rotWithShape="1">
              <a:gsLst>
                <a:gs pos="50000">
                  <a:schemeClr val="accent5">
                    <a:lumMod val="60000"/>
                    <a:lumOff val="40000"/>
                  </a:schemeClr>
                </a:gs>
                <a:gs pos="25000">
                  <a:schemeClr val="accent5">
                    <a:lumMod val="40000"/>
                    <a:lumOff val="60000"/>
                  </a:schemeClr>
                </a:gs>
                <a:gs pos="0">
                  <a:schemeClr val="accent5">
                    <a:lumMod val="20000"/>
                    <a:lumOff val="80000"/>
                  </a:schemeClr>
                </a:gs>
                <a:gs pos="75000">
                  <a:schemeClr val="accent6"/>
                </a:gs>
                <a:gs pos="100000">
                  <a:schemeClr val="accent5">
                    <a:lumMod val="75000"/>
                  </a:schemeClr>
                </a:gs>
              </a:gsLst>
              <a:path path="circle">
                <a:fillToRect l="50000" t="130000" r="50000" b="-30000"/>
              </a:path>
              <a:tileRect/>
            </a:gradFill>
            <a:ln>
              <a:noFill/>
            </a:ln>
            <a:effectLst/>
            <a:scene3d>
              <a:camera prst="orthographicFront"/>
              <a:lightRig rig="threePt" dir="t"/>
            </a:scene3d>
            <a:sp3d/>
          </c:spPr>
          <c:invertIfNegative val="0"/>
          <c:dLbls>
            <c:spPr>
              <a:noFill/>
              <a:ln>
                <a:noFill/>
              </a:ln>
              <a:effectLst/>
            </c:spPr>
            <c:txPr>
              <a:bodyPr rot="0" spcFirstLastPara="1" vertOverflow="ellipsis" vert="horz" wrap="square" lIns="38100" tIns="19050" rIns="38100" bIns="19050" anchor="t" anchorCtr="1">
                <a:spAutoFit/>
              </a:bodyPr>
              <a:lstStyle/>
              <a:p>
                <a:pPr>
                  <a:defRPr sz="1000" b="0" i="0" u="none" strike="noStrike" kern="1200" baseline="0">
                    <a:solidFill>
                      <a:srgbClr val="97A5C2"/>
                    </a:solidFill>
                    <a:latin typeface="Montserrat" panose="00000500000000000000"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Harris
(Houston)</c:v>
                </c:pt>
                <c:pt idx="1">
                  <c:v>Bexar
(San Antonio)</c:v>
                </c:pt>
                <c:pt idx="2">
                  <c:v>Dallas</c:v>
                </c:pt>
                <c:pt idx="3">
                  <c:v>Tarrant
(Fort Worth)</c:v>
                </c:pt>
                <c:pt idx="4">
                  <c:v>Travis
(Austin)</c:v>
                </c:pt>
                <c:pt idx="5">
                  <c:v>El Paso</c:v>
                </c:pt>
                <c:pt idx="6">
                  <c:v>Hidalgo</c:v>
                </c:pt>
                <c:pt idx="7">
                  <c:v>Collin
(Plano)</c:v>
                </c:pt>
                <c:pt idx="8">
                  <c:v>Denton</c:v>
                </c:pt>
                <c:pt idx="9">
                  <c:v>Lubbock</c:v>
                </c:pt>
              </c:strCache>
            </c:strRef>
          </c:cat>
          <c:val>
            <c:numRef>
              <c:f>Sheet1!$B$2:$B$11</c:f>
              <c:numCache>
                <c:formatCode>General</c:formatCode>
                <c:ptCount val="10"/>
                <c:pt idx="0" formatCode="#,##0">
                  <c:v>1030</c:v>
                </c:pt>
                <c:pt idx="1">
                  <c:v>497</c:v>
                </c:pt>
                <c:pt idx="2">
                  <c:v>463</c:v>
                </c:pt>
                <c:pt idx="3">
                  <c:v>353</c:v>
                </c:pt>
                <c:pt idx="4">
                  <c:v>205</c:v>
                </c:pt>
                <c:pt idx="5">
                  <c:v>171</c:v>
                </c:pt>
                <c:pt idx="6">
                  <c:v>153</c:v>
                </c:pt>
                <c:pt idx="7">
                  <c:v>118</c:v>
                </c:pt>
                <c:pt idx="8">
                  <c:v>102</c:v>
                </c:pt>
                <c:pt idx="9">
                  <c:v>94</c:v>
                </c:pt>
              </c:numCache>
            </c:numRef>
          </c:val>
          <c:extLst>
            <c:ext xmlns:c16="http://schemas.microsoft.com/office/drawing/2014/chart" uri="{C3380CC4-5D6E-409C-BE32-E72D297353CC}">
              <c16:uniqueId val="{00000000-FB58-4A41-81D5-5F98254F0BAD}"/>
            </c:ext>
          </c:extLst>
        </c:ser>
        <c:dLbls>
          <c:dLblPos val="inEnd"/>
          <c:showLegendKey val="0"/>
          <c:showVal val="1"/>
          <c:showCatName val="0"/>
          <c:showSerName val="0"/>
          <c:showPercent val="0"/>
          <c:showBubbleSize val="0"/>
        </c:dLbls>
        <c:gapWidth val="25"/>
        <c:axId val="1501824320"/>
        <c:axId val="1507058240"/>
      </c:barChart>
      <c:catAx>
        <c:axId val="1501824320"/>
        <c:scaling>
          <c:orientation val="minMax"/>
        </c:scaling>
        <c:delete val="0"/>
        <c:axPos val="b"/>
        <c:numFmt formatCode="General" sourceLinked="1"/>
        <c:majorTickMark val="none"/>
        <c:minorTickMark val="none"/>
        <c:tickLblPos val="nextTo"/>
        <c:spPr>
          <a:noFill/>
          <a:ln w="9525" cap="flat" cmpd="sng" algn="ctr">
            <a:solidFill>
              <a:srgbClr val="5E6A86"/>
            </a:solidFill>
            <a:round/>
          </a:ln>
          <a:effectLst/>
        </c:spPr>
        <c:txPr>
          <a:bodyPr rot="0" spcFirstLastPara="1" vertOverflow="ellipsis" wrap="square" anchor="ctr" anchorCtr="1"/>
          <a:lstStyle/>
          <a:p>
            <a:pPr>
              <a:defRPr sz="8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Algn val="ctr"/>
        <c:lblOffset val="100"/>
        <c:noMultiLvlLbl val="0"/>
      </c:catAx>
      <c:valAx>
        <c:axId val="1507058240"/>
        <c:scaling>
          <c:orientation val="minMax"/>
        </c:scaling>
        <c:delete val="0"/>
        <c:axPos val="l"/>
        <c:majorGridlines>
          <c:spPr>
            <a:ln w="9525" cap="flat" cmpd="sng" algn="ctr">
              <a:solidFill>
                <a:schemeClr val="accent2"/>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Count of motor_vehicle_crashes</c:v>
                </c:pt>
              </c:strCache>
            </c:strRef>
          </c:tx>
          <c:spPr>
            <a:gradFill flip="none" rotWithShape="1">
              <a:gsLst>
                <a:gs pos="50000">
                  <a:schemeClr val="accent5">
                    <a:lumMod val="60000"/>
                    <a:lumOff val="40000"/>
                  </a:schemeClr>
                </a:gs>
                <a:gs pos="25000">
                  <a:schemeClr val="accent5">
                    <a:lumMod val="40000"/>
                    <a:lumOff val="60000"/>
                  </a:schemeClr>
                </a:gs>
                <a:gs pos="0">
                  <a:schemeClr val="accent5">
                    <a:lumMod val="20000"/>
                    <a:lumOff val="80000"/>
                  </a:schemeClr>
                </a:gs>
                <a:gs pos="75000">
                  <a:schemeClr val="accent6"/>
                </a:gs>
                <a:gs pos="100000">
                  <a:schemeClr val="accent5">
                    <a:lumMod val="75000"/>
                  </a:schemeClr>
                </a:gs>
              </a:gsLst>
              <a:path path="circle">
                <a:fillToRect l="50000" t="130000" r="50000" b="-30000"/>
              </a:path>
              <a:tileRect/>
            </a:gradFill>
            <a:ln>
              <a:noFill/>
            </a:ln>
            <a:effectLst/>
            <a:scene3d>
              <a:camera prst="orthographicFront"/>
              <a:lightRig rig="threePt" dir="t"/>
            </a:scene3d>
            <a:sp3d/>
          </c:spPr>
          <c:invertIfNegative val="0"/>
          <c:dLbls>
            <c:spPr>
              <a:noFill/>
              <a:ln>
                <a:noFill/>
              </a:ln>
              <a:effectLst/>
            </c:spPr>
            <c:txPr>
              <a:bodyPr rot="0" spcFirstLastPara="1" vertOverflow="ellipsis" vert="horz" wrap="square" lIns="38100" tIns="19050" rIns="38100" bIns="19050" anchor="t" anchorCtr="1">
                <a:spAutoFit/>
              </a:bodyPr>
              <a:lstStyle/>
              <a:p>
                <a:pPr>
                  <a:defRPr sz="800" b="0" i="0" u="none" strike="noStrike" kern="1200" baseline="0">
                    <a:solidFill>
                      <a:srgbClr val="97A5C2"/>
                    </a:solidFill>
                    <a:latin typeface="Montserrat" panose="00000500000000000000"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Sheet1!$A$2:$A$18</c:f>
              <c:numCache>
                <c:formatCode>General</c:formatCode>
                <c:ptCount val="17"/>
                <c:pt idx="0">
                  <c:v>5</c:v>
                </c:pt>
                <c:pt idx="1">
                  <c:v>10</c:v>
                </c:pt>
                <c:pt idx="2">
                  <c:v>15</c:v>
                </c:pt>
                <c:pt idx="3">
                  <c:v>20</c:v>
                </c:pt>
                <c:pt idx="4">
                  <c:v>25</c:v>
                </c:pt>
                <c:pt idx="5">
                  <c:v>30</c:v>
                </c:pt>
                <c:pt idx="6">
                  <c:v>35</c:v>
                </c:pt>
                <c:pt idx="7">
                  <c:v>40</c:v>
                </c:pt>
                <c:pt idx="8">
                  <c:v>45</c:v>
                </c:pt>
                <c:pt idx="9">
                  <c:v>50</c:v>
                </c:pt>
                <c:pt idx="10">
                  <c:v>55</c:v>
                </c:pt>
                <c:pt idx="11">
                  <c:v>60</c:v>
                </c:pt>
                <c:pt idx="12">
                  <c:v>65</c:v>
                </c:pt>
                <c:pt idx="13">
                  <c:v>70</c:v>
                </c:pt>
                <c:pt idx="14">
                  <c:v>75</c:v>
                </c:pt>
                <c:pt idx="15">
                  <c:v>80</c:v>
                </c:pt>
                <c:pt idx="16">
                  <c:v>85</c:v>
                </c:pt>
              </c:numCache>
            </c:numRef>
          </c:cat>
          <c:val>
            <c:numRef>
              <c:f>Sheet1!$B$2:$B$18</c:f>
              <c:numCache>
                <c:formatCode>General</c:formatCode>
                <c:ptCount val="17"/>
                <c:pt idx="0">
                  <c:v>57</c:v>
                </c:pt>
                <c:pt idx="1">
                  <c:v>48</c:v>
                </c:pt>
                <c:pt idx="2">
                  <c:v>44</c:v>
                </c:pt>
                <c:pt idx="3">
                  <c:v>52</c:v>
                </c:pt>
                <c:pt idx="4">
                  <c:v>38</c:v>
                </c:pt>
                <c:pt idx="5">
                  <c:v>946</c:v>
                </c:pt>
                <c:pt idx="6">
                  <c:v>781</c:v>
                </c:pt>
                <c:pt idx="7">
                  <c:v>664</c:v>
                </c:pt>
                <c:pt idx="8">
                  <c:v>698</c:v>
                </c:pt>
                <c:pt idx="9">
                  <c:v>208</c:v>
                </c:pt>
                <c:pt idx="10">
                  <c:v>277</c:v>
                </c:pt>
                <c:pt idx="11">
                  <c:v>442</c:v>
                </c:pt>
                <c:pt idx="12">
                  <c:v>265</c:v>
                </c:pt>
                <c:pt idx="13">
                  <c:v>163</c:v>
                </c:pt>
                <c:pt idx="14">
                  <c:v>171</c:v>
                </c:pt>
                <c:pt idx="15">
                  <c:v>11</c:v>
                </c:pt>
                <c:pt idx="16">
                  <c:v>3</c:v>
                </c:pt>
              </c:numCache>
            </c:numRef>
          </c:val>
          <c:extLst>
            <c:ext xmlns:c16="http://schemas.microsoft.com/office/drawing/2014/chart" uri="{C3380CC4-5D6E-409C-BE32-E72D297353CC}">
              <c16:uniqueId val="{00000000-FB58-4A41-81D5-5F98254F0BAD}"/>
            </c:ext>
          </c:extLst>
        </c:ser>
        <c:dLbls>
          <c:dLblPos val="inEnd"/>
          <c:showLegendKey val="0"/>
          <c:showVal val="1"/>
          <c:showCatName val="0"/>
          <c:showSerName val="0"/>
          <c:showPercent val="0"/>
          <c:showBubbleSize val="0"/>
        </c:dLbls>
        <c:gapWidth val="75"/>
        <c:axId val="1501824320"/>
        <c:axId val="1507058240"/>
      </c:barChart>
      <c:catAx>
        <c:axId val="15018243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900" b="0" i="0" u="none" strike="noStrike" baseline="0" dirty="0">
                    <a:solidFill>
                      <a:srgbClr val="97A5C2"/>
                    </a:solidFill>
                    <a:effectLst/>
                  </a:rPr>
                  <a:t>MPH (</a:t>
                </a:r>
                <a:r>
                  <a:rPr lang="en-US" sz="900" baseline="0" dirty="0">
                    <a:solidFill>
                      <a:srgbClr val="97A5C2"/>
                    </a:solidFill>
                  </a:rPr>
                  <a:t>Miles Per Hour)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rgbClr val="5E6A86"/>
            </a:solidFill>
            <a:round/>
          </a:ln>
          <a:effectLst/>
        </c:spPr>
        <c:txPr>
          <a:bodyPr rot="0" spcFirstLastPara="1" vertOverflow="ellipsis" wrap="square" anchor="ctr" anchorCtr="1"/>
          <a:lstStyle/>
          <a:p>
            <a:pPr>
              <a:defRPr sz="10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Algn val="ctr"/>
        <c:lblOffset val="100"/>
        <c:noMultiLvlLbl val="0"/>
      </c:catAx>
      <c:valAx>
        <c:axId val="1507058240"/>
        <c:scaling>
          <c:orientation val="minMax"/>
        </c:scaling>
        <c:delete val="0"/>
        <c:axPos val="l"/>
        <c:majorGridlines>
          <c:spPr>
            <a:ln w="9525" cap="flat" cmpd="sng" algn="ctr">
              <a:solidFill>
                <a:schemeClr val="accent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YES</c:v>
                </c:pt>
              </c:strCache>
            </c:strRef>
          </c:tx>
          <c:spPr>
            <a:gradFill flip="none" rotWithShape="1">
              <a:gsLst>
                <a:gs pos="100000">
                  <a:schemeClr val="accent6">
                    <a:lumMod val="40000"/>
                    <a:lumOff val="60000"/>
                  </a:schemeClr>
                </a:gs>
                <a:gs pos="75000">
                  <a:schemeClr val="accent6">
                    <a:lumMod val="95000"/>
                    <a:lumOff val="5000"/>
                  </a:schemeClr>
                </a:gs>
                <a:gs pos="25000">
                  <a:schemeClr val="accent6">
                    <a:lumMod val="60000"/>
                  </a:schemeClr>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100</c:v>
                </c:pt>
                <c:pt idx="1">
                  <c:v>98</c:v>
                </c:pt>
                <c:pt idx="2">
                  <c:v>122</c:v>
                </c:pt>
                <c:pt idx="3">
                  <c:v>134</c:v>
                </c:pt>
                <c:pt idx="4">
                  <c:v>130</c:v>
                </c:pt>
                <c:pt idx="5">
                  <c:v>131</c:v>
                </c:pt>
                <c:pt idx="6">
                  <c:v>108</c:v>
                </c:pt>
                <c:pt idx="7">
                  <c:v>144</c:v>
                </c:pt>
                <c:pt idx="8">
                  <c:v>112</c:v>
                </c:pt>
                <c:pt idx="9">
                  <c:v>138</c:v>
                </c:pt>
                <c:pt idx="10">
                  <c:v>120</c:v>
                </c:pt>
                <c:pt idx="11">
                  <c:v>114</c:v>
                </c:pt>
              </c:numCache>
            </c:numRef>
          </c:val>
          <c:extLst>
            <c:ext xmlns:c16="http://schemas.microsoft.com/office/drawing/2014/chart" uri="{C3380CC4-5D6E-409C-BE32-E72D297353CC}">
              <c16:uniqueId val="{00000007-E082-4F38-BF91-7ECE0A5CC0E0}"/>
            </c:ext>
          </c:extLst>
        </c:ser>
        <c:ser>
          <c:idx val="1"/>
          <c:order val="1"/>
          <c:tx>
            <c:strRef>
              <c:f>Sheet1!$C$1</c:f>
              <c:strCache>
                <c:ptCount val="1"/>
                <c:pt idx="0">
                  <c:v>NO</c:v>
                </c:pt>
              </c:strCache>
            </c:strRef>
          </c:tx>
          <c:spPr>
            <a:gradFill flip="none" rotWithShape="1">
              <a:gsLst>
                <a:gs pos="0">
                  <a:schemeClr val="tx1">
                    <a:lumMod val="50000"/>
                    <a:lumOff val="50000"/>
                  </a:schemeClr>
                </a:gs>
                <a:gs pos="25000">
                  <a:schemeClr val="accent1">
                    <a:lumMod val="50000"/>
                    <a:lumOff val="50000"/>
                  </a:schemeClr>
                </a:gs>
                <a:gs pos="75000">
                  <a:srgbClr val="2A5783"/>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267</c:v>
                </c:pt>
                <c:pt idx="1">
                  <c:v>270</c:v>
                </c:pt>
                <c:pt idx="2">
                  <c:v>331</c:v>
                </c:pt>
                <c:pt idx="3">
                  <c:v>322</c:v>
                </c:pt>
                <c:pt idx="4">
                  <c:v>315</c:v>
                </c:pt>
                <c:pt idx="5">
                  <c:v>361</c:v>
                </c:pt>
                <c:pt idx="6">
                  <c:v>306</c:v>
                </c:pt>
                <c:pt idx="7">
                  <c:v>319</c:v>
                </c:pt>
                <c:pt idx="8">
                  <c:v>317</c:v>
                </c:pt>
                <c:pt idx="9">
                  <c:v>312</c:v>
                </c:pt>
                <c:pt idx="10">
                  <c:v>341</c:v>
                </c:pt>
                <c:pt idx="11">
                  <c:v>346</c:v>
                </c:pt>
              </c:numCache>
            </c:numRef>
          </c:val>
          <c:extLst>
            <c:ext xmlns:c16="http://schemas.microsoft.com/office/drawing/2014/chart" uri="{C3380CC4-5D6E-409C-BE32-E72D297353CC}">
              <c16:uniqueId val="{00000008-E082-4F38-BF91-7ECE0A5CC0E0}"/>
            </c:ext>
          </c:extLst>
        </c:ser>
        <c:dLbls>
          <c:dLblPos val="inEnd"/>
          <c:showLegendKey val="0"/>
          <c:showVal val="1"/>
          <c:showCatName val="0"/>
          <c:showSerName val="0"/>
          <c:showPercent val="0"/>
          <c:showBubbleSize val="0"/>
        </c:dLbls>
        <c:gapWidth val="75"/>
        <c:overlap val="100"/>
        <c:axId val="1501824320"/>
        <c:axId val="1507058240"/>
      </c:barChart>
      <c:catAx>
        <c:axId val="1501824320"/>
        <c:scaling>
          <c:orientation val="minMax"/>
        </c:scaling>
        <c:delete val="0"/>
        <c:axPos val="b"/>
        <c:numFmt formatCode="General" sourceLinked="1"/>
        <c:majorTickMark val="none"/>
        <c:minorTickMark val="none"/>
        <c:tickLblPos val="nextTo"/>
        <c:spPr>
          <a:noFill/>
          <a:ln w="9525" cap="flat" cmpd="sng" algn="ctr">
            <a:solidFill>
              <a:srgbClr val="5E6A86"/>
            </a:solidFill>
            <a:round/>
          </a:ln>
          <a:effectLst/>
        </c:spPr>
        <c:txPr>
          <a:bodyPr rot="0" spcFirstLastPara="1" vertOverflow="ellipsis" wrap="square" anchor="ctr" anchorCtr="1"/>
          <a:lstStyle/>
          <a:p>
            <a:pPr>
              <a:defRPr sz="10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Algn val="ctr"/>
        <c:lblOffset val="100"/>
        <c:noMultiLvlLbl val="1"/>
      </c:catAx>
      <c:valAx>
        <c:axId val="1507058240"/>
        <c:scaling>
          <c:orientation val="minMax"/>
        </c:scaling>
        <c:delete val="0"/>
        <c:axPos val="l"/>
        <c:majorGridlines>
          <c:spPr>
            <a:ln w="9525" cap="flat" cmpd="sng" algn="ctr">
              <a:solidFill>
                <a:schemeClr val="accent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rgbClr val="97A5C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Involved RCWs</c:v>
                </c:pt>
              </c:strCache>
            </c:strRef>
          </c:tx>
          <c:spPr>
            <a:gradFill flip="none" rotWithShape="1">
              <a:gsLst>
                <a:gs pos="100000">
                  <a:schemeClr val="accent6">
                    <a:lumMod val="40000"/>
                    <a:lumOff val="60000"/>
                  </a:schemeClr>
                </a:gs>
                <a:gs pos="75000">
                  <a:schemeClr val="accent6">
                    <a:lumMod val="95000"/>
                    <a:lumOff val="5000"/>
                  </a:schemeClr>
                </a:gs>
                <a:gs pos="25000">
                  <a:schemeClr val="accent6">
                    <a:lumMod val="60000"/>
                  </a:schemeClr>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cat>
          <c:val>
            <c:numRef>
              <c:f>Sheet1!$B$2:$B$13</c:f>
              <c:numCache>
                <c:formatCode>General</c:formatCode>
                <c:ptCount val="12"/>
                <c:pt idx="0">
                  <c:v>5</c:v>
                </c:pt>
                <c:pt idx="1">
                  <c:v>8</c:v>
                </c:pt>
                <c:pt idx="2">
                  <c:v>6</c:v>
                </c:pt>
                <c:pt idx="3">
                  <c:v>7</c:v>
                </c:pt>
                <c:pt idx="4">
                  <c:v>8</c:v>
                </c:pt>
                <c:pt idx="5">
                  <c:v>6</c:v>
                </c:pt>
                <c:pt idx="6">
                  <c:v>8</c:v>
                </c:pt>
                <c:pt idx="7">
                  <c:v>13</c:v>
                </c:pt>
                <c:pt idx="8">
                  <c:v>8</c:v>
                </c:pt>
                <c:pt idx="9">
                  <c:v>5</c:v>
                </c:pt>
                <c:pt idx="10">
                  <c:v>7</c:v>
                </c:pt>
                <c:pt idx="11">
                  <c:v>7</c:v>
                </c:pt>
              </c:numCache>
            </c:numRef>
          </c:val>
          <c:extLst>
            <c:ext xmlns:c16="http://schemas.microsoft.com/office/drawing/2014/chart" uri="{C3380CC4-5D6E-409C-BE32-E72D297353CC}">
              <c16:uniqueId val="{00000007-E082-4F38-BF91-7ECE0A5CC0E0}"/>
            </c:ext>
          </c:extLst>
        </c:ser>
        <c:ser>
          <c:idx val="1"/>
          <c:order val="1"/>
          <c:tx>
            <c:strRef>
              <c:f>Sheet1!$C$1</c:f>
              <c:strCache>
                <c:ptCount val="1"/>
                <c:pt idx="0">
                  <c:v>No RCW Involvment</c:v>
                </c:pt>
              </c:strCache>
            </c:strRef>
          </c:tx>
          <c:spPr>
            <a:gradFill flip="none" rotWithShape="1">
              <a:gsLst>
                <a:gs pos="0">
                  <a:schemeClr val="tx1">
                    <a:lumMod val="50000"/>
                    <a:lumOff val="50000"/>
                  </a:schemeClr>
                </a:gs>
                <a:gs pos="25000">
                  <a:schemeClr val="accent1">
                    <a:lumMod val="50000"/>
                    <a:lumOff val="50000"/>
                  </a:schemeClr>
                </a:gs>
                <a:gs pos="75000">
                  <a:srgbClr val="2A5783"/>
                </a:gs>
              </a:gsLst>
              <a:path path="circle">
                <a:fillToRect l="50000" t="130000" r="50000" b="-3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lumMod val="20000"/>
                        <a:lumOff val="80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cat>
          <c:val>
            <c:numRef>
              <c:f>Sheet1!$C$2:$C$13</c:f>
              <c:numCache>
                <c:formatCode>General</c:formatCode>
                <c:ptCount val="12"/>
                <c:pt idx="0">
                  <c:v>4</c:v>
                </c:pt>
                <c:pt idx="1">
                  <c:v>6</c:v>
                </c:pt>
                <c:pt idx="2">
                  <c:v>6</c:v>
                </c:pt>
                <c:pt idx="3">
                  <c:v>6</c:v>
                </c:pt>
                <c:pt idx="4">
                  <c:v>12</c:v>
                </c:pt>
                <c:pt idx="5">
                  <c:v>12</c:v>
                </c:pt>
                <c:pt idx="6">
                  <c:v>11</c:v>
                </c:pt>
                <c:pt idx="7">
                  <c:v>13</c:v>
                </c:pt>
                <c:pt idx="8">
                  <c:v>9</c:v>
                </c:pt>
                <c:pt idx="9">
                  <c:v>11</c:v>
                </c:pt>
                <c:pt idx="10">
                  <c:v>7</c:v>
                </c:pt>
                <c:pt idx="11">
                  <c:v>14</c:v>
                </c:pt>
              </c:numCache>
            </c:numRef>
          </c:val>
          <c:extLst>
            <c:ext xmlns:c16="http://schemas.microsoft.com/office/drawing/2014/chart" uri="{C3380CC4-5D6E-409C-BE32-E72D297353CC}">
              <c16:uniqueId val="{00000008-E082-4F38-BF91-7ECE0A5CC0E0}"/>
            </c:ext>
          </c:extLst>
        </c:ser>
        <c:dLbls>
          <c:dLblPos val="inEnd"/>
          <c:showLegendKey val="0"/>
          <c:showVal val="1"/>
          <c:showCatName val="0"/>
          <c:showSerName val="0"/>
          <c:showPercent val="0"/>
          <c:showBubbleSize val="0"/>
        </c:dLbls>
        <c:gapWidth val="75"/>
        <c:overlap val="100"/>
        <c:axId val="1501824320"/>
        <c:axId val="1507058240"/>
      </c:barChart>
      <c:dateAx>
        <c:axId val="1501824320"/>
        <c:scaling>
          <c:orientation val="minMax"/>
        </c:scaling>
        <c:delete val="0"/>
        <c:axPos val="b"/>
        <c:numFmt formatCode="mmm" sourceLinked="1"/>
        <c:majorTickMark val="none"/>
        <c:minorTickMark val="none"/>
        <c:tickLblPos val="nextTo"/>
        <c:spPr>
          <a:noFill/>
          <a:ln w="9525" cap="flat" cmpd="sng" algn="ctr">
            <a:solidFill>
              <a:srgbClr val="5E6A86"/>
            </a:solidFill>
            <a:round/>
          </a:ln>
          <a:effectLst/>
        </c:spPr>
        <c:txPr>
          <a:bodyPr rot="0" spcFirstLastPara="1" vertOverflow="ellipsis" wrap="square" anchor="ctr" anchorCtr="1"/>
          <a:lstStyle/>
          <a:p>
            <a:pPr>
              <a:defRPr sz="1000" b="0" i="0" u="none" strike="noStrike" kern="1200" baseline="0">
                <a:solidFill>
                  <a:srgbClr val="97A5C2"/>
                </a:solidFill>
                <a:latin typeface="Montserrat" panose="00000500000000000000" pitchFamily="2" charset="0"/>
                <a:ea typeface="+mn-ea"/>
                <a:cs typeface="+mn-cs"/>
              </a:defRPr>
            </a:pPr>
            <a:endParaRPr lang="en-US"/>
          </a:p>
        </c:txPr>
        <c:crossAx val="1507058240"/>
        <c:crosses val="autoZero"/>
        <c:auto val="1"/>
        <c:lblOffset val="100"/>
        <c:baseTimeUnit val="months"/>
      </c:dateAx>
      <c:valAx>
        <c:axId val="1507058240"/>
        <c:scaling>
          <c:orientation val="minMax"/>
        </c:scaling>
        <c:delete val="0"/>
        <c:axPos val="l"/>
        <c:majorGridlines>
          <c:spPr>
            <a:ln w="9525" cap="flat" cmpd="sng" algn="ctr">
              <a:solidFill>
                <a:schemeClr val="accent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rgbClr val="97A5C2"/>
                </a:solidFill>
                <a:latin typeface="Montserrat" panose="00000500000000000000" pitchFamily="2" charset="0"/>
                <a:ea typeface="+mn-ea"/>
                <a:cs typeface="+mn-cs"/>
              </a:defRPr>
            </a:pPr>
            <a:endParaRPr lang="en-US"/>
          </a:p>
        </c:txPr>
        <c:crossAx val="150182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rgbClr val="97A5C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277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031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04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7385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269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555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936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114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188725" y="4101500"/>
            <a:ext cx="6766500" cy="393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a:lvl1pPr>
          </a:lstStyle>
          <a:p>
            <a:endParaRPr/>
          </a:p>
        </p:txBody>
      </p:sp>
      <p:sp>
        <p:nvSpPr>
          <p:cNvPr id="46" name="Google Shape;46;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14738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Dark 3">
  <p:cSld name="Blank - Dark 3">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54285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63" r:id="rId3"/>
    <p:sldLayoutId id="214748366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544489" y="876979"/>
            <a:ext cx="7601984" cy="168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a:solidFill>
                  <a:schemeClr val="accent6"/>
                </a:solidFill>
              </a:rPr>
              <a:t>T</a:t>
            </a:r>
            <a:r>
              <a:rPr lang="en" sz="5400" dirty="0">
                <a:solidFill>
                  <a:schemeClr val="accent6"/>
                </a:solidFill>
              </a:rPr>
              <a:t>exas Crash Data - 2013</a:t>
            </a:r>
            <a:br>
              <a:rPr lang="en" sz="2800" dirty="0">
                <a:solidFill>
                  <a:schemeClr val="accent6"/>
                </a:solidFill>
              </a:rPr>
            </a:br>
            <a:r>
              <a:rPr lang="en" sz="2800" dirty="0">
                <a:solidFill>
                  <a:schemeClr val="accent6"/>
                </a:solidFill>
              </a:rPr>
              <a:t>        </a:t>
            </a:r>
            <a:r>
              <a:rPr lang="en" sz="2800" dirty="0">
                <a:solidFill>
                  <a:srgbClr val="E6E6EC"/>
                </a:solidFill>
              </a:rPr>
              <a:t>DSO104C - Lesson 10 Final Project</a:t>
            </a:r>
            <a:endParaRPr dirty="0"/>
          </a:p>
        </p:txBody>
      </p:sp>
      <p:sp>
        <p:nvSpPr>
          <p:cNvPr id="3" name="Google Shape;69;p16">
            <a:extLst>
              <a:ext uri="{FF2B5EF4-FFF2-40B4-BE49-F238E27FC236}">
                <a16:creationId xmlns:a16="http://schemas.microsoft.com/office/drawing/2014/main" id="{87304031-43DA-41D6-A31A-3117CE2B869C}"/>
              </a:ext>
            </a:extLst>
          </p:cNvPr>
          <p:cNvSpPr txBox="1">
            <a:spLocks/>
          </p:cNvSpPr>
          <p:nvPr/>
        </p:nvSpPr>
        <p:spPr>
          <a:xfrm>
            <a:off x="7160342" y="4653116"/>
            <a:ext cx="1905002" cy="35512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1pPr>
            <a:lvl2pPr marR="0" lvl="1"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2pPr>
            <a:lvl3pPr marR="0" lvl="2"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3pPr>
            <a:lvl4pPr marR="0" lvl="3"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4pPr>
            <a:lvl5pPr marR="0" lvl="4"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5pPr>
            <a:lvl6pPr marR="0" lvl="5"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6pPr>
            <a:lvl7pPr marR="0" lvl="6"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7pPr>
            <a:lvl8pPr marR="0" lvl="7"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8pPr>
            <a:lvl9pPr marR="0" lvl="8" algn="l" rtl="0">
              <a:lnSpc>
                <a:spcPct val="90000"/>
              </a:lnSpc>
              <a:spcBef>
                <a:spcPts val="0"/>
              </a:spcBef>
              <a:spcAft>
                <a:spcPts val="0"/>
              </a:spcAft>
              <a:buClr>
                <a:schemeClr val="lt1"/>
              </a:buClr>
              <a:buSzPts val="6000"/>
              <a:buFont typeface="DM Serif Display"/>
              <a:buNone/>
              <a:defRPr sz="6000" b="0" i="0" u="none" strike="noStrike" cap="none">
                <a:solidFill>
                  <a:schemeClr val="lt1"/>
                </a:solidFill>
                <a:latin typeface="DM Serif Display"/>
                <a:ea typeface="DM Serif Display"/>
                <a:cs typeface="DM Serif Display"/>
                <a:sym typeface="DM Serif Display"/>
              </a:defRPr>
            </a:lvl9pPr>
          </a:lstStyle>
          <a:p>
            <a:r>
              <a:rPr lang="en-US" sz="1800" dirty="0">
                <a:solidFill>
                  <a:srgbClr val="97A5C2"/>
                </a:solidFill>
              </a:rPr>
              <a:t>Andrew Stephens</a:t>
            </a:r>
            <a:endParaRPr lang="en-US" dirty="0">
              <a:solidFill>
                <a:srgbClr val="97A5C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1552921259"/>
              </p:ext>
            </p:extLst>
          </p:nvPr>
        </p:nvGraphicFramePr>
        <p:xfrm>
          <a:off x="0" y="457200"/>
          <a:ext cx="809244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199" y="91440"/>
            <a:ext cx="7864549"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lumMod val="95000"/>
                  </a:schemeClr>
                </a:solidFill>
                <a:latin typeface="DM Serif Display" pitchFamily="2" charset="0"/>
              </a:rPr>
              <a:t>Crashes in </a:t>
            </a:r>
            <a:r>
              <a:rPr lang="en-US" sz="1600" dirty="0">
                <a:solidFill>
                  <a:srgbClr val="FF8800"/>
                </a:solidFill>
                <a:latin typeface="DM Serif Display" pitchFamily="2" charset="0"/>
              </a:rPr>
              <a:t>Road Construction Zones </a:t>
            </a:r>
          </a:p>
          <a:p>
            <a:r>
              <a:rPr lang="en-US" sz="1600" dirty="0">
                <a:solidFill>
                  <a:schemeClr val="bg1">
                    <a:lumMod val="95000"/>
                  </a:schemeClr>
                </a:solidFill>
                <a:latin typeface="DM Serif Display" pitchFamily="2" charset="0"/>
              </a:rPr>
              <a:t>  &amp; Involving Road Construction Workers (RCWs)</a:t>
            </a:r>
            <a:endParaRPr lang="en-US" sz="1050" dirty="0">
              <a:solidFill>
                <a:schemeClr val="bg1">
                  <a:lumMod val="95000"/>
                </a:schemeClr>
              </a:solidFill>
              <a:latin typeface="DM Serif Display" pitchFamily="2" charset="0"/>
            </a:endParaRPr>
          </a:p>
        </p:txBody>
      </p:sp>
    </p:spTree>
    <p:extLst>
      <p:ext uri="{BB962C8B-B14F-4D97-AF65-F5344CB8AC3E}">
        <p14:creationId xmlns:p14="http://schemas.microsoft.com/office/powerpoint/2010/main" val="184770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20585" y="297382"/>
            <a:ext cx="3527615" cy="92351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6"/>
                </a:solidFill>
              </a:rPr>
              <a:t>Agenda</a:t>
            </a:r>
            <a:endParaRPr dirty="0"/>
          </a:p>
        </p:txBody>
      </p:sp>
      <p:sp>
        <p:nvSpPr>
          <p:cNvPr id="104" name="Google Shape;104;p21"/>
          <p:cNvSpPr txBox="1">
            <a:spLocks noGrp="1"/>
          </p:cNvSpPr>
          <p:nvPr>
            <p:ph type="body" idx="1"/>
          </p:nvPr>
        </p:nvSpPr>
        <p:spPr>
          <a:xfrm>
            <a:off x="240845" y="1469686"/>
            <a:ext cx="7774009" cy="3462532"/>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US" dirty="0"/>
              <a:t>Review the total number of crashes inside city limits</a:t>
            </a:r>
          </a:p>
          <a:p>
            <a:pPr marL="584200" lvl="1" indent="0">
              <a:spcBef>
                <a:spcPts val="600"/>
              </a:spcBef>
              <a:buNone/>
            </a:pPr>
            <a:r>
              <a:rPr lang="en-US" dirty="0"/>
              <a:t>vs outside city limits.</a:t>
            </a:r>
          </a:p>
          <a:p>
            <a:pPr marL="457200" lvl="0" indent="-330200" algn="l" rtl="0">
              <a:spcBef>
                <a:spcPts val="600"/>
              </a:spcBef>
              <a:spcAft>
                <a:spcPts val="0"/>
              </a:spcAft>
              <a:buSzPts val="1600"/>
              <a:buChar char="╺"/>
            </a:pPr>
            <a:r>
              <a:rPr lang="en-US" dirty="0"/>
              <a:t>Look at crashes by county and identify the counties with the</a:t>
            </a:r>
          </a:p>
          <a:p>
            <a:pPr marL="584200" lvl="1" indent="0">
              <a:spcBef>
                <a:spcPts val="600"/>
              </a:spcBef>
              <a:buNone/>
            </a:pPr>
            <a:r>
              <a:rPr lang="en-US" dirty="0"/>
              <a:t>highest number of crashes.</a:t>
            </a:r>
          </a:p>
          <a:p>
            <a:pPr marL="457200" lvl="0" indent="-330200" algn="l" rtl="0">
              <a:spcBef>
                <a:spcPts val="600"/>
              </a:spcBef>
              <a:spcAft>
                <a:spcPts val="0"/>
              </a:spcAft>
              <a:buSzPts val="1600"/>
              <a:buChar char="╺"/>
            </a:pPr>
            <a:r>
              <a:rPr lang="en-US" dirty="0"/>
              <a:t>What are the speed limit zones with the highest frequency of crashes?</a:t>
            </a:r>
          </a:p>
          <a:p>
            <a:pPr marL="457200" lvl="0" indent="-330200" algn="l" rtl="0">
              <a:spcBef>
                <a:spcPts val="600"/>
              </a:spcBef>
              <a:spcAft>
                <a:spcPts val="0"/>
              </a:spcAft>
              <a:buSzPts val="1600"/>
              <a:buChar char="╺"/>
            </a:pPr>
            <a:r>
              <a:rPr lang="en-US" dirty="0"/>
              <a:t>How many crashes happen at an intersection?</a:t>
            </a:r>
          </a:p>
          <a:p>
            <a:pPr marL="457200" lvl="0" indent="-330200" algn="l" rtl="0">
              <a:spcBef>
                <a:spcPts val="600"/>
              </a:spcBef>
              <a:spcAft>
                <a:spcPts val="0"/>
              </a:spcAft>
              <a:buSzPts val="1600"/>
              <a:buChar char="╺"/>
            </a:pPr>
            <a:r>
              <a:rPr lang="en-US" dirty="0"/>
              <a:t>Review the total number of crashes that occurred in a road construction zone and how many of those involved a road construction worker.</a:t>
            </a:r>
            <a:endParaRPr lang="en"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2720373796"/>
              </p:ext>
            </p:extLst>
          </p:nvPr>
        </p:nvGraphicFramePr>
        <p:xfrm>
          <a:off x="0" y="457200"/>
          <a:ext cx="809244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199" y="91440"/>
            <a:ext cx="7864549"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by </a:t>
            </a:r>
            <a:r>
              <a:rPr lang="en-US" sz="2400" dirty="0">
                <a:solidFill>
                  <a:srgbClr val="FF8800"/>
                </a:solidFill>
                <a:latin typeface="DM Serif Display" pitchFamily="2" charset="0"/>
              </a:rPr>
              <a:t>Time of Day</a:t>
            </a:r>
            <a:r>
              <a:rPr lang="en-US" sz="2400" dirty="0">
                <a:solidFill>
                  <a:schemeClr val="bg1">
                    <a:lumMod val="95000"/>
                  </a:schemeClr>
                </a:solidFill>
                <a:latin typeface="DM Serif Display" pitchFamily="2" charset="0"/>
              </a:rPr>
              <a:t> in City Limits</a:t>
            </a:r>
            <a:endParaRPr lang="en-US" sz="2400" dirty="0">
              <a:solidFill>
                <a:srgbClr val="FF8800"/>
              </a:solidFill>
              <a:latin typeface="DM Serif Display" pitchFamily="2" charset="0"/>
            </a:endParaRPr>
          </a:p>
        </p:txBody>
      </p:sp>
    </p:spTree>
    <p:extLst>
      <p:ext uri="{BB962C8B-B14F-4D97-AF65-F5344CB8AC3E}">
        <p14:creationId xmlns:p14="http://schemas.microsoft.com/office/powerpoint/2010/main" val="160007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811105249"/>
              </p:ext>
            </p:extLst>
          </p:nvPr>
        </p:nvGraphicFramePr>
        <p:xfrm>
          <a:off x="0" y="457200"/>
          <a:ext cx="809244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199" y="91440"/>
            <a:ext cx="7864549"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by </a:t>
            </a:r>
            <a:r>
              <a:rPr lang="en-US" sz="2400" dirty="0">
                <a:solidFill>
                  <a:srgbClr val="FF8800"/>
                </a:solidFill>
                <a:latin typeface="DM Serif Display" pitchFamily="2" charset="0"/>
              </a:rPr>
              <a:t>Day </a:t>
            </a:r>
            <a:r>
              <a:rPr lang="en-US" sz="900" dirty="0">
                <a:solidFill>
                  <a:schemeClr val="bg1">
                    <a:lumMod val="95000"/>
                  </a:schemeClr>
                </a:solidFill>
                <a:latin typeface="DM Serif Display" pitchFamily="2" charset="0"/>
              </a:rPr>
              <a:t> </a:t>
            </a:r>
            <a:r>
              <a:rPr lang="en-US" sz="2400" dirty="0">
                <a:solidFill>
                  <a:schemeClr val="bg1">
                    <a:lumMod val="95000"/>
                  </a:schemeClr>
                </a:solidFill>
                <a:latin typeface="DM Serif Display" pitchFamily="2" charset="0"/>
              </a:rPr>
              <a:t>in City Limits</a:t>
            </a:r>
            <a:endParaRPr lang="en-US" sz="900" dirty="0">
              <a:solidFill>
                <a:srgbClr val="FF8800"/>
              </a:solidFill>
              <a:latin typeface="DM Serif Display" pitchFamily="2" charset="0"/>
            </a:endParaRPr>
          </a:p>
        </p:txBody>
      </p:sp>
    </p:spTree>
    <p:extLst>
      <p:ext uri="{BB962C8B-B14F-4D97-AF65-F5344CB8AC3E}">
        <p14:creationId xmlns:p14="http://schemas.microsoft.com/office/powerpoint/2010/main" val="64534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3432326990"/>
              </p:ext>
            </p:extLst>
          </p:nvPr>
        </p:nvGraphicFramePr>
        <p:xfrm>
          <a:off x="0" y="457200"/>
          <a:ext cx="809244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199" y="91440"/>
            <a:ext cx="7864549"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by </a:t>
            </a:r>
            <a:r>
              <a:rPr lang="en-US" sz="2400" dirty="0">
                <a:solidFill>
                  <a:srgbClr val="FF8800"/>
                </a:solidFill>
                <a:latin typeface="DM Serif Display" pitchFamily="2" charset="0"/>
              </a:rPr>
              <a:t>Month</a:t>
            </a:r>
            <a:r>
              <a:rPr lang="en-US" sz="2400" dirty="0">
                <a:solidFill>
                  <a:schemeClr val="bg1">
                    <a:lumMod val="95000"/>
                  </a:schemeClr>
                </a:solidFill>
                <a:latin typeface="DM Serif Display" pitchFamily="2" charset="0"/>
              </a:rPr>
              <a:t> in City Limits</a:t>
            </a:r>
            <a:endParaRPr lang="en-US" sz="2400" dirty="0">
              <a:solidFill>
                <a:srgbClr val="FF8800"/>
              </a:solidFill>
              <a:latin typeface="DM Serif Display" pitchFamily="2" charset="0"/>
            </a:endParaRPr>
          </a:p>
        </p:txBody>
      </p:sp>
    </p:spTree>
    <p:extLst>
      <p:ext uri="{BB962C8B-B14F-4D97-AF65-F5344CB8AC3E}">
        <p14:creationId xmlns:p14="http://schemas.microsoft.com/office/powerpoint/2010/main" val="152255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4" name="Google Shape;254;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0" name="Google Shape;429;p44">
            <a:extLst>
              <a:ext uri="{FF2B5EF4-FFF2-40B4-BE49-F238E27FC236}">
                <a16:creationId xmlns:a16="http://schemas.microsoft.com/office/drawing/2014/main" id="{70CEA796-3106-4938-986E-90B0401B072D}"/>
              </a:ext>
            </a:extLst>
          </p:cNvPr>
          <p:cNvSpPr txBox="1">
            <a:spLocks/>
          </p:cNvSpPr>
          <p:nvPr/>
        </p:nvSpPr>
        <p:spPr>
          <a:xfrm>
            <a:off x="457200" y="91440"/>
            <a:ext cx="6766500"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by </a:t>
            </a:r>
            <a:r>
              <a:rPr lang="en-US" sz="2400" dirty="0">
                <a:solidFill>
                  <a:srgbClr val="FF8800"/>
                </a:solidFill>
                <a:latin typeface="DM Serif Display" pitchFamily="2" charset="0"/>
              </a:rPr>
              <a:t>County</a:t>
            </a:r>
            <a:endParaRPr lang="en-US" dirty="0">
              <a:solidFill>
                <a:srgbClr val="FF8800"/>
              </a:solidFill>
              <a:latin typeface="DM Serif Display" pitchFamily="2" charset="0"/>
            </a:endParaRPr>
          </a:p>
        </p:txBody>
      </p:sp>
      <p:pic>
        <p:nvPicPr>
          <p:cNvPr id="11" name="Picture 10">
            <a:extLst>
              <a:ext uri="{FF2B5EF4-FFF2-40B4-BE49-F238E27FC236}">
                <a16:creationId xmlns:a16="http://schemas.microsoft.com/office/drawing/2014/main" id="{F0166A6C-7E77-4E4E-9214-2AFAE1B7D642}"/>
              </a:ext>
            </a:extLst>
          </p:cNvPr>
          <p:cNvPicPr>
            <a:picLocks noChangeAspect="1"/>
          </p:cNvPicPr>
          <p:nvPr/>
        </p:nvPicPr>
        <p:blipFill>
          <a:blip r:embed="rId3">
            <a:clrChange>
              <a:clrFrom>
                <a:srgbClr val="000000"/>
              </a:clrFrom>
              <a:clrTo>
                <a:srgbClr val="000000">
                  <a:alpha val="0"/>
                </a:srgbClr>
              </a:clrTo>
            </a:clrChange>
          </a:blip>
          <a:stretch>
            <a:fillRect/>
          </a:stretch>
        </p:blipFill>
        <p:spPr>
          <a:xfrm>
            <a:off x="2882133" y="274320"/>
            <a:ext cx="4814647" cy="4572000"/>
          </a:xfrm>
          <a:prstGeom prst="rect">
            <a:avLst/>
          </a:prstGeom>
        </p:spPr>
      </p:pic>
      <p:pic>
        <p:nvPicPr>
          <p:cNvPr id="7" name="Picture 6">
            <a:extLst>
              <a:ext uri="{FF2B5EF4-FFF2-40B4-BE49-F238E27FC236}">
                <a16:creationId xmlns:a16="http://schemas.microsoft.com/office/drawing/2014/main" id="{C99A4756-4192-4378-B227-8046D7BBF168}"/>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715850" y="4392663"/>
            <a:ext cx="2790825" cy="561975"/>
          </a:xfrm>
          <a:prstGeom prst="rect">
            <a:avLst/>
          </a:prstGeom>
        </p:spPr>
      </p:pic>
    </p:spTree>
    <p:extLst>
      <p:ext uri="{BB962C8B-B14F-4D97-AF65-F5344CB8AC3E}">
        <p14:creationId xmlns:p14="http://schemas.microsoft.com/office/powerpoint/2010/main" val="84772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3439524224"/>
              </p:ext>
            </p:extLst>
          </p:nvPr>
        </p:nvGraphicFramePr>
        <p:xfrm>
          <a:off x="0" y="457200"/>
          <a:ext cx="77724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200" y="91440"/>
            <a:ext cx="6766500"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by County - </a:t>
            </a:r>
            <a:r>
              <a:rPr lang="en-US" sz="2400" dirty="0">
                <a:solidFill>
                  <a:srgbClr val="FF8800"/>
                </a:solidFill>
                <a:latin typeface="DM Serif Display" pitchFamily="2" charset="0"/>
              </a:rPr>
              <a:t>Top 10</a:t>
            </a:r>
            <a:endParaRPr lang="en-US" dirty="0">
              <a:solidFill>
                <a:srgbClr val="FF8800"/>
              </a:solidFill>
              <a:latin typeface="DM Serif Display" pitchFamily="2" charset="0"/>
            </a:endParaRPr>
          </a:p>
        </p:txBody>
      </p:sp>
    </p:spTree>
    <p:extLst>
      <p:ext uri="{BB962C8B-B14F-4D97-AF65-F5344CB8AC3E}">
        <p14:creationId xmlns:p14="http://schemas.microsoft.com/office/powerpoint/2010/main" val="110849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4158759677"/>
              </p:ext>
            </p:extLst>
          </p:nvPr>
        </p:nvGraphicFramePr>
        <p:xfrm>
          <a:off x="0" y="457200"/>
          <a:ext cx="768096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200" y="91440"/>
            <a:ext cx="6766500"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by </a:t>
            </a:r>
            <a:r>
              <a:rPr lang="en-US" sz="2400" dirty="0">
                <a:solidFill>
                  <a:srgbClr val="FF8800"/>
                </a:solidFill>
                <a:latin typeface="DM Serif Display" pitchFamily="2" charset="0"/>
              </a:rPr>
              <a:t>Speed Limit </a:t>
            </a:r>
            <a:r>
              <a:rPr lang="en-US" sz="2400" dirty="0">
                <a:solidFill>
                  <a:schemeClr val="bg1">
                    <a:lumMod val="95000"/>
                  </a:schemeClr>
                </a:solidFill>
                <a:latin typeface="DM Serif Display" pitchFamily="2" charset="0"/>
              </a:rPr>
              <a:t>Zones</a:t>
            </a:r>
            <a:endParaRPr lang="en-US" dirty="0">
              <a:solidFill>
                <a:schemeClr val="bg1">
                  <a:lumMod val="95000"/>
                </a:schemeClr>
              </a:solidFill>
              <a:latin typeface="DM Serif Display" pitchFamily="2" charset="0"/>
            </a:endParaRPr>
          </a:p>
        </p:txBody>
      </p:sp>
      <p:sp>
        <p:nvSpPr>
          <p:cNvPr id="5" name="Google Shape;225;p32">
            <a:extLst>
              <a:ext uri="{FF2B5EF4-FFF2-40B4-BE49-F238E27FC236}">
                <a16:creationId xmlns:a16="http://schemas.microsoft.com/office/drawing/2014/main" id="{F9E0251E-C390-4604-8864-9B8BF03CE09F}"/>
              </a:ext>
            </a:extLst>
          </p:cNvPr>
          <p:cNvSpPr txBox="1"/>
          <p:nvPr/>
        </p:nvSpPr>
        <p:spPr>
          <a:xfrm>
            <a:off x="7132320" y="91440"/>
            <a:ext cx="1920300" cy="3724096"/>
          </a:xfrm>
          <a:prstGeom prst="rect">
            <a:avLst/>
          </a:prstGeom>
          <a:solidFill>
            <a:srgbClr val="FF8800">
              <a:alpha val="40000"/>
            </a:srgbClr>
          </a:solidFill>
          <a:ln w="12700">
            <a:solidFill>
              <a:srgbClr val="FF8800"/>
            </a:solidFill>
          </a:ln>
        </p:spPr>
        <p:txBody>
          <a:bodyPr spcFirstLastPara="1" wrap="square" lIns="91440" tIns="91440" rIns="91440" bIns="91440" anchor="t" anchorCtr="0">
            <a:spAutoFit/>
          </a:bodyPr>
          <a:lstStyle/>
          <a:p>
            <a:pPr marL="0" lvl="0" indent="0" algn="l" rtl="0">
              <a:spcBef>
                <a:spcPts val="0"/>
              </a:spcBef>
              <a:buNone/>
            </a:pPr>
            <a:r>
              <a:rPr lang="en" sz="1000" b="1" dirty="0">
                <a:solidFill>
                  <a:schemeClr val="bg1"/>
                </a:solidFill>
                <a:latin typeface="Montserrat Medium" panose="00000600000000000000" pitchFamily="2" charset="0"/>
                <a:ea typeface="Montserrat Light"/>
                <a:cs typeface="Montserrat Light"/>
                <a:sym typeface="Montserrat Light"/>
              </a:rPr>
              <a:t>NOTE:</a:t>
            </a:r>
          </a:p>
          <a:p>
            <a:pPr marL="0" lvl="0" indent="0" algn="l" rtl="0">
              <a:spcBef>
                <a:spcPts val="0"/>
              </a:spcBef>
              <a:buNone/>
            </a:pPr>
            <a:r>
              <a:rPr lang="en" sz="1000" dirty="0">
                <a:solidFill>
                  <a:schemeClr val="bg1"/>
                </a:solidFill>
                <a:latin typeface="Montserrat Medium" panose="00000600000000000000" pitchFamily="2" charset="0"/>
                <a:ea typeface="Montserrat Light"/>
                <a:cs typeface="Montserrat Light"/>
                <a:sym typeface="Montserrat Light"/>
              </a:rPr>
              <a:t>This graph may be a little misleading. It would be beneficial to have the actual speed of travel of the responsible party. This would give a clearer picture.</a:t>
            </a:r>
          </a:p>
          <a:p>
            <a:pPr marL="0" lvl="0" indent="0" algn="l" rtl="0">
              <a:spcBef>
                <a:spcPts val="0"/>
              </a:spcBef>
              <a:buNone/>
            </a:pPr>
            <a:endParaRPr lang="en" sz="1000" dirty="0">
              <a:solidFill>
                <a:schemeClr val="bg1"/>
              </a:solidFill>
              <a:latin typeface="Montserrat Medium" panose="00000600000000000000" pitchFamily="2" charset="0"/>
              <a:ea typeface="Montserrat Light"/>
              <a:cs typeface="Montserrat Light"/>
              <a:sym typeface="Montserrat Light"/>
            </a:endParaRPr>
          </a:p>
          <a:p>
            <a:pPr marL="0" lvl="0" indent="0" algn="l" rtl="0">
              <a:spcBef>
                <a:spcPts val="0"/>
              </a:spcBef>
              <a:buNone/>
            </a:pPr>
            <a:r>
              <a:rPr lang="en" sz="1000" dirty="0">
                <a:solidFill>
                  <a:schemeClr val="bg1"/>
                </a:solidFill>
                <a:latin typeface="Montserrat Medium" panose="00000600000000000000" pitchFamily="2" charset="0"/>
                <a:ea typeface="Montserrat Light"/>
                <a:cs typeface="Montserrat Light"/>
                <a:sym typeface="Montserrat Light"/>
              </a:rPr>
              <a:t>It may seem strange that the 30mph and 35mph zones have many more crashes than the higher speed zones. However, it may be the case that drivers are more prone to driving over the limit in the lower speed zones.</a:t>
            </a:r>
          </a:p>
          <a:p>
            <a:pPr marL="0" lvl="0" indent="0" algn="l" rtl="0">
              <a:spcBef>
                <a:spcPts val="0"/>
              </a:spcBef>
              <a:buNone/>
            </a:pPr>
            <a:endParaRPr lang="en" sz="1000" dirty="0">
              <a:solidFill>
                <a:schemeClr val="bg1"/>
              </a:solidFill>
              <a:latin typeface="Montserrat Medium" panose="00000600000000000000" pitchFamily="2" charset="0"/>
              <a:ea typeface="Montserrat Light"/>
              <a:cs typeface="Montserrat Light"/>
              <a:sym typeface="Montserrat Light"/>
            </a:endParaRPr>
          </a:p>
          <a:p>
            <a:pPr marL="0" lvl="0" indent="0" algn="l" rtl="0">
              <a:spcBef>
                <a:spcPts val="0"/>
              </a:spcBef>
              <a:buNone/>
            </a:pPr>
            <a:r>
              <a:rPr lang="en" sz="1000" dirty="0">
                <a:solidFill>
                  <a:schemeClr val="bg1"/>
                </a:solidFill>
                <a:latin typeface="Montserrat Medium" panose="00000600000000000000" pitchFamily="2" charset="0"/>
                <a:ea typeface="Montserrat Light"/>
                <a:cs typeface="Montserrat Light"/>
                <a:sym typeface="Montserrat Light"/>
              </a:rPr>
              <a:t>Unfortunatley there is no data currently available to help us better understand the issue.</a:t>
            </a:r>
            <a:endParaRPr sz="1000" dirty="0">
              <a:solidFill>
                <a:schemeClr val="bg1"/>
              </a:solidFill>
              <a:latin typeface="Montserrat Medium" panose="00000600000000000000" pitchFamily="2" charset="0"/>
              <a:ea typeface="Montserrat Light"/>
              <a:cs typeface="Montserrat Light"/>
              <a:sym typeface="Montserrat Light"/>
            </a:endParaRPr>
          </a:p>
        </p:txBody>
      </p:sp>
    </p:spTree>
    <p:extLst>
      <p:ext uri="{BB962C8B-B14F-4D97-AF65-F5344CB8AC3E}">
        <p14:creationId xmlns:p14="http://schemas.microsoft.com/office/powerpoint/2010/main" val="66873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dirty="0"/>
          </a:p>
        </p:txBody>
      </p:sp>
      <p:graphicFrame>
        <p:nvGraphicFramePr>
          <p:cNvPr id="24" name="Chart 23">
            <a:extLst>
              <a:ext uri="{FF2B5EF4-FFF2-40B4-BE49-F238E27FC236}">
                <a16:creationId xmlns:a16="http://schemas.microsoft.com/office/drawing/2014/main" id="{14D9DD07-00CA-43B1-BDFD-8EAB7D840DB3}"/>
              </a:ext>
            </a:extLst>
          </p:cNvPr>
          <p:cNvGraphicFramePr>
            <a:graphicFrameLocks/>
          </p:cNvGraphicFramePr>
          <p:nvPr>
            <p:extLst>
              <p:ext uri="{D42A27DB-BD31-4B8C-83A1-F6EECF244321}">
                <p14:modId xmlns:p14="http://schemas.microsoft.com/office/powerpoint/2010/main" val="84556091"/>
              </p:ext>
            </p:extLst>
          </p:nvPr>
        </p:nvGraphicFramePr>
        <p:xfrm>
          <a:off x="0" y="457200"/>
          <a:ext cx="809244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6" name="Google Shape;429;p44">
            <a:extLst>
              <a:ext uri="{FF2B5EF4-FFF2-40B4-BE49-F238E27FC236}">
                <a16:creationId xmlns:a16="http://schemas.microsoft.com/office/drawing/2014/main" id="{6E96FFEA-3ADA-420C-8A17-15757D57B9A1}"/>
              </a:ext>
            </a:extLst>
          </p:cNvPr>
          <p:cNvSpPr txBox="1">
            <a:spLocks/>
          </p:cNvSpPr>
          <p:nvPr/>
        </p:nvSpPr>
        <p:spPr>
          <a:xfrm>
            <a:off x="457199" y="91440"/>
            <a:ext cx="7864549" cy="478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lumMod val="95000"/>
                  </a:schemeClr>
                </a:solidFill>
                <a:latin typeface="DM Serif Display" pitchFamily="2" charset="0"/>
              </a:rPr>
              <a:t>Crashes at </a:t>
            </a:r>
            <a:r>
              <a:rPr lang="en-US" sz="2400" dirty="0">
                <a:solidFill>
                  <a:srgbClr val="FF8800"/>
                </a:solidFill>
                <a:latin typeface="DM Serif Display" pitchFamily="2" charset="0"/>
              </a:rPr>
              <a:t>Intersections</a:t>
            </a:r>
            <a:endParaRPr lang="en-US" sz="900" dirty="0">
              <a:solidFill>
                <a:srgbClr val="FF8800"/>
              </a:solidFill>
              <a:latin typeface="DM Serif Display" pitchFamily="2" charset="0"/>
            </a:endParaRPr>
          </a:p>
        </p:txBody>
      </p:sp>
    </p:spTree>
    <p:extLst>
      <p:ext uri="{BB962C8B-B14F-4D97-AF65-F5344CB8AC3E}">
        <p14:creationId xmlns:p14="http://schemas.microsoft.com/office/powerpoint/2010/main" val="3909636512"/>
      </p:ext>
    </p:extLst>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Cordelia</Template>
  <TotalTime>3937</TotalTime>
  <Words>249</Words>
  <Application>Microsoft Office PowerPoint</Application>
  <PresentationFormat>On-screen Show (16:9)</PresentationFormat>
  <Paragraphs>35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DM Serif Display</vt:lpstr>
      <vt:lpstr>Montserrat Light</vt:lpstr>
      <vt:lpstr>Montserrat Medium</vt:lpstr>
      <vt:lpstr>Arial</vt:lpstr>
      <vt:lpstr>Mutius template</vt:lpstr>
      <vt:lpstr>Texas Crash Data - 2013         DSO104C - Lesson 10 Final Project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Andrew Stephens</dc:creator>
  <cp:lastModifiedBy>Andrew Stephens</cp:lastModifiedBy>
  <cp:revision>21</cp:revision>
  <dcterms:modified xsi:type="dcterms:W3CDTF">2022-02-21T01:15:06Z</dcterms:modified>
</cp:coreProperties>
</file>