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31"/>
  </p:notesMasterIdLst>
  <p:sldIdLst>
    <p:sldId id="256" r:id="rId2"/>
    <p:sldId id="261" r:id="rId3"/>
    <p:sldId id="329" r:id="rId4"/>
    <p:sldId id="295" r:id="rId5"/>
    <p:sldId id="330" r:id="rId6"/>
    <p:sldId id="333" r:id="rId7"/>
    <p:sldId id="331" r:id="rId8"/>
    <p:sldId id="332" r:id="rId9"/>
    <p:sldId id="334" r:id="rId10"/>
    <p:sldId id="304" r:id="rId11"/>
    <p:sldId id="303" r:id="rId12"/>
    <p:sldId id="305" r:id="rId13"/>
    <p:sldId id="306" r:id="rId14"/>
    <p:sldId id="307" r:id="rId15"/>
    <p:sldId id="309" r:id="rId16"/>
    <p:sldId id="308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28" r:id="rId26"/>
    <p:sldId id="324" r:id="rId27"/>
    <p:sldId id="336" r:id="rId28"/>
    <p:sldId id="337" r:id="rId29"/>
    <p:sldId id="270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DM Serif Display" panose="020B0604020202020204" charset="0"/>
      <p:regular r:id="rId36"/>
      <p:italic r:id="rId37"/>
    </p:embeddedFont>
    <p:embeddedFont>
      <p:font typeface="Montserrat Light" panose="000004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Stephens" initials="AS" lastIdx="1" clrIdx="0">
    <p:extLst>
      <p:ext uri="{19B8F6BF-5375-455C-9EA6-DF929625EA0E}">
        <p15:presenceInfo xmlns:p15="http://schemas.microsoft.com/office/powerpoint/2012/main" userId="Andrew Stephen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4150"/>
    <a:srgbClr val="97A5C2"/>
    <a:srgbClr val="E7E7E7"/>
    <a:srgbClr val="E5E5E5"/>
    <a:srgbClr val="FF8800"/>
    <a:srgbClr val="E6E6EC"/>
    <a:srgbClr val="5E6A86"/>
    <a:srgbClr val="2A5783"/>
    <a:srgbClr val="ADECF9"/>
    <a:srgbClr val="CC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5CF634-BF82-445E-975C-3A6A0FACAB5D}">
  <a:tblStyle styleId="{2A5CF634-BF82-445E-975C-3A6A0FACAB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EFE7647-697C-4ABB-AA9B-82A436A19AF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99" d="100"/>
          <a:sy n="99" d="100"/>
        </p:scale>
        <p:origin x="714" y="72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92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30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697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970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685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676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30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143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3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9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806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7342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327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9077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11590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47571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7798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72769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48864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7439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2692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4600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1693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1570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0740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869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9540"/>
            <a:ext cx="9144191" cy="5133975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88725" y="2380200"/>
            <a:ext cx="6766500" cy="168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 rot="-5400000">
            <a:off x="4240988" y="246209"/>
            <a:ext cx="5151227" cy="4654804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1188725" y="4101500"/>
            <a:ext cx="67665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738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3">
  <p:cSld name="Blank - Dark 3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61" name="Google Shape;61;p14"/>
          <p:cNvSpPr/>
          <p:nvPr/>
        </p:nvSpPr>
        <p:spPr>
          <a:xfrm rot="5400000" flipH="1">
            <a:off x="-248212" y="246209"/>
            <a:ext cx="5151227" cy="4654804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542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2934816" y="0"/>
            <a:ext cx="6214110" cy="51435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-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682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Accent">
  <p:cSld name="Blank - Accent">
    <p:bg>
      <p:bgPr>
        <a:gradFill>
          <a:gsLst>
            <a:gs pos="0">
              <a:schemeClr val="accent5"/>
            </a:gs>
            <a:gs pos="50000">
              <a:schemeClr val="accent5"/>
            </a:gs>
            <a:gs pos="100000">
              <a:schemeClr val="accent6"/>
            </a:gs>
          </a:gsLst>
          <a:lin ang="1680027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9540"/>
            <a:ext cx="9144191" cy="5133975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FFFFFF">
              <a:alpha val="3743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524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80027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╺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3" r:id="rId2"/>
    <p:sldLayoutId id="2147483664" r:id="rId3"/>
    <p:sldLayoutId id="2147483665" r:id="rId4"/>
    <p:sldLayoutId id="214748366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ctrTitle"/>
          </p:nvPr>
        </p:nvSpPr>
        <p:spPr>
          <a:xfrm>
            <a:off x="1382689" y="1400174"/>
            <a:ext cx="6418286" cy="198052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800" dirty="0">
                <a:solidFill>
                  <a:srgbClr val="E6E6EC"/>
                </a:solidFill>
              </a:rPr>
            </a:br>
            <a:br>
              <a:rPr lang="en" sz="5400" dirty="0">
                <a:solidFill>
                  <a:srgbClr val="E6E6EC"/>
                </a:solidFill>
              </a:rPr>
            </a:br>
            <a:r>
              <a:rPr lang="en-US" sz="4400" dirty="0">
                <a:solidFill>
                  <a:schemeClr val="accent6"/>
                </a:solidFill>
              </a:rPr>
              <a:t>Door Sales</a:t>
            </a:r>
            <a:br>
              <a:rPr lang="en-US" sz="5400" dirty="0">
                <a:solidFill>
                  <a:schemeClr val="accent6"/>
                </a:solidFill>
              </a:rPr>
            </a:br>
            <a:r>
              <a:rPr lang="en-US" sz="5400" dirty="0">
                <a:solidFill>
                  <a:schemeClr val="accent6"/>
                </a:solidFill>
              </a:rPr>
              <a:t>Invoice</a:t>
            </a:r>
            <a:r>
              <a:rPr lang="en" sz="5400" dirty="0">
                <a:solidFill>
                  <a:schemeClr val="accent6"/>
                </a:solidFill>
              </a:rPr>
              <a:t> Data</a:t>
            </a:r>
            <a:br>
              <a:rPr lang="en" sz="5400" dirty="0">
                <a:solidFill>
                  <a:schemeClr val="accent6"/>
                </a:solidFill>
              </a:rPr>
            </a:br>
            <a:r>
              <a:rPr lang="en" sz="2800" dirty="0">
                <a:solidFill>
                  <a:schemeClr val="accent6"/>
                </a:solidFill>
              </a:rPr>
              <a:t>     </a:t>
            </a:r>
            <a:r>
              <a:rPr lang="en" sz="2800" dirty="0">
                <a:solidFill>
                  <a:srgbClr val="E7E7E7"/>
                </a:solidFill>
              </a:rPr>
              <a:t>2019 – 2021</a:t>
            </a:r>
            <a:endParaRPr dirty="0">
              <a:solidFill>
                <a:srgbClr val="E7E7E7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6247B2-9075-4FE1-8886-430D741D3701}"/>
              </a:ext>
            </a:extLst>
          </p:cNvPr>
          <p:cNvSpPr txBox="1"/>
          <p:nvPr/>
        </p:nvSpPr>
        <p:spPr>
          <a:xfrm>
            <a:off x="95250" y="104775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dirty="0">
                <a:solidFill>
                  <a:srgbClr val="97A5C2"/>
                </a:solidFill>
                <a:latin typeface="DM Serif Display"/>
                <a:sym typeface="DM Serif Display"/>
              </a:rPr>
              <a:t>DSO110C</a:t>
            </a:r>
            <a:r>
              <a:rPr lang="en" sz="2000" dirty="0">
                <a:solidFill>
                  <a:srgbClr val="97A5C2"/>
                </a:solidFill>
                <a:latin typeface="DM Serif Display"/>
              </a:rPr>
              <a:t> - </a:t>
            </a:r>
            <a:r>
              <a:rPr lang="en" sz="2000" dirty="0">
                <a:solidFill>
                  <a:srgbClr val="97A5C2"/>
                </a:solidFill>
                <a:latin typeface="DM Serif Display"/>
                <a:sym typeface="DM Serif Display"/>
              </a:rPr>
              <a:t>Final</a:t>
            </a:r>
            <a:r>
              <a:rPr lang="en" sz="2000" dirty="0">
                <a:solidFill>
                  <a:srgbClr val="97A5C2"/>
                </a:solidFill>
                <a:latin typeface="DM Serif Display"/>
              </a:rPr>
              <a:t> </a:t>
            </a:r>
            <a:r>
              <a:rPr lang="en" sz="2000" dirty="0">
                <a:solidFill>
                  <a:srgbClr val="97A5C2"/>
                </a:solidFill>
                <a:latin typeface="DM Serif Display"/>
                <a:sym typeface="DM Serif Display"/>
              </a:rPr>
              <a:t>Project</a:t>
            </a:r>
            <a:endParaRPr lang="en-US" sz="2000" dirty="0">
              <a:solidFill>
                <a:srgbClr val="97A5C2"/>
              </a:solidFill>
              <a:latin typeface="DM Serif Display"/>
              <a:sym typeface="DM Serif Display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B693C-D5FF-4B86-8921-11F57ED5841A}"/>
              </a:ext>
            </a:extLst>
          </p:cNvPr>
          <p:cNvSpPr txBox="1"/>
          <p:nvPr/>
        </p:nvSpPr>
        <p:spPr>
          <a:xfrm>
            <a:off x="6766560" y="4638675"/>
            <a:ext cx="2377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dirty="0">
                <a:solidFill>
                  <a:srgbClr val="97A5C2"/>
                </a:solidFill>
                <a:latin typeface="DM Serif Display"/>
                <a:sym typeface="DM Serif Display"/>
              </a:rPr>
              <a:t>Andrew Sthephens</a:t>
            </a:r>
            <a:endParaRPr lang="en-US" sz="2000" dirty="0">
              <a:solidFill>
                <a:srgbClr val="97A5C2"/>
              </a:solidFill>
              <a:latin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chemeClr val="accent1"/>
            </a:gs>
            <a:gs pos="100000">
              <a:schemeClr val="accent1"/>
            </a:gs>
            <a:gs pos="100000">
              <a:schemeClr val="accent2"/>
            </a:gs>
          </a:gsLst>
          <a:lin ang="1680027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FB1362-F288-42D3-8AEF-FCEE5E3D47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7D26C-46A7-4776-A8CB-0ADD158ABC7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0191E"/>
              </a:clrFrom>
              <a:clrTo>
                <a:srgbClr val="10191E">
                  <a:alpha val="0"/>
                </a:srgbClr>
              </a:clrTo>
            </a:clrChange>
          </a:blip>
          <a:srcRect/>
          <a:stretch/>
        </p:blipFill>
        <p:spPr>
          <a:xfrm>
            <a:off x="182880" y="182880"/>
            <a:ext cx="8560578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74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chemeClr val="accent1"/>
            </a:gs>
            <a:gs pos="100000">
              <a:schemeClr val="accent1"/>
            </a:gs>
            <a:gs pos="100000">
              <a:schemeClr val="accent2"/>
            </a:gs>
          </a:gsLst>
          <a:lin ang="1680027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FB1362-F288-42D3-8AEF-FCEE5E3D47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72B07-C47E-4B1B-97B2-B57967ABC29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11820"/>
              </a:clrFrom>
              <a:clrTo>
                <a:srgbClr val="111820">
                  <a:alpha val="0"/>
                </a:srgbClr>
              </a:clrTo>
            </a:clrChange>
          </a:blip>
          <a:srcRect/>
          <a:stretch/>
        </p:blipFill>
        <p:spPr>
          <a:xfrm>
            <a:off x="190916" y="175260"/>
            <a:ext cx="8560578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32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1"/>
            </a:gs>
            <a:gs pos="100000">
              <a:schemeClr val="accent2"/>
            </a:gs>
          </a:gsLst>
          <a:lin ang="1680027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FB1362-F288-42D3-8AEF-FCEE5E3D47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7D26C-46A7-4776-A8CB-0ADD158ABC7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11820"/>
              </a:clrFrom>
              <a:clrTo>
                <a:srgbClr val="111820">
                  <a:alpha val="0"/>
                </a:srgbClr>
              </a:clrTo>
            </a:clrChange>
          </a:blip>
          <a:srcRect/>
          <a:stretch/>
        </p:blipFill>
        <p:spPr>
          <a:xfrm>
            <a:off x="33623" y="184377"/>
            <a:ext cx="8560578" cy="45690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599085-89F7-4CCC-8702-28C912ABA71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111820"/>
              </a:clrFrom>
              <a:clrTo>
                <a:srgbClr val="111820">
                  <a:alpha val="0"/>
                </a:srgbClr>
              </a:clrTo>
            </a:clrChange>
          </a:blip>
          <a:srcRect/>
          <a:stretch/>
        </p:blipFill>
        <p:spPr>
          <a:xfrm>
            <a:off x="6827520" y="274320"/>
            <a:ext cx="1113182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87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1"/>
            </a:gs>
            <a:gs pos="100000">
              <a:schemeClr val="accent2"/>
            </a:gs>
          </a:gsLst>
          <a:lin ang="1680027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FB1362-F288-42D3-8AEF-FCEE5E3D47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7D26C-46A7-4776-A8CB-0ADD158ABC7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11820"/>
              </a:clrFrom>
              <a:clrTo>
                <a:srgbClr val="111820">
                  <a:alpha val="0"/>
                </a:srgbClr>
              </a:clrTo>
            </a:clrChange>
          </a:blip>
          <a:srcRect/>
          <a:stretch/>
        </p:blipFill>
        <p:spPr>
          <a:xfrm>
            <a:off x="185586" y="184377"/>
            <a:ext cx="8256651" cy="4569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14CE42-C41A-415E-A0AC-8ADDD131A47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111820"/>
              </a:clrFrom>
              <a:clrTo>
                <a:srgbClr val="111820">
                  <a:alpha val="0"/>
                </a:srgbClr>
              </a:clrTo>
            </a:clrChange>
          </a:blip>
          <a:srcRect/>
          <a:stretch/>
        </p:blipFill>
        <p:spPr>
          <a:xfrm>
            <a:off x="6827520" y="274320"/>
            <a:ext cx="1113182" cy="36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43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chemeClr val="accent1"/>
            </a:gs>
            <a:gs pos="100000">
              <a:schemeClr val="accent1"/>
            </a:gs>
            <a:gs pos="100000">
              <a:schemeClr val="accent2"/>
            </a:gs>
          </a:gsLst>
          <a:lin ang="1680027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FB1362-F288-42D3-8AEF-FCEE5E3D47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7D26C-46A7-4776-A8CB-0ADD158ABC7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11820"/>
              </a:clrFrom>
              <a:clrTo>
                <a:srgbClr val="111820">
                  <a:alpha val="0"/>
                </a:srgbClr>
              </a:clrTo>
            </a:clrChange>
          </a:blip>
          <a:srcRect/>
          <a:stretch/>
        </p:blipFill>
        <p:spPr>
          <a:xfrm>
            <a:off x="185586" y="264040"/>
            <a:ext cx="8256651" cy="44096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14CE42-C41A-415E-A0AC-8ADDD131A47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13181E"/>
              </a:clrFrom>
              <a:clrTo>
                <a:srgbClr val="13181E">
                  <a:alpha val="0"/>
                </a:srgbClr>
              </a:clrTo>
            </a:clrChange>
          </a:blip>
          <a:srcRect/>
          <a:stretch/>
        </p:blipFill>
        <p:spPr>
          <a:xfrm>
            <a:off x="6927367" y="320284"/>
            <a:ext cx="148689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33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chemeClr val="accent1"/>
            </a:gs>
            <a:gs pos="100000">
              <a:schemeClr val="accent1"/>
            </a:gs>
            <a:gs pos="100000">
              <a:schemeClr val="accent2"/>
            </a:gs>
          </a:gsLst>
          <a:lin ang="1680027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FB1362-F288-42D3-8AEF-FCEE5E3D47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7D26C-46A7-4776-A8CB-0ADD158ABC7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11820"/>
              </a:clrFrom>
              <a:clrTo>
                <a:srgbClr val="111820">
                  <a:alpha val="0"/>
                </a:srgbClr>
              </a:clrTo>
            </a:clrChange>
          </a:blip>
          <a:srcRect/>
          <a:stretch/>
        </p:blipFill>
        <p:spPr>
          <a:xfrm>
            <a:off x="185586" y="265484"/>
            <a:ext cx="8256650" cy="4406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14CE42-C41A-415E-A0AC-8ADDD131A47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13181E"/>
              </a:clrFrom>
              <a:clrTo>
                <a:srgbClr val="13181E">
                  <a:alpha val="0"/>
                </a:srgbClr>
              </a:clrTo>
            </a:clrChange>
          </a:blip>
          <a:srcRect/>
          <a:stretch/>
        </p:blipFill>
        <p:spPr>
          <a:xfrm>
            <a:off x="6927367" y="320284"/>
            <a:ext cx="148689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56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1"/>
            </a:gs>
            <a:gs pos="100000">
              <a:schemeClr val="accent2"/>
            </a:gs>
          </a:gsLst>
          <a:lin ang="1680027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FB1362-F288-42D3-8AEF-FCEE5E3D47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7D26C-46A7-4776-A8CB-0ADD158ABC7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0191E"/>
              </a:clrFrom>
              <a:clrTo>
                <a:srgbClr val="10191E">
                  <a:alpha val="0"/>
                </a:srgbClr>
              </a:clrTo>
            </a:clrChange>
          </a:blip>
          <a:srcRect/>
          <a:stretch/>
        </p:blipFill>
        <p:spPr>
          <a:xfrm>
            <a:off x="185586" y="264040"/>
            <a:ext cx="8256650" cy="44096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14CE42-C41A-415E-A0AC-8ADDD131A47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13181E"/>
              </a:clrFrom>
              <a:clrTo>
                <a:srgbClr val="13181E">
                  <a:alpha val="0"/>
                </a:srgbClr>
              </a:clrTo>
            </a:clrChange>
          </a:blip>
          <a:srcRect/>
          <a:stretch/>
        </p:blipFill>
        <p:spPr>
          <a:xfrm>
            <a:off x="6927367" y="320284"/>
            <a:ext cx="148689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33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chemeClr val="accent1"/>
            </a:gs>
            <a:gs pos="100000">
              <a:schemeClr val="accent1"/>
            </a:gs>
            <a:gs pos="100000">
              <a:schemeClr val="accent2"/>
            </a:gs>
          </a:gsLst>
          <a:lin ang="1680027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FB1362-F288-42D3-8AEF-FCEE5E3D47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7D26C-46A7-4776-A8CB-0ADD158ABC7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11820"/>
              </a:clrFrom>
              <a:clrTo>
                <a:srgbClr val="111820">
                  <a:alpha val="0"/>
                </a:srgbClr>
              </a:clrTo>
            </a:clrChange>
          </a:blip>
          <a:srcRect/>
          <a:stretch/>
        </p:blipFill>
        <p:spPr>
          <a:xfrm>
            <a:off x="185587" y="265484"/>
            <a:ext cx="8256648" cy="4406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14CE42-C41A-415E-A0AC-8ADDD131A47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13181E"/>
              </a:clrFrom>
              <a:clrTo>
                <a:srgbClr val="13181E">
                  <a:alpha val="0"/>
                </a:srgbClr>
              </a:clrTo>
            </a:clrChange>
          </a:blip>
          <a:srcRect/>
          <a:stretch/>
        </p:blipFill>
        <p:spPr>
          <a:xfrm>
            <a:off x="6927367" y="320284"/>
            <a:ext cx="148689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96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1"/>
            </a:gs>
            <a:gs pos="100000">
              <a:schemeClr val="accent2"/>
            </a:gs>
          </a:gsLst>
          <a:lin ang="1680027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FB1362-F288-42D3-8AEF-FCEE5E3D47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7D26C-46A7-4776-A8CB-0ADD158ABC7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11820"/>
              </a:clrFrom>
              <a:clrTo>
                <a:srgbClr val="111820">
                  <a:alpha val="0"/>
                </a:srgbClr>
              </a:clrTo>
            </a:clrChange>
          </a:blip>
          <a:srcRect/>
          <a:stretch/>
        </p:blipFill>
        <p:spPr>
          <a:xfrm>
            <a:off x="188290" y="265484"/>
            <a:ext cx="8251241" cy="4406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14CE42-C41A-415E-A0AC-8ADDD131A47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111820"/>
              </a:clrFrom>
              <a:clrTo>
                <a:srgbClr val="111820">
                  <a:alpha val="0"/>
                </a:srgbClr>
              </a:clrTo>
            </a:clrChange>
          </a:blip>
          <a:srcRect/>
          <a:stretch/>
        </p:blipFill>
        <p:spPr>
          <a:xfrm>
            <a:off x="7406640" y="182880"/>
            <a:ext cx="1113183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16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1"/>
            </a:gs>
            <a:gs pos="100000">
              <a:schemeClr val="accent2"/>
            </a:gs>
          </a:gsLst>
          <a:lin ang="1680027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FB1362-F288-42D3-8AEF-FCEE5E3D47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7D26C-46A7-4776-A8CB-0ADD158ABC7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0191E"/>
              </a:clrFrom>
              <a:clrTo>
                <a:srgbClr val="10191E">
                  <a:alpha val="0"/>
                </a:srgbClr>
              </a:clrTo>
            </a:clrChange>
          </a:blip>
          <a:srcRect/>
          <a:stretch/>
        </p:blipFill>
        <p:spPr>
          <a:xfrm>
            <a:off x="188290" y="265484"/>
            <a:ext cx="8251241" cy="44067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14CE42-C41A-415E-A0AC-8ADDD131A47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111820"/>
              </a:clrFrom>
              <a:clrTo>
                <a:srgbClr val="111820">
                  <a:alpha val="0"/>
                </a:srgbClr>
              </a:clrTo>
            </a:clrChange>
          </a:blip>
          <a:srcRect/>
          <a:stretch/>
        </p:blipFill>
        <p:spPr>
          <a:xfrm>
            <a:off x="7406640" y="182880"/>
            <a:ext cx="1113183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6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1097280" y="274320"/>
            <a:ext cx="4572000" cy="91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Introduction</a:t>
            </a:r>
            <a:endParaRPr dirty="0"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274319" y="1371600"/>
            <a:ext cx="8229600" cy="34625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╺"/>
            </a:pPr>
            <a:r>
              <a:rPr lang="en-US" dirty="0"/>
              <a:t>12 years as a Quality Tech in manufacturing</a:t>
            </a:r>
          </a:p>
          <a:p>
            <a:pPr lvl="1">
              <a:spcBef>
                <a:spcPts val="600"/>
              </a:spcBef>
              <a:buChar char="╺"/>
            </a:pPr>
            <a:r>
              <a:rPr lang="en-US" dirty="0"/>
              <a:t>Receiving inspection</a:t>
            </a:r>
          </a:p>
          <a:p>
            <a:pPr lvl="1">
              <a:spcBef>
                <a:spcPts val="600"/>
              </a:spcBef>
              <a:buChar char="╺"/>
            </a:pPr>
            <a:r>
              <a:rPr lang="en-US" dirty="0"/>
              <a:t>Non-conforming material &amp; returns</a:t>
            </a:r>
          </a:p>
          <a:p>
            <a:pPr lvl="1">
              <a:spcBef>
                <a:spcPts val="600"/>
              </a:spcBef>
              <a:buChar char="╺"/>
            </a:pPr>
            <a:r>
              <a:rPr lang="en-US" dirty="0"/>
              <a:t>Internal quality audits for regulatory bodies</a:t>
            </a:r>
          </a:p>
          <a:p>
            <a:pPr lvl="1">
              <a:spcBef>
                <a:spcPts val="600"/>
              </a:spcBef>
              <a:buChar char="╺"/>
            </a:pPr>
            <a:r>
              <a:rPr lang="en-US" dirty="0"/>
              <a:t>Responsible for department metrics and data collection</a:t>
            </a: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╺"/>
            </a:pPr>
            <a:r>
              <a:rPr lang="en-US" dirty="0"/>
              <a:t>Learning Excel macros ignited an interest in coding</a:t>
            </a: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╺"/>
            </a:pPr>
            <a:r>
              <a:rPr lang="en-US" dirty="0"/>
              <a:t>Moved to Texas in 2019</a:t>
            </a: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╺"/>
            </a:pPr>
            <a:r>
              <a:rPr lang="en-US" dirty="0"/>
              <a:t>Found the Data Science program by Woz-U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      via Southern Careers Institute</a:t>
            </a:r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1"/>
            </a:gs>
            <a:gs pos="100000">
              <a:schemeClr val="accent2"/>
            </a:gs>
          </a:gsLst>
          <a:lin ang="1680027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FB1362-F288-42D3-8AEF-FCEE5E3D47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7D26C-46A7-4776-A8CB-0ADD158ABC7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0191E"/>
              </a:clrFrom>
              <a:clrTo>
                <a:srgbClr val="10191E">
                  <a:alpha val="0"/>
                </a:srgbClr>
              </a:clrTo>
            </a:clrChange>
          </a:blip>
          <a:srcRect/>
          <a:stretch/>
        </p:blipFill>
        <p:spPr>
          <a:xfrm>
            <a:off x="188291" y="264040"/>
            <a:ext cx="8251239" cy="44096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14CE42-C41A-415E-A0AC-8ADDD131A47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111822"/>
              </a:clrFrom>
              <a:clrTo>
                <a:srgbClr val="111822">
                  <a:alpha val="0"/>
                </a:srgbClr>
              </a:clrTo>
            </a:clrChange>
          </a:blip>
          <a:srcRect/>
          <a:stretch/>
        </p:blipFill>
        <p:spPr>
          <a:xfrm>
            <a:off x="7018478" y="305044"/>
            <a:ext cx="954156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98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1"/>
            </a:gs>
            <a:gs pos="100000">
              <a:schemeClr val="accent2"/>
            </a:gs>
          </a:gsLst>
          <a:lin ang="1680027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FB1362-F288-42D3-8AEF-FCEE5E3D47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7D26C-46A7-4776-A8CB-0ADD158ABC7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11820"/>
              </a:clrFrom>
              <a:clrTo>
                <a:srgbClr val="111820">
                  <a:alpha val="0"/>
                </a:srgbClr>
              </a:clrTo>
            </a:clrChange>
          </a:blip>
          <a:srcRect/>
          <a:stretch/>
        </p:blipFill>
        <p:spPr>
          <a:xfrm>
            <a:off x="188291" y="266928"/>
            <a:ext cx="8251239" cy="44039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14CE42-C41A-415E-A0AC-8ADDD131A47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111820"/>
              </a:clrFrom>
              <a:clrTo>
                <a:srgbClr val="111820">
                  <a:alpha val="0"/>
                </a:srgbClr>
              </a:clrTo>
            </a:clrChange>
          </a:blip>
          <a:srcRect/>
          <a:stretch/>
        </p:blipFill>
        <p:spPr>
          <a:xfrm>
            <a:off x="7018478" y="310943"/>
            <a:ext cx="954156" cy="35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33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1"/>
            </a:gs>
            <a:gs pos="100000">
              <a:schemeClr val="accent2"/>
            </a:gs>
          </a:gsLst>
          <a:lin ang="1680027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FB1362-F288-42D3-8AEF-FCEE5E3D47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7D26C-46A7-4776-A8CB-0ADD158ABC7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11820"/>
              </a:clrFrom>
              <a:clrTo>
                <a:srgbClr val="111820">
                  <a:alpha val="0"/>
                </a:srgbClr>
              </a:clrTo>
            </a:clrChange>
          </a:blip>
          <a:srcRect/>
          <a:stretch/>
        </p:blipFill>
        <p:spPr>
          <a:xfrm>
            <a:off x="188292" y="266928"/>
            <a:ext cx="8251237" cy="44039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14CE42-C41A-415E-A0AC-8ADDD131A47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12161F"/>
              </a:clrFrom>
              <a:clrTo>
                <a:srgbClr val="12161F">
                  <a:alpha val="0"/>
                </a:srgbClr>
              </a:clrTo>
            </a:clrChange>
          </a:blip>
          <a:srcRect/>
          <a:stretch/>
        </p:blipFill>
        <p:spPr>
          <a:xfrm>
            <a:off x="7022326" y="310943"/>
            <a:ext cx="946460" cy="35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89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1"/>
            </a:gs>
          </a:gsLst>
          <a:lin ang="1680027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FB1362-F288-42D3-8AEF-FCEE5E3D47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7D26C-46A7-4776-A8CB-0ADD158ABC7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11820"/>
              </a:clrFrom>
              <a:clrTo>
                <a:srgbClr val="111820">
                  <a:alpha val="0"/>
                </a:srgbClr>
              </a:clrTo>
            </a:clrChange>
          </a:blip>
          <a:srcRect/>
          <a:stretch/>
        </p:blipFill>
        <p:spPr>
          <a:xfrm>
            <a:off x="188292" y="266928"/>
            <a:ext cx="8251237" cy="44039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14CE42-C41A-415E-A0AC-8ADDD131A47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13181E"/>
              </a:clrFrom>
              <a:clrTo>
                <a:srgbClr val="13181E">
                  <a:alpha val="0"/>
                </a:srgbClr>
              </a:clrTo>
            </a:clrChange>
          </a:blip>
          <a:srcRect/>
          <a:stretch/>
        </p:blipFill>
        <p:spPr>
          <a:xfrm>
            <a:off x="7026173" y="310943"/>
            <a:ext cx="938766" cy="35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80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0">
              <a:schemeClr val="bg1"/>
            </a:gs>
          </a:gsLst>
          <a:lin ang="1680027" scaled="0"/>
        </a:gra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E8BA7D-E0E6-4AAE-BB95-AB6F027D48AC}"/>
              </a:ext>
            </a:extLst>
          </p:cNvPr>
          <p:cNvPicPr>
            <a:picLocks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0" y="182880"/>
            <a:ext cx="9144000" cy="4938608"/>
          </a:xfrm>
          <a:prstGeom prst="rect">
            <a:avLst/>
          </a:prstGeom>
        </p:spPr>
      </p:pic>
      <p:sp>
        <p:nvSpPr>
          <p:cNvPr id="254" name="Google Shape;254;p3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8029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E5E5E5"/>
            </a:gs>
            <a:gs pos="0">
              <a:srgbClr val="E7E7E7"/>
            </a:gs>
          </a:gsLst>
          <a:lin ang="1680027" scaled="0"/>
        </a:gra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E8BA7D-E0E6-4AAE-BB95-AB6F027D48AC}"/>
              </a:ext>
            </a:extLst>
          </p:cNvPr>
          <p:cNvPicPr>
            <a:picLocks/>
          </p:cNvPicPr>
          <p:nvPr/>
        </p:nvPicPr>
        <p:blipFill>
          <a:blip r:embed="rId3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</a:blip>
          <a:srcRect/>
          <a:stretch/>
        </p:blipFill>
        <p:spPr>
          <a:xfrm>
            <a:off x="0" y="182880"/>
            <a:ext cx="9126735" cy="4938605"/>
          </a:xfrm>
          <a:prstGeom prst="rect">
            <a:avLst/>
          </a:prstGeom>
        </p:spPr>
      </p:pic>
      <p:sp>
        <p:nvSpPr>
          <p:cNvPr id="254" name="Google Shape;254;p3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9806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E5E5E5"/>
            </a:gs>
            <a:gs pos="0">
              <a:srgbClr val="E7E7E7"/>
            </a:gs>
          </a:gsLst>
          <a:lin ang="1680027" scaled="0"/>
        </a:gra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E8BA7D-E0E6-4AAE-BB95-AB6F027D48AC}"/>
              </a:ext>
            </a:extLst>
          </p:cNvPr>
          <p:cNvPicPr>
            <a:picLocks/>
          </p:cNvPicPr>
          <p:nvPr/>
        </p:nvPicPr>
        <p:blipFill>
          <a:blip r:embed="rId3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</a:blip>
          <a:srcRect/>
          <a:stretch/>
        </p:blipFill>
        <p:spPr>
          <a:xfrm>
            <a:off x="0" y="182880"/>
            <a:ext cx="9137936" cy="4938605"/>
          </a:xfrm>
          <a:prstGeom prst="rect">
            <a:avLst/>
          </a:prstGeom>
        </p:spPr>
      </p:pic>
      <p:sp>
        <p:nvSpPr>
          <p:cNvPr id="254" name="Google Shape;254;p3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920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E5E5E5"/>
            </a:gs>
            <a:gs pos="0">
              <a:srgbClr val="E7E7E7"/>
            </a:gs>
          </a:gsLst>
          <a:lin ang="1680027" scaled="0"/>
        </a:gra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E8BA7D-E0E6-4AAE-BB95-AB6F027D48AC}"/>
              </a:ext>
            </a:extLst>
          </p:cNvPr>
          <p:cNvPicPr>
            <a:picLocks/>
          </p:cNvPicPr>
          <p:nvPr/>
        </p:nvPicPr>
        <p:blipFill>
          <a:blip r:embed="rId3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</a:blip>
          <a:srcRect/>
          <a:stretch/>
        </p:blipFill>
        <p:spPr>
          <a:xfrm>
            <a:off x="1" y="182880"/>
            <a:ext cx="9137934" cy="4938605"/>
          </a:xfrm>
          <a:prstGeom prst="rect">
            <a:avLst/>
          </a:prstGeom>
        </p:spPr>
      </p:pic>
      <p:sp>
        <p:nvSpPr>
          <p:cNvPr id="254" name="Google Shape;254;p3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7207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786764" y="428626"/>
            <a:ext cx="7617619" cy="85724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accent6"/>
                </a:solidFill>
              </a:rPr>
              <a:t>Room for Improvement</a:t>
            </a:r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  <p:sp>
        <p:nvSpPr>
          <p:cNvPr id="5" name="Google Shape;104;p21">
            <a:extLst>
              <a:ext uri="{FF2B5EF4-FFF2-40B4-BE49-F238E27FC236}">
                <a16:creationId xmlns:a16="http://schemas.microsoft.com/office/drawing/2014/main" id="{1435570F-0BC6-46F6-88CB-51206C5AFD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4319" y="1371600"/>
            <a:ext cx="8229600" cy="34625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╺"/>
            </a:pPr>
            <a:r>
              <a:rPr lang="en-US" dirty="0"/>
              <a:t>A proper ERP system</a:t>
            </a:r>
          </a:p>
          <a:p>
            <a:pPr lvl="1">
              <a:spcBef>
                <a:spcPts val="600"/>
              </a:spcBef>
              <a:buChar char="╺"/>
            </a:pPr>
            <a:r>
              <a:rPr lang="en-US" dirty="0"/>
              <a:t>SAP, Sage, E2 Shop System, Global Shop Solutions</a:t>
            </a:r>
          </a:p>
          <a:p>
            <a:pPr lvl="1">
              <a:spcBef>
                <a:spcPts val="600"/>
              </a:spcBef>
              <a:buChar char="╺"/>
            </a:pPr>
            <a:r>
              <a:rPr lang="en-US" dirty="0"/>
              <a:t>Cloud based</a:t>
            </a: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╺"/>
            </a:pPr>
            <a:r>
              <a:rPr lang="en-US" dirty="0"/>
              <a:t>Clean up the current input method</a:t>
            </a: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╺"/>
            </a:pPr>
            <a:r>
              <a:rPr lang="en-US" dirty="0"/>
              <a:t>Develop classifications for door styles</a:t>
            </a: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╺"/>
            </a:pPr>
            <a:r>
              <a:rPr lang="en-US" dirty="0"/>
              <a:t>Develop a quality system.</a:t>
            </a:r>
          </a:p>
        </p:txBody>
      </p:sp>
    </p:spTree>
    <p:extLst>
      <p:ext uri="{BB962C8B-B14F-4D97-AF65-F5344CB8AC3E}">
        <p14:creationId xmlns:p14="http://schemas.microsoft.com/office/powerpoint/2010/main" val="3812125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ctrTitle" idx="4294967295"/>
          </p:nvPr>
        </p:nvSpPr>
        <p:spPr>
          <a:xfrm>
            <a:off x="1348053" y="1746600"/>
            <a:ext cx="6309360" cy="146304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dk1"/>
                </a:solidFill>
              </a:rPr>
              <a:t>Thank You!</a:t>
            </a:r>
            <a:endParaRPr sz="6600" dirty="0">
              <a:solidFill>
                <a:schemeClr val="dk1"/>
              </a:solidFill>
            </a:endParaRPr>
          </a:p>
        </p:txBody>
      </p:sp>
      <p:sp>
        <p:nvSpPr>
          <p:cNvPr id="204" name="Google Shape;204;p3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29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9" name="Google Shape;104;p21">
            <a:extLst>
              <a:ext uri="{FF2B5EF4-FFF2-40B4-BE49-F238E27FC236}">
                <a16:creationId xmlns:a16="http://schemas.microsoft.com/office/drawing/2014/main" id="{A93646F6-4572-4640-A30D-C509D25EE834}"/>
              </a:ext>
            </a:extLst>
          </p:cNvPr>
          <p:cNvSpPr txBox="1">
            <a:spLocks/>
          </p:cNvSpPr>
          <p:nvPr/>
        </p:nvSpPr>
        <p:spPr>
          <a:xfrm>
            <a:off x="274320" y="1371600"/>
            <a:ext cx="7774009" cy="34625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302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600"/>
              <a:buFont typeface="Montserrat Light"/>
              <a:buChar char="╺"/>
            </a:pPr>
            <a:r>
              <a:rPr lang="en-US" sz="1600" dirty="0">
                <a:solidFill>
                  <a:schemeClr val="lt1"/>
                </a:solidFill>
                <a:latin typeface="Montserrat Light"/>
                <a:sym typeface="Montserrat Light"/>
              </a:rPr>
              <a:t>Small family owned and operated custom door company</a:t>
            </a:r>
          </a:p>
          <a:p>
            <a:pPr marL="457200" indent="-3302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600"/>
              <a:buFont typeface="Montserrat Light"/>
              <a:buChar char="╺"/>
            </a:pPr>
            <a:r>
              <a:rPr lang="en-US" sz="1600" dirty="0">
                <a:solidFill>
                  <a:schemeClr val="lt1"/>
                </a:solidFill>
                <a:latin typeface="Montserrat Light"/>
                <a:sym typeface="Montserrat Light"/>
              </a:rPr>
              <a:t>Locations in San Antonio &amp; Austin</a:t>
            </a:r>
          </a:p>
          <a:p>
            <a:pPr marL="457200" indent="-3302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600"/>
              <a:buFont typeface="Montserrat Light"/>
              <a:buChar char="╺"/>
            </a:pPr>
            <a:r>
              <a:rPr lang="en-US" sz="1600" dirty="0">
                <a:solidFill>
                  <a:schemeClr val="lt1"/>
                </a:solidFill>
                <a:latin typeface="Montserrat Light"/>
                <a:sym typeface="Montserrat Light"/>
              </a:rPr>
              <a:t>Less than 50 employees between both locations</a:t>
            </a:r>
          </a:p>
          <a:p>
            <a:pPr marL="457200" indent="-3302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600"/>
              <a:buFont typeface="Montserrat Light"/>
              <a:buChar char="╺"/>
            </a:pPr>
            <a:r>
              <a:rPr lang="en-US" sz="1600" dirty="0">
                <a:solidFill>
                  <a:schemeClr val="lt1"/>
                </a:solidFill>
                <a:latin typeface="Montserrat Light"/>
                <a:sym typeface="Montserrat Light"/>
              </a:rPr>
              <a:t>I currently work in production as a Finisher</a:t>
            </a:r>
          </a:p>
          <a:p>
            <a:pPr marL="457200" indent="-3302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600"/>
              <a:buFont typeface="Montserrat Light"/>
              <a:buChar char="╺"/>
            </a:pPr>
            <a:r>
              <a:rPr lang="en-US" sz="1600" dirty="0">
                <a:solidFill>
                  <a:schemeClr val="lt1"/>
                </a:solidFill>
                <a:latin typeface="Montserrat Light"/>
                <a:sym typeface="Montserrat Light"/>
              </a:rPr>
              <a:t>They currently use </a:t>
            </a:r>
            <a:r>
              <a:rPr lang="en-US" sz="1600" dirty="0" err="1">
                <a:solidFill>
                  <a:schemeClr val="lt1"/>
                </a:solidFill>
                <a:latin typeface="Montserrat Light"/>
                <a:sym typeface="Montserrat Light"/>
              </a:rPr>
              <a:t>Quickbooks</a:t>
            </a:r>
            <a:r>
              <a:rPr lang="en-US" sz="1600" dirty="0">
                <a:solidFill>
                  <a:schemeClr val="lt1"/>
                </a:solidFill>
                <a:latin typeface="Montserrat Light"/>
                <a:sym typeface="Montserrat Light"/>
              </a:rPr>
              <a:t> for all data collection</a:t>
            </a:r>
          </a:p>
          <a:p>
            <a:pPr marL="457200" indent="-3302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600"/>
              <a:buFont typeface="Montserrat Light"/>
              <a:buChar char="╺"/>
            </a:pPr>
            <a:r>
              <a:rPr lang="en-US" sz="1600" dirty="0">
                <a:solidFill>
                  <a:schemeClr val="lt1"/>
                </a:solidFill>
                <a:latin typeface="Montserrat Light"/>
                <a:sym typeface="Montserrat Light"/>
              </a:rPr>
              <a:t>Use MS </a:t>
            </a:r>
            <a:r>
              <a:rPr lang="en-US" sz="1600" dirty="0" err="1">
                <a:solidFill>
                  <a:schemeClr val="lt1"/>
                </a:solidFill>
                <a:latin typeface="Montserrat Light"/>
                <a:sym typeface="Montserrat Light"/>
              </a:rPr>
              <a:t>Sharepoint</a:t>
            </a:r>
            <a:r>
              <a:rPr lang="en-US" sz="1600" dirty="0">
                <a:solidFill>
                  <a:schemeClr val="lt1"/>
                </a:solidFill>
                <a:latin typeface="Montserrat Light"/>
                <a:sym typeface="Montserrat Light"/>
              </a:rPr>
              <a:t> to schedule/monitor production</a:t>
            </a:r>
          </a:p>
          <a:p>
            <a:pPr marL="457200" indent="-3302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600"/>
              <a:buFont typeface="Montserrat Light"/>
              <a:buChar char="╺"/>
            </a:pPr>
            <a:r>
              <a:rPr lang="en" sz="1600" dirty="0">
                <a:solidFill>
                  <a:schemeClr val="lt1"/>
                </a:solidFill>
                <a:latin typeface="Montserrat Light"/>
                <a:sym typeface="Montserrat Light"/>
              </a:rPr>
              <a:t>Most supplier data is in an Excel spreadsheet, but is not usable</a:t>
            </a:r>
          </a:p>
        </p:txBody>
      </p:sp>
      <p:sp>
        <p:nvSpPr>
          <p:cNvPr id="12" name="Google Shape;103;p21">
            <a:extLst>
              <a:ext uri="{FF2B5EF4-FFF2-40B4-BE49-F238E27FC236}">
                <a16:creationId xmlns:a16="http://schemas.microsoft.com/office/drawing/2014/main" id="{1E0638BE-2B5F-4B5D-993B-1856D121B06B}"/>
              </a:ext>
            </a:extLst>
          </p:cNvPr>
          <p:cNvSpPr txBox="1">
            <a:spLocks/>
          </p:cNvSpPr>
          <p:nvPr/>
        </p:nvSpPr>
        <p:spPr>
          <a:xfrm>
            <a:off x="1097279" y="274320"/>
            <a:ext cx="7315200" cy="91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000" dirty="0">
                <a:solidFill>
                  <a:schemeClr val="accent6"/>
                </a:solidFill>
                <a:latin typeface="DM Serif Display"/>
                <a:sym typeface="DM Serif Display"/>
              </a:rPr>
              <a:t>About the Business</a:t>
            </a:r>
          </a:p>
        </p:txBody>
      </p:sp>
    </p:spTree>
    <p:extLst>
      <p:ext uri="{BB962C8B-B14F-4D97-AF65-F5344CB8AC3E}">
        <p14:creationId xmlns:p14="http://schemas.microsoft.com/office/powerpoint/2010/main" val="3782828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9" name="Google Shape;104;p21">
            <a:extLst>
              <a:ext uri="{FF2B5EF4-FFF2-40B4-BE49-F238E27FC236}">
                <a16:creationId xmlns:a16="http://schemas.microsoft.com/office/drawing/2014/main" id="{A93646F6-4572-4640-A30D-C509D25EE834}"/>
              </a:ext>
            </a:extLst>
          </p:cNvPr>
          <p:cNvSpPr txBox="1">
            <a:spLocks/>
          </p:cNvSpPr>
          <p:nvPr/>
        </p:nvSpPr>
        <p:spPr>
          <a:xfrm>
            <a:off x="274320" y="1371600"/>
            <a:ext cx="7774009" cy="34625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302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600"/>
              <a:buFont typeface="Montserrat Light"/>
              <a:buChar char="╺"/>
            </a:pPr>
            <a:r>
              <a:rPr lang="en-US" sz="1600" dirty="0">
                <a:solidFill>
                  <a:schemeClr val="lt1"/>
                </a:solidFill>
                <a:latin typeface="Montserrat Light"/>
                <a:sym typeface="Montserrat Light"/>
              </a:rPr>
              <a:t>Look at what data is collected</a:t>
            </a:r>
          </a:p>
          <a:p>
            <a:pPr marL="457200" indent="-3302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600"/>
              <a:buFont typeface="Montserrat Light"/>
              <a:buChar char="╺"/>
            </a:pPr>
            <a:r>
              <a:rPr lang="en-US" sz="1600" dirty="0">
                <a:solidFill>
                  <a:schemeClr val="lt1"/>
                </a:solidFill>
                <a:latin typeface="Montserrat Light"/>
                <a:sym typeface="Montserrat Light"/>
              </a:rPr>
              <a:t>How is it collected?</a:t>
            </a:r>
          </a:p>
          <a:p>
            <a:pPr marL="457200" indent="-3302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600"/>
              <a:buFont typeface="Montserrat Light"/>
              <a:buChar char="╺"/>
            </a:pPr>
            <a:r>
              <a:rPr lang="en-US" sz="1600" dirty="0">
                <a:solidFill>
                  <a:schemeClr val="lt1"/>
                </a:solidFill>
                <a:latin typeface="Montserrat Light"/>
                <a:sym typeface="Montserrat Light"/>
              </a:rPr>
              <a:t>How is that data currently used?</a:t>
            </a:r>
          </a:p>
          <a:p>
            <a:pPr marL="457200" indent="-3302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600"/>
              <a:buFont typeface="Montserrat Light"/>
              <a:buChar char="╺"/>
            </a:pPr>
            <a:r>
              <a:rPr lang="en-US" sz="1600" dirty="0">
                <a:solidFill>
                  <a:schemeClr val="lt1"/>
                </a:solidFill>
                <a:latin typeface="Montserrat Light"/>
                <a:sym typeface="Montserrat Light"/>
              </a:rPr>
              <a:t>Look for potential insights</a:t>
            </a:r>
          </a:p>
          <a:p>
            <a:pPr marL="457200" indent="-3302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600"/>
              <a:buFont typeface="Montserrat Light"/>
              <a:buChar char="╺"/>
            </a:pPr>
            <a:r>
              <a:rPr lang="en-US" sz="1600" dirty="0">
                <a:solidFill>
                  <a:schemeClr val="lt1"/>
                </a:solidFill>
                <a:latin typeface="Montserrat Light"/>
                <a:sym typeface="Montserrat Light"/>
              </a:rPr>
              <a:t>Identify areas in need of improvement</a:t>
            </a:r>
            <a:endParaRPr lang="en" sz="1600" dirty="0">
              <a:solidFill>
                <a:schemeClr val="lt1"/>
              </a:solidFill>
              <a:latin typeface="Montserrat Light"/>
              <a:sym typeface="Montserrat Light"/>
            </a:endParaRPr>
          </a:p>
        </p:txBody>
      </p:sp>
      <p:sp>
        <p:nvSpPr>
          <p:cNvPr id="12" name="Google Shape;103;p21">
            <a:extLst>
              <a:ext uri="{FF2B5EF4-FFF2-40B4-BE49-F238E27FC236}">
                <a16:creationId xmlns:a16="http://schemas.microsoft.com/office/drawing/2014/main" id="{1E0638BE-2B5F-4B5D-993B-1856D121B06B}"/>
              </a:ext>
            </a:extLst>
          </p:cNvPr>
          <p:cNvSpPr txBox="1">
            <a:spLocks/>
          </p:cNvSpPr>
          <p:nvPr/>
        </p:nvSpPr>
        <p:spPr>
          <a:xfrm>
            <a:off x="1097279" y="274320"/>
            <a:ext cx="7315200" cy="91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000" dirty="0">
                <a:solidFill>
                  <a:schemeClr val="accent6"/>
                </a:solidFill>
                <a:latin typeface="DM Serif Display"/>
                <a:sym typeface="DM Serif Display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4772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E5E5E5"/>
            </a:gs>
            <a:gs pos="0">
              <a:srgbClr val="E7E7E7"/>
            </a:gs>
          </a:gsLst>
          <a:lin ang="1680027" scaled="0"/>
        </a:gra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6" name="Google Shape;104;p21">
            <a:extLst>
              <a:ext uri="{FF2B5EF4-FFF2-40B4-BE49-F238E27FC236}">
                <a16:creationId xmlns:a16="http://schemas.microsoft.com/office/drawing/2014/main" id="{09B66C05-0AEB-42C0-986D-CFE2696D86B0}"/>
              </a:ext>
            </a:extLst>
          </p:cNvPr>
          <p:cNvSpPr txBox="1">
            <a:spLocks/>
          </p:cNvSpPr>
          <p:nvPr/>
        </p:nvSpPr>
        <p:spPr>
          <a:xfrm>
            <a:off x="274320" y="1371600"/>
            <a:ext cx="7774009" cy="34625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302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600"/>
              <a:buFont typeface="Montserrat Light"/>
              <a:buChar char="╺"/>
            </a:pPr>
            <a:r>
              <a:rPr lang="en-US" sz="1600" b="1" dirty="0">
                <a:solidFill>
                  <a:srgbClr val="2B4150"/>
                </a:solidFill>
                <a:latin typeface="Montserrat Light"/>
                <a:sym typeface="Montserrat Light"/>
              </a:rPr>
              <a:t>How is it collected?</a:t>
            </a:r>
          </a:p>
          <a:p>
            <a:pPr marL="1270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600"/>
            </a:pPr>
            <a:r>
              <a:rPr lang="en-US" sz="1600" dirty="0">
                <a:solidFill>
                  <a:srgbClr val="2B4150"/>
                </a:solidFill>
                <a:latin typeface="Montserrat Light"/>
                <a:sym typeface="Montserrat Light"/>
              </a:rPr>
              <a:t>	Line items manually entered on invoices in </a:t>
            </a:r>
            <a:r>
              <a:rPr lang="en-US" sz="1600" dirty="0" err="1">
                <a:solidFill>
                  <a:srgbClr val="2B4150"/>
                </a:solidFill>
                <a:latin typeface="Montserrat Light"/>
                <a:sym typeface="Montserrat Light"/>
              </a:rPr>
              <a:t>Quickbooks</a:t>
            </a:r>
            <a:endParaRPr lang="en-US" sz="1600" dirty="0">
              <a:solidFill>
                <a:srgbClr val="2B4150"/>
              </a:solidFill>
              <a:latin typeface="Montserrat Light"/>
              <a:sym typeface="Montserrat Light"/>
            </a:endParaRPr>
          </a:p>
          <a:p>
            <a:pPr marL="1270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600"/>
            </a:pPr>
            <a:r>
              <a:rPr lang="en-US" sz="1600" b="1" dirty="0">
                <a:solidFill>
                  <a:srgbClr val="2B4150"/>
                </a:solidFill>
                <a:latin typeface="Montserrat Light"/>
                <a:sym typeface="Montserrat Light"/>
              </a:rPr>
              <a:t>	</a:t>
            </a:r>
            <a:r>
              <a:rPr lang="en-US" sz="1600" dirty="0">
                <a:solidFill>
                  <a:srgbClr val="2B4150"/>
                </a:solidFill>
                <a:latin typeface="Montserrat Light"/>
                <a:sym typeface="Montserrat Light"/>
              </a:rPr>
              <a:t>Manually re-entered into </a:t>
            </a:r>
            <a:r>
              <a:rPr lang="en-US" sz="1600" dirty="0" err="1">
                <a:solidFill>
                  <a:srgbClr val="2B4150"/>
                </a:solidFill>
                <a:latin typeface="Montserrat Light"/>
                <a:sym typeface="Montserrat Light"/>
              </a:rPr>
              <a:t>Sharepoint</a:t>
            </a:r>
            <a:endParaRPr lang="en-US" sz="1600" dirty="0">
              <a:solidFill>
                <a:srgbClr val="2B4150"/>
              </a:solidFill>
              <a:latin typeface="Montserrat Light"/>
              <a:sym typeface="Montserrat Light"/>
            </a:endParaRPr>
          </a:p>
          <a:p>
            <a:pPr marL="457200" indent="-3302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600"/>
              <a:buFont typeface="Montserrat Light"/>
              <a:buChar char="╺"/>
            </a:pPr>
            <a:r>
              <a:rPr lang="en-US" sz="1600" b="1" dirty="0">
                <a:solidFill>
                  <a:srgbClr val="2B4150"/>
                </a:solidFill>
                <a:latin typeface="Montserrat Light"/>
                <a:sym typeface="Montserrat Light"/>
              </a:rPr>
              <a:t>How is that data currently used?</a:t>
            </a:r>
          </a:p>
          <a:p>
            <a:pPr marL="1270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600"/>
            </a:pPr>
            <a:r>
              <a:rPr lang="en-US" sz="1600" b="1" dirty="0">
                <a:solidFill>
                  <a:srgbClr val="2B4150"/>
                </a:solidFill>
                <a:latin typeface="Montserrat Light"/>
                <a:sym typeface="Montserrat Light"/>
              </a:rPr>
              <a:t>	</a:t>
            </a:r>
            <a:r>
              <a:rPr lang="en-US" sz="1600" dirty="0">
                <a:solidFill>
                  <a:srgbClr val="2B4150"/>
                </a:solidFill>
                <a:latin typeface="Montserrat Light"/>
                <a:sym typeface="Montserrat Light"/>
              </a:rPr>
              <a:t>It’s not</a:t>
            </a:r>
            <a:endParaRPr lang="en-US" sz="1600" b="1" dirty="0">
              <a:solidFill>
                <a:srgbClr val="2B4150"/>
              </a:solidFill>
              <a:latin typeface="Montserrat Light"/>
              <a:sym typeface="Montserrat Light"/>
            </a:endParaRPr>
          </a:p>
          <a:p>
            <a:pPr marL="457200" indent="-3302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600"/>
              <a:buFont typeface="Montserrat Light"/>
              <a:buChar char="╺"/>
            </a:pPr>
            <a:r>
              <a:rPr lang="en-US" sz="1600" b="1" dirty="0">
                <a:solidFill>
                  <a:srgbClr val="2B4150"/>
                </a:solidFill>
                <a:latin typeface="Montserrat Light"/>
                <a:sym typeface="Montserrat Light"/>
              </a:rPr>
              <a:t>What data is collected</a:t>
            </a:r>
          </a:p>
          <a:p>
            <a:pPr marL="457200" lvl="1" indent="-3302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600"/>
              <a:buFont typeface="Montserrat Light"/>
              <a:buChar char="╺"/>
            </a:pPr>
            <a:endParaRPr lang="en-US" sz="1600" b="1" dirty="0">
              <a:solidFill>
                <a:srgbClr val="2B4150"/>
              </a:solidFill>
              <a:latin typeface="Montserrat Light"/>
              <a:sym typeface="Montserrat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AAF3A0-DC45-46D8-BDAE-51CCCF2E7D8C}"/>
              </a:ext>
            </a:extLst>
          </p:cNvPr>
          <p:cNvSpPr txBox="1"/>
          <p:nvPr/>
        </p:nvSpPr>
        <p:spPr>
          <a:xfrm>
            <a:off x="933450" y="561975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dirty="0">
                <a:solidFill>
                  <a:srgbClr val="2B4150"/>
                </a:solidFill>
                <a:latin typeface="DM Serif Display"/>
                <a:sym typeface="DM Serif Display"/>
              </a:rPr>
              <a:t>The Data</a:t>
            </a:r>
            <a:endParaRPr lang="en-US" sz="3200" dirty="0">
              <a:solidFill>
                <a:srgbClr val="2B4150"/>
              </a:solidFill>
              <a:latin typeface="DM Serif Display"/>
              <a:sym typeface="DM Serif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41692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E5E5E5"/>
            </a:gs>
            <a:gs pos="0">
              <a:srgbClr val="E7E7E7"/>
            </a:gs>
          </a:gsLst>
          <a:lin ang="1680027" scaled="0"/>
        </a:gra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5B5618-D828-4072-A115-61B86196F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5091"/>
            <a:ext cx="9144000" cy="41533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27B89D-758E-4278-9588-E24B9E0F4D2A}"/>
              </a:ext>
            </a:extLst>
          </p:cNvPr>
          <p:cNvSpPr txBox="1"/>
          <p:nvPr/>
        </p:nvSpPr>
        <p:spPr>
          <a:xfrm>
            <a:off x="95250" y="104775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dirty="0">
                <a:solidFill>
                  <a:srgbClr val="2B4150"/>
                </a:solidFill>
                <a:latin typeface="DM Serif Display"/>
                <a:sym typeface="DM Serif Display"/>
              </a:rPr>
              <a:t>Raw Data</a:t>
            </a:r>
            <a:endParaRPr lang="en-US" sz="2000" dirty="0">
              <a:solidFill>
                <a:srgbClr val="2B4150"/>
              </a:solidFill>
              <a:latin typeface="DM Serif Display"/>
              <a:sym typeface="DM Serif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62413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E5E5E5"/>
            </a:gs>
            <a:gs pos="0">
              <a:srgbClr val="E7E7E7"/>
            </a:gs>
          </a:gsLst>
          <a:lin ang="1680027" scaled="0"/>
        </a:gra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4D5518-7694-4BB2-801D-82FB5EC35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3061"/>
            <a:ext cx="9144000" cy="33573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BB1211-F7CF-4B82-BC0E-10D226FEF6F8}"/>
              </a:ext>
            </a:extLst>
          </p:cNvPr>
          <p:cNvSpPr txBox="1"/>
          <p:nvPr/>
        </p:nvSpPr>
        <p:spPr>
          <a:xfrm>
            <a:off x="95250" y="104775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dirty="0">
                <a:solidFill>
                  <a:srgbClr val="2B4150"/>
                </a:solidFill>
                <a:latin typeface="DM Serif Display"/>
                <a:sym typeface="DM Serif Display"/>
              </a:rPr>
              <a:t>Raw Data</a:t>
            </a:r>
            <a:endParaRPr lang="en-US" sz="2000" dirty="0">
              <a:solidFill>
                <a:srgbClr val="2B4150"/>
              </a:solidFill>
              <a:latin typeface="DM Serif Display"/>
              <a:sym typeface="DM Serif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210507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E5E5E5"/>
            </a:gs>
            <a:gs pos="0">
              <a:srgbClr val="E7E7E7"/>
            </a:gs>
          </a:gsLst>
          <a:lin ang="1680027" scaled="0"/>
        </a:gra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8AB2F3-D431-41C4-9725-6C2394CE8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1692"/>
            <a:ext cx="9144000" cy="17401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14DC61-5AF0-4F75-A2E4-0787681D1180}"/>
              </a:ext>
            </a:extLst>
          </p:cNvPr>
          <p:cNvSpPr txBox="1"/>
          <p:nvPr/>
        </p:nvSpPr>
        <p:spPr>
          <a:xfrm>
            <a:off x="95250" y="104775"/>
            <a:ext cx="8309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dirty="0">
                <a:solidFill>
                  <a:srgbClr val="2B4150"/>
                </a:solidFill>
                <a:latin typeface="DM Serif Display"/>
                <a:sym typeface="DM Serif Display"/>
              </a:rPr>
              <a:t>Example of columns extracted from single “Item” column</a:t>
            </a:r>
            <a:endParaRPr lang="en-US" sz="2000" dirty="0">
              <a:solidFill>
                <a:srgbClr val="2B4150"/>
              </a:solidFill>
              <a:latin typeface="DM Serif Display"/>
              <a:sym typeface="DM Serif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130797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786765" y="428626"/>
            <a:ext cx="5585460" cy="81914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accent6"/>
                </a:solidFill>
              </a:rPr>
              <a:t>Potential Insights</a:t>
            </a:r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7" name="Google Shape;104;p21">
            <a:extLst>
              <a:ext uri="{FF2B5EF4-FFF2-40B4-BE49-F238E27FC236}">
                <a16:creationId xmlns:a16="http://schemas.microsoft.com/office/drawing/2014/main" id="{05005B27-2F2E-4AD0-B255-6A12A39ABF77}"/>
              </a:ext>
            </a:extLst>
          </p:cNvPr>
          <p:cNvSpPr txBox="1">
            <a:spLocks/>
          </p:cNvSpPr>
          <p:nvPr/>
        </p:nvSpPr>
        <p:spPr>
          <a:xfrm>
            <a:off x="274320" y="1371600"/>
            <a:ext cx="7774009" cy="34625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302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600"/>
              <a:buFont typeface="Montserrat Light"/>
              <a:buChar char="╺"/>
            </a:pPr>
            <a:r>
              <a:rPr lang="en-US" sz="1600" dirty="0">
                <a:solidFill>
                  <a:schemeClr val="lt1"/>
                </a:solidFill>
                <a:latin typeface="Montserrat Light"/>
                <a:sym typeface="Montserrat Light"/>
              </a:rPr>
              <a:t>Effects of COVID-19</a:t>
            </a:r>
          </a:p>
          <a:p>
            <a:pPr marL="457200" indent="-3302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600"/>
              <a:buFont typeface="Montserrat Light"/>
              <a:buChar char="╺"/>
            </a:pPr>
            <a:r>
              <a:rPr lang="en-US" sz="1600" dirty="0">
                <a:solidFill>
                  <a:schemeClr val="lt1"/>
                </a:solidFill>
                <a:latin typeface="Montserrat Light"/>
                <a:sym typeface="Montserrat Light"/>
              </a:rPr>
              <a:t>New Construction vs Remodel</a:t>
            </a:r>
          </a:p>
          <a:p>
            <a:pPr marL="457200" indent="-3302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600"/>
              <a:buFont typeface="Montserrat Light"/>
              <a:buChar char="╺"/>
            </a:pPr>
            <a:r>
              <a:rPr lang="en-US" sz="1600" dirty="0">
                <a:solidFill>
                  <a:schemeClr val="lt1"/>
                </a:solidFill>
                <a:latin typeface="Montserrat Light"/>
                <a:sym typeface="Montserrat Light"/>
              </a:rPr>
              <a:t>Sales by Door Type</a:t>
            </a:r>
          </a:p>
          <a:p>
            <a:pPr marL="457200" indent="-3302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600"/>
              <a:buFont typeface="Montserrat Light"/>
              <a:buChar char="╺"/>
            </a:pPr>
            <a:r>
              <a:rPr lang="en-US" sz="1600" dirty="0">
                <a:solidFill>
                  <a:schemeClr val="lt1"/>
                </a:solidFill>
                <a:latin typeface="Montserrat Light"/>
                <a:sym typeface="Montserrat Light"/>
              </a:rPr>
              <a:t>Hot Spots</a:t>
            </a:r>
            <a:endParaRPr lang="en" sz="1600" dirty="0">
              <a:solidFill>
                <a:schemeClr val="lt1"/>
              </a:solidFill>
              <a:latin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679679151"/>
      </p:ext>
    </p:extLst>
  </p:cSld>
  <p:clrMapOvr>
    <a:masterClrMapping/>
  </p:clrMapOvr>
</p:sld>
</file>

<file path=ppt/theme/theme1.xml><?xml version="1.0" encoding="utf-8"?>
<a:theme xmlns:a="http://schemas.openxmlformats.org/drawingml/2006/main" name="Mutius template">
  <a:themeElements>
    <a:clrScheme name="Custom 347">
      <a:dk1>
        <a:srgbClr val="11191F"/>
      </a:dk1>
      <a:lt1>
        <a:srgbClr val="FFFFFF"/>
      </a:lt1>
      <a:dk2>
        <a:srgbClr val="97A5C2"/>
      </a:dk2>
      <a:lt2>
        <a:srgbClr val="E6E6EC"/>
      </a:lt2>
      <a:accent1>
        <a:srgbClr val="11191F"/>
      </a:accent1>
      <a:accent2>
        <a:srgbClr val="525666"/>
      </a:accent2>
      <a:accent3>
        <a:srgbClr val="757B96"/>
      </a:accent3>
      <a:accent4>
        <a:srgbClr val="9CA1B6"/>
      </a:accent4>
      <a:accent5>
        <a:srgbClr val="CC5900"/>
      </a:accent5>
      <a:accent6>
        <a:srgbClr val="FF88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Cordelia</Template>
  <TotalTime>5159</TotalTime>
  <Words>292</Words>
  <Application>Microsoft Office PowerPoint</Application>
  <PresentationFormat>On-screen Show (16:9)</PresentationFormat>
  <Paragraphs>78</Paragraphs>
  <Slides>29</Slides>
  <Notes>29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DM Serif Display</vt:lpstr>
      <vt:lpstr>Arial</vt:lpstr>
      <vt:lpstr>Calibri</vt:lpstr>
      <vt:lpstr>Montserrat Light</vt:lpstr>
      <vt:lpstr>Mutius template</vt:lpstr>
      <vt:lpstr>  Door Sales Invoice Data      2019 – 2021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Potential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Room for Improvement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Andrew Stephens</dc:creator>
  <cp:lastModifiedBy>Andrew Stephens</cp:lastModifiedBy>
  <cp:revision>28</cp:revision>
  <cp:lastPrinted>2021-12-06T22:36:02Z</cp:lastPrinted>
  <dcterms:modified xsi:type="dcterms:W3CDTF">2021-12-07T00:59:03Z</dcterms:modified>
</cp:coreProperties>
</file>