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000"/>
    <a:srgbClr val="008DC9"/>
    <a:srgbClr val="000000"/>
    <a:srgbClr val="E10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41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spPr>
            <a:effectLst/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011-401D-BE03-C35B7E88077A}"/>
              </c:ext>
            </c:extLst>
          </c:dPt>
          <c:dPt>
            <c:idx val="1"/>
            <c:bubble3D val="0"/>
            <c:spPr>
              <a:solidFill>
                <a:srgbClr val="EB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011-401D-BE03-C35B7E88077A}"/>
              </c:ext>
            </c:extLst>
          </c:dPt>
          <c:dLbls>
            <c:delete val="1"/>
          </c:dLbls>
          <c:val>
            <c:numRef>
              <c:f>Sheet1!$B$2:$B$5</c:f>
              <c:numCache>
                <c:formatCode>General</c:formatCode>
                <c:ptCount val="2"/>
                <c:pt idx="0">
                  <c:v>2.2000000000000002</c:v>
                </c:pt>
                <c:pt idx="1">
                  <c:v>1.5</c:v>
                </c:pt>
              </c:numCache>
              <c:extLst/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2"/>
                      <c:pt idx="0">
                        <c:v>1st Qtr</c:v>
                      </c:pt>
                      <c:pt idx="1">
                        <c:v>2nd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9011-401D-BE03-C35B7E88077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589D-8424-4CF7-88C5-96EAE9D25D18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34FF-5B61-430C-9E2E-96A23FB9D5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589D-8424-4CF7-88C5-96EAE9D25D18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34FF-5B61-430C-9E2E-96A23FB9D5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5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589D-8424-4CF7-88C5-96EAE9D25D18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34FF-5B61-430C-9E2E-96A23FB9D5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2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589D-8424-4CF7-88C5-96EAE9D25D18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34FF-5B61-430C-9E2E-96A23FB9D5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8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589D-8424-4CF7-88C5-96EAE9D25D18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34FF-5B61-430C-9E2E-96A23FB9D5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3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589D-8424-4CF7-88C5-96EAE9D25D18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34FF-5B61-430C-9E2E-96A23FB9D5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4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589D-8424-4CF7-88C5-96EAE9D25D18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34FF-5B61-430C-9E2E-96A23FB9D5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6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589D-8424-4CF7-88C5-96EAE9D25D18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34FF-5B61-430C-9E2E-96A23FB9D5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6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589D-8424-4CF7-88C5-96EAE9D25D18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34FF-5B61-430C-9E2E-96A23FB9D5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1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589D-8424-4CF7-88C5-96EAE9D25D18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34FF-5B61-430C-9E2E-96A23FB9D5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1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589D-8424-4CF7-88C5-96EAE9D25D18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34FF-5B61-430C-9E2E-96A23FB9D5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4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2589D-8424-4CF7-88C5-96EAE9D25D18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F34FF-5B61-430C-9E2E-96A23FB9D5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0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microsoft.com/office/2007/relationships/hdphoto" Target="../media/hdphoto1.wdp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chart" Target="../charts/chart1.xml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82F6BB8-26E4-4A70-AE0A-5A5EFD8BF4F5}"/>
              </a:ext>
            </a:extLst>
          </p:cNvPr>
          <p:cNvGrpSpPr/>
          <p:nvPr/>
        </p:nvGrpSpPr>
        <p:grpSpPr>
          <a:xfrm>
            <a:off x="222580" y="239854"/>
            <a:ext cx="7321221" cy="921597"/>
            <a:chOff x="222580" y="239854"/>
            <a:chExt cx="7321221" cy="9215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C351F2C-ECB4-449C-9190-6BC151A63540}"/>
                </a:ext>
              </a:extLst>
            </p:cNvPr>
            <p:cNvSpPr/>
            <p:nvPr/>
          </p:nvSpPr>
          <p:spPr>
            <a:xfrm>
              <a:off x="228601" y="247051"/>
              <a:ext cx="73152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3F48A2DB-2B75-4048-8F46-137AE57C5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0" y="239854"/>
              <a:ext cx="1500557" cy="914400"/>
            </a:xfrm>
            <a:prstGeom prst="rect">
              <a:avLst/>
            </a:prstGeom>
          </p:spPr>
        </p:pic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BF83779-5E5C-41CB-97DB-651D57A322BF}"/>
              </a:ext>
            </a:extLst>
          </p:cNvPr>
          <p:cNvGrpSpPr/>
          <p:nvPr/>
        </p:nvGrpSpPr>
        <p:grpSpPr>
          <a:xfrm>
            <a:off x="468131" y="3812905"/>
            <a:ext cx="2653290" cy="2506876"/>
            <a:chOff x="468131" y="3870055"/>
            <a:chExt cx="2653290" cy="2506876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C9A69BC-D500-4213-9D77-A939F736200E}"/>
                </a:ext>
              </a:extLst>
            </p:cNvPr>
            <p:cNvGrpSpPr/>
            <p:nvPr/>
          </p:nvGrpSpPr>
          <p:grpSpPr>
            <a:xfrm>
              <a:off x="659450" y="4246048"/>
              <a:ext cx="2360521" cy="689420"/>
              <a:chOff x="659450" y="4352728"/>
              <a:chExt cx="2360521" cy="689420"/>
            </a:xfrm>
          </p:grpSpPr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2794C9-25E0-4ADE-A0D1-2608FD986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8518" y="4352728"/>
                <a:ext cx="1561453" cy="6894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none" lIns="36576" tIns="36576" rIns="36576" bIns="36576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TYPE 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200" dirty="0">
                    <a:solidFill>
                      <a:srgbClr val="0000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Body does not produce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200" dirty="0">
                    <a:solidFill>
                      <a:srgbClr val="0000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enough insulin</a:t>
                </a:r>
                <a:endParaRPr lang="en-US" altLang="en-US" sz="10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FAB530E-D218-4438-A216-B086326D1C0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59450" y="4427710"/>
                <a:ext cx="548640" cy="548640"/>
                <a:chOff x="889000" y="4432300"/>
                <a:chExt cx="914400" cy="914400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ACEB6886-03BD-4FED-8571-1AEE89AAFC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9000" y="4432300"/>
                  <a:ext cx="914400" cy="914400"/>
                </a:xfrm>
                <a:prstGeom prst="ellipse">
                  <a:avLst/>
                </a:prstGeom>
                <a:solidFill>
                  <a:srgbClr val="EB0000"/>
                </a:solidFill>
                <a:ln>
                  <a:solidFill>
                    <a:srgbClr val="EB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D4A59B53-633D-4DD6-9BC2-B1D403DA60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827" t="16283" r="21187" b="16007"/>
                <a:stretch/>
              </p:blipFill>
              <p:spPr>
                <a:xfrm>
                  <a:off x="1059927" y="4523373"/>
                  <a:ext cx="620739" cy="72482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0E3C3D8-90B3-42F5-AEA9-198CC39CD291}"/>
                </a:ext>
              </a:extLst>
            </p:cNvPr>
            <p:cNvGrpSpPr/>
            <p:nvPr/>
          </p:nvGrpSpPr>
          <p:grpSpPr>
            <a:xfrm>
              <a:off x="662282" y="4963380"/>
              <a:ext cx="2275859" cy="689420"/>
              <a:chOff x="662282" y="5219920"/>
              <a:chExt cx="2275859" cy="68942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783D6F0D-A189-4B98-9127-0531FF471B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2282" y="5296126"/>
                <a:ext cx="548640" cy="548640"/>
                <a:chOff x="906084" y="6624781"/>
                <a:chExt cx="914400" cy="914400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1ECACB50-49BD-425B-8FC1-8CA4C611C2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6084" y="6624781"/>
                  <a:ext cx="914400" cy="914400"/>
                </a:xfrm>
                <a:prstGeom prst="ellipse">
                  <a:avLst/>
                </a:prstGeom>
                <a:solidFill>
                  <a:srgbClr val="EB0000"/>
                </a:solidFill>
                <a:ln>
                  <a:solidFill>
                    <a:srgbClr val="EB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66708CB6-306F-4B6A-8E95-3CB072F2A3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141" t="15326" r="19161" b="16165"/>
                <a:stretch/>
              </p:blipFill>
              <p:spPr>
                <a:xfrm>
                  <a:off x="946036" y="6641223"/>
                  <a:ext cx="733425" cy="814389"/>
                </a:xfrm>
                <a:prstGeom prst="rect">
                  <a:avLst/>
                </a:prstGeom>
              </p:spPr>
            </p:pic>
          </p:grp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C60C2073-5E5B-4EC9-801D-3E157FA800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9205" y="5219920"/>
                <a:ext cx="1498936" cy="6894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none" lIns="36576" tIns="36576" rIns="36576" bIns="36576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TYPE 2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200" dirty="0">
                    <a:solidFill>
                      <a:srgbClr val="0000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Body produces insulin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200" dirty="0">
                    <a:solidFill>
                      <a:srgbClr val="0000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but can’t use it well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D45E0EF-376F-41B1-9078-EB2095EB8990}"/>
                </a:ext>
              </a:extLst>
            </p:cNvPr>
            <p:cNvGrpSpPr/>
            <p:nvPr/>
          </p:nvGrpSpPr>
          <p:grpSpPr>
            <a:xfrm>
              <a:off x="662282" y="5687511"/>
              <a:ext cx="2295096" cy="689420"/>
              <a:chOff x="662282" y="6109151"/>
              <a:chExt cx="2295096" cy="689420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3F15248-7A42-417C-BEBE-67DFC83A7EE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2282" y="6182785"/>
                <a:ext cx="548640" cy="548640"/>
                <a:chOff x="1054100" y="8655050"/>
                <a:chExt cx="914400" cy="914400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B26196A0-46B7-468F-A9E9-57314B9297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4100" y="8655050"/>
                  <a:ext cx="914400" cy="914400"/>
                </a:xfrm>
                <a:prstGeom prst="ellipse">
                  <a:avLst/>
                </a:prstGeom>
                <a:solidFill>
                  <a:srgbClr val="EB0000"/>
                </a:solidFill>
                <a:ln>
                  <a:solidFill>
                    <a:srgbClr val="EB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EEF15CEE-B326-48A3-B3C7-D1401A8E2D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103" t="16688" r="35444" b="16605"/>
                <a:stretch/>
              </p:blipFill>
              <p:spPr>
                <a:xfrm>
                  <a:off x="1312465" y="8715771"/>
                  <a:ext cx="397669" cy="792957"/>
                </a:xfrm>
                <a:prstGeom prst="ellipse">
                  <a:avLst/>
                </a:prstGeom>
              </p:spPr>
            </p:pic>
          </p:grp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2EEF7DA3-6679-414A-9D40-78FC950D5E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9205" y="6109151"/>
                <a:ext cx="1518173" cy="6894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none" lIns="36576" tIns="36576" rIns="36576" bIns="36576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GESTATIONAL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200" dirty="0">
                    <a:solidFill>
                      <a:srgbClr val="0000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 temporary condition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200" dirty="0">
                    <a:solidFill>
                      <a:srgbClr val="0000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in pregnancy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E4B766D-1357-4DA7-A139-A247B40E8F09}"/>
                </a:ext>
              </a:extLst>
            </p:cNvPr>
            <p:cNvSpPr txBox="1"/>
            <p:nvPr/>
          </p:nvSpPr>
          <p:spPr>
            <a:xfrm>
              <a:off x="468131" y="3870055"/>
              <a:ext cx="26532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EB0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Main types of diabetes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2008187-2066-468A-8AA9-4D2E8BD58B97}"/>
              </a:ext>
            </a:extLst>
          </p:cNvPr>
          <p:cNvGrpSpPr/>
          <p:nvPr/>
        </p:nvGrpSpPr>
        <p:grpSpPr>
          <a:xfrm>
            <a:off x="3917950" y="3799660"/>
            <a:ext cx="3547766" cy="3486991"/>
            <a:chOff x="3917950" y="3856810"/>
            <a:chExt cx="3547766" cy="3486991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78DEF8F5-E212-4EC5-8BDC-69E56DE4822D}"/>
                </a:ext>
              </a:extLst>
            </p:cNvPr>
            <p:cNvGrpSpPr/>
            <p:nvPr/>
          </p:nvGrpSpPr>
          <p:grpSpPr>
            <a:xfrm>
              <a:off x="4277693" y="4600601"/>
              <a:ext cx="2720435" cy="2743200"/>
              <a:chOff x="3960193" y="4600601"/>
              <a:chExt cx="2720435" cy="2743200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0693414F-D23D-486A-9DE2-F4AAC07375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2503" y="4600601"/>
                <a:ext cx="1688125" cy="2743200"/>
              </a:xfrm>
              <a:prstGeom prst="rect">
                <a:avLst/>
              </a:prstGeom>
            </p:spPr>
          </p:pic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A63D1A05-9D70-47A6-9347-E6ABC3B51069}"/>
                  </a:ext>
                </a:extLst>
              </p:cNvPr>
              <p:cNvGrpSpPr/>
              <p:nvPr/>
            </p:nvGrpSpPr>
            <p:grpSpPr>
              <a:xfrm>
                <a:off x="3960193" y="4802885"/>
                <a:ext cx="2190069" cy="343650"/>
                <a:chOff x="3960193" y="4802885"/>
                <a:chExt cx="2190069" cy="34365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38EB3D67-789F-4128-9B75-8427E6353D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68908" y="4802885"/>
                  <a:ext cx="281354" cy="281354"/>
                  <a:chOff x="1898655" y="6826457"/>
                  <a:chExt cx="914400" cy="914400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F74B9711-6033-481F-8236-6D825B92931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98655" y="6826457"/>
                    <a:ext cx="914400" cy="914400"/>
                  </a:xfrm>
                  <a:prstGeom prst="ellipse">
                    <a:avLst/>
                  </a:prstGeom>
                  <a:solidFill>
                    <a:srgbClr val="EB0000"/>
                  </a:solidFill>
                  <a:ln>
                    <a:solidFill>
                      <a:srgbClr val="EB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28" name="Picture 27">
                    <a:extLst>
                      <a:ext uri="{FF2B5EF4-FFF2-40B4-BE49-F238E27FC236}">
                        <a16:creationId xmlns:a16="http://schemas.microsoft.com/office/drawing/2014/main" id="{FFB41D7D-C08C-4125-A164-D04BC60F8F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672" t="26593" r="13411" b="26531"/>
                  <a:stretch/>
                </p:blipFill>
                <p:spPr>
                  <a:xfrm>
                    <a:off x="1933833" y="7005051"/>
                    <a:ext cx="866775" cy="55721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EC9C7062-3C0F-4CC5-972F-6CAEFA5F08BF}"/>
                    </a:ext>
                  </a:extLst>
                </p:cNvPr>
                <p:cNvGrpSpPr/>
                <p:nvPr/>
              </p:nvGrpSpPr>
              <p:grpSpPr>
                <a:xfrm>
                  <a:off x="3960193" y="4869536"/>
                  <a:ext cx="1926187" cy="276999"/>
                  <a:chOff x="3607768" y="3862730"/>
                  <a:chExt cx="2166959" cy="311624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96473070-7317-45A3-BC41-D734AAC79E12}"/>
                      </a:ext>
                    </a:extLst>
                  </p:cNvPr>
                  <p:cNvSpPr txBox="1"/>
                  <p:nvPr/>
                </p:nvSpPr>
                <p:spPr>
                  <a:xfrm>
                    <a:off x="3607768" y="3862730"/>
                    <a:ext cx="889426" cy="3116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EB0000"/>
                        </a:solidFill>
                        <a:latin typeface="Source Sans Pro Light" panose="020B0403030403020204" pitchFamily="34" charset="0"/>
                        <a:ea typeface="Source Sans Pro Light" panose="020B0403030403020204" pitchFamily="34" charset="0"/>
                      </a:rPr>
                      <a:t>Blindness</a:t>
                    </a:r>
                  </a:p>
                </p:txBody>
              </p: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31E69422-11FE-4D2E-9468-94C30637EB1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37418" y="4021095"/>
                    <a:ext cx="1337309" cy="0"/>
                  </a:xfrm>
                  <a:prstGeom prst="line">
                    <a:avLst/>
                  </a:prstGeom>
                  <a:ln>
                    <a:solidFill>
                      <a:srgbClr val="EB0000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DC662FC7-3482-4922-9F17-804B90794536}"/>
                  </a:ext>
                </a:extLst>
              </p:cNvPr>
              <p:cNvGrpSpPr/>
              <p:nvPr/>
            </p:nvGrpSpPr>
            <p:grpSpPr>
              <a:xfrm>
                <a:off x="3976961" y="4627933"/>
                <a:ext cx="1862521" cy="316861"/>
                <a:chOff x="3976961" y="4627933"/>
                <a:chExt cx="1862521" cy="316861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E53B187-3A76-47C0-8581-2FC3AB342C1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564315" y="4627933"/>
                  <a:ext cx="275167" cy="287867"/>
                  <a:chOff x="-57150" y="4806950"/>
                  <a:chExt cx="825500" cy="863600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4376D9C0-2098-40C0-BF69-D34F4CA0807C}"/>
                      </a:ext>
                    </a:extLst>
                  </p:cNvPr>
                  <p:cNvSpPr/>
                  <p:nvPr/>
                </p:nvSpPr>
                <p:spPr>
                  <a:xfrm>
                    <a:off x="-57150" y="4806950"/>
                    <a:ext cx="825500" cy="863600"/>
                  </a:xfrm>
                  <a:prstGeom prst="ellipse">
                    <a:avLst/>
                  </a:prstGeom>
                  <a:solidFill>
                    <a:srgbClr val="EB0000"/>
                  </a:solidFill>
                  <a:ln>
                    <a:solidFill>
                      <a:srgbClr val="EB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3" name="Picture 12">
                    <a:extLst>
                      <a:ext uri="{FF2B5EF4-FFF2-40B4-BE49-F238E27FC236}">
                        <a16:creationId xmlns:a16="http://schemas.microsoft.com/office/drawing/2014/main" id="{8E4EBE68-636E-4F3C-A2EE-6A240FB7E6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895" t="16084" r="10352" b="16650"/>
                  <a:stretch/>
                </p:blipFill>
                <p:spPr>
                  <a:xfrm>
                    <a:off x="3402" y="4886168"/>
                    <a:ext cx="761957" cy="67658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7F050CD4-012F-434D-9AD7-FDD44DE35A76}"/>
                    </a:ext>
                  </a:extLst>
                </p:cNvPr>
                <p:cNvGrpSpPr/>
                <p:nvPr/>
              </p:nvGrpSpPr>
              <p:grpSpPr>
                <a:xfrm>
                  <a:off x="3976961" y="4667795"/>
                  <a:ext cx="1627047" cy="276999"/>
                  <a:chOff x="3626632" y="3635771"/>
                  <a:chExt cx="1830427" cy="311624"/>
                </a:xfrm>
              </p:grpSpPr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FEC0DEDC-3E65-4234-807E-25B26CDCB610}"/>
                      </a:ext>
                    </a:extLst>
                  </p:cNvPr>
                  <p:cNvSpPr txBox="1"/>
                  <p:nvPr/>
                </p:nvSpPr>
                <p:spPr>
                  <a:xfrm>
                    <a:off x="3626632" y="3635771"/>
                    <a:ext cx="662201" cy="3116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EB0000"/>
                        </a:solidFill>
                        <a:latin typeface="Source Sans Pro Light" panose="020B0403030403020204" pitchFamily="34" charset="0"/>
                        <a:ea typeface="Source Sans Pro Light" panose="020B0403030403020204" pitchFamily="34" charset="0"/>
                      </a:rPr>
                      <a:t>Stroke</a:t>
                    </a:r>
                  </a:p>
                </p:txBody>
              </p: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ED952274-7360-4094-AD27-FF0B0E496AA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22619" y="3796009"/>
                    <a:ext cx="1234440" cy="0"/>
                  </a:xfrm>
                  <a:prstGeom prst="line">
                    <a:avLst/>
                  </a:prstGeom>
                  <a:ln>
                    <a:solidFill>
                      <a:srgbClr val="EB0000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4237DE6C-0DAC-4A64-8C27-D30EFDF1C2B9}"/>
                  </a:ext>
                </a:extLst>
              </p:cNvPr>
              <p:cNvGrpSpPr/>
              <p:nvPr/>
            </p:nvGrpSpPr>
            <p:grpSpPr>
              <a:xfrm>
                <a:off x="3960193" y="5457548"/>
                <a:ext cx="2129024" cy="311378"/>
                <a:chOff x="3960193" y="5755998"/>
                <a:chExt cx="2129024" cy="311378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1EB5D7B4-9CB3-471F-9C79-01F11402C59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17775" y="5795933"/>
                  <a:ext cx="271442" cy="271443"/>
                  <a:chOff x="1433696" y="6010831"/>
                  <a:chExt cx="914400" cy="914400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6F5B459-52EF-4636-87BC-EF79EE76D4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433696" y="6010831"/>
                    <a:ext cx="914400" cy="914400"/>
                  </a:xfrm>
                  <a:prstGeom prst="ellipse">
                    <a:avLst/>
                  </a:prstGeom>
                  <a:solidFill>
                    <a:srgbClr val="EB0000"/>
                  </a:solidFill>
                  <a:ln>
                    <a:solidFill>
                      <a:srgbClr val="EB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2BB15E77-F442-4BE1-AD05-000B2AF85F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705" t="13960" r="23739" b="13583"/>
                  <a:stretch/>
                </p:blipFill>
                <p:spPr>
                  <a:xfrm>
                    <a:off x="1611380" y="6051474"/>
                    <a:ext cx="593601" cy="81835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3EDF4502-8075-4D4F-885D-FFB1A0105332}"/>
                    </a:ext>
                  </a:extLst>
                </p:cNvPr>
                <p:cNvGrpSpPr/>
                <p:nvPr/>
              </p:nvGrpSpPr>
              <p:grpSpPr>
                <a:xfrm>
                  <a:off x="3960193" y="5755998"/>
                  <a:ext cx="1878092" cy="276999"/>
                  <a:chOff x="3607768" y="4955249"/>
                  <a:chExt cx="2112853" cy="311624"/>
                </a:xfrm>
              </p:grpSpPr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705AD55-0A1D-4741-948E-216497001310}"/>
                      </a:ext>
                    </a:extLst>
                  </p:cNvPr>
                  <p:cNvSpPr txBox="1"/>
                  <p:nvPr/>
                </p:nvSpPr>
                <p:spPr>
                  <a:xfrm>
                    <a:off x="3607768" y="4955249"/>
                    <a:ext cx="1075175" cy="3116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EB0000"/>
                        </a:solidFill>
                        <a:latin typeface="Source Sans Pro Light" panose="020B0403030403020204" pitchFamily="34" charset="0"/>
                        <a:ea typeface="Source Sans Pro Light" panose="020B0403030403020204" pitchFamily="34" charset="0"/>
                      </a:rPr>
                      <a:t>Heart</a:t>
                    </a:r>
                    <a:r>
                      <a:rPr lang="en-US" sz="1200" dirty="0"/>
                      <a:t> </a:t>
                    </a:r>
                    <a:r>
                      <a:rPr lang="en-US" sz="1200" dirty="0">
                        <a:solidFill>
                          <a:srgbClr val="EB0000"/>
                        </a:solidFill>
                        <a:latin typeface="Source Sans Pro Light" panose="020B0403030403020204" pitchFamily="34" charset="0"/>
                        <a:ea typeface="Source Sans Pro Light" panose="020B0403030403020204" pitchFamily="34" charset="0"/>
                      </a:rPr>
                      <a:t>Attack</a:t>
                    </a:r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4B2FAF93-5280-43D0-A471-CCDEA424672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40486" y="5165315"/>
                    <a:ext cx="1080135" cy="0"/>
                  </a:xfrm>
                  <a:prstGeom prst="line">
                    <a:avLst/>
                  </a:prstGeom>
                  <a:ln>
                    <a:solidFill>
                      <a:srgbClr val="EB0000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7063075-69C7-4DF8-8485-422126054099}"/>
                  </a:ext>
                </a:extLst>
              </p:cNvPr>
              <p:cNvGrpSpPr/>
              <p:nvPr/>
            </p:nvGrpSpPr>
            <p:grpSpPr>
              <a:xfrm>
                <a:off x="3960193" y="6006774"/>
                <a:ext cx="1863579" cy="276999"/>
                <a:chOff x="3960193" y="6457624"/>
                <a:chExt cx="1863579" cy="276999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289DBFEF-8467-47C8-9378-38E3FA6E1C7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552839" y="6460339"/>
                  <a:ext cx="270933" cy="270933"/>
                  <a:chOff x="4048000" y="7072363"/>
                  <a:chExt cx="914400" cy="914400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5D780531-0E5B-419E-9C7B-2D027E3799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8000" y="7072363"/>
                    <a:ext cx="914400" cy="914400"/>
                  </a:xfrm>
                  <a:prstGeom prst="ellipse">
                    <a:avLst/>
                  </a:prstGeom>
                  <a:solidFill>
                    <a:srgbClr val="EB0000"/>
                  </a:solidFill>
                  <a:ln>
                    <a:solidFill>
                      <a:srgbClr val="EB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36" name="Picture 35">
                    <a:extLst>
                      <a:ext uri="{FF2B5EF4-FFF2-40B4-BE49-F238E27FC236}">
                        <a16:creationId xmlns:a16="http://schemas.microsoft.com/office/drawing/2014/main" id="{0AD83FB9-BB3C-40CA-9BE3-A280E945E2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6276" t="24634" r="15831" b="19557"/>
                  <a:stretch/>
                </p:blipFill>
                <p:spPr>
                  <a:xfrm>
                    <a:off x="4094076" y="7206361"/>
                    <a:ext cx="838111" cy="6889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26891BBD-CDBB-4C45-A7E7-448C2DEF9585}"/>
                    </a:ext>
                  </a:extLst>
                </p:cNvPr>
                <p:cNvGrpSpPr/>
                <p:nvPr/>
              </p:nvGrpSpPr>
              <p:grpSpPr>
                <a:xfrm>
                  <a:off x="3960193" y="6457624"/>
                  <a:ext cx="1580950" cy="276999"/>
                  <a:chOff x="3607768" y="5649328"/>
                  <a:chExt cx="1778568" cy="311624"/>
                </a:xfrm>
              </p:grpSpPr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928D3E6-A2E5-4BAB-B931-D8D6A7FECCA2}"/>
                      </a:ext>
                    </a:extLst>
                  </p:cNvPr>
                  <p:cNvSpPr txBox="1"/>
                  <p:nvPr/>
                </p:nvSpPr>
                <p:spPr>
                  <a:xfrm>
                    <a:off x="3607768" y="5649328"/>
                    <a:ext cx="1201411" cy="3116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EB0000"/>
                        </a:solidFill>
                        <a:latin typeface="Source Sans Pro Light" panose="020B0403030403020204" pitchFamily="34" charset="0"/>
                        <a:ea typeface="Source Sans Pro Light" panose="020B0403030403020204" pitchFamily="34" charset="0"/>
                      </a:rPr>
                      <a:t>Kidney</a:t>
                    </a:r>
                    <a:r>
                      <a:rPr lang="en-US" sz="1200" dirty="0">
                        <a:solidFill>
                          <a:srgbClr val="ED7D31"/>
                        </a:solidFill>
                        <a:latin typeface="Source Sans Pro Light" panose="020B0403030403020204" pitchFamily="34" charset="0"/>
                        <a:ea typeface="Source Sans Pro Light" panose="020B0403030403020204" pitchFamily="34" charset="0"/>
                      </a:rPr>
                      <a:t> </a:t>
                    </a:r>
                    <a:r>
                      <a:rPr lang="en-US" sz="1200" dirty="0">
                        <a:solidFill>
                          <a:srgbClr val="EB0000"/>
                        </a:solidFill>
                        <a:latin typeface="Source Sans Pro Light" panose="020B0403030403020204" pitchFamily="34" charset="0"/>
                        <a:ea typeface="Source Sans Pro Light" panose="020B0403030403020204" pitchFamily="34" charset="0"/>
                      </a:rPr>
                      <a:t>Failure</a:t>
                    </a:r>
                  </a:p>
                </p:txBody>
              </p: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377638D8-9C54-46D7-A970-1519B8289C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769116" y="5815916"/>
                    <a:ext cx="617220" cy="0"/>
                  </a:xfrm>
                  <a:prstGeom prst="line">
                    <a:avLst/>
                  </a:prstGeom>
                  <a:ln>
                    <a:solidFill>
                      <a:srgbClr val="EB0000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E7F362F-842F-4A89-8F0E-58E1D917182B}"/>
                  </a:ext>
                </a:extLst>
              </p:cNvPr>
              <p:cNvGrpSpPr/>
              <p:nvPr/>
            </p:nvGrpSpPr>
            <p:grpSpPr>
              <a:xfrm>
                <a:off x="3971317" y="6645301"/>
                <a:ext cx="2148764" cy="277790"/>
                <a:chOff x="3971317" y="7343801"/>
                <a:chExt cx="2148764" cy="277790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4C87F2B-16B1-4764-B286-1AC30997B4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45761" y="7347271"/>
                  <a:ext cx="274320" cy="274320"/>
                </a:xfrm>
                <a:prstGeom prst="ellipse">
                  <a:avLst/>
                </a:prstGeom>
                <a:solidFill>
                  <a:srgbClr val="EB0000"/>
                </a:solidFill>
                <a:ln>
                  <a:solidFill>
                    <a:srgbClr val="EB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39CF1CB2-0B7E-44E4-A77C-4AC0FD0F5051}"/>
                    </a:ext>
                  </a:extLst>
                </p:cNvPr>
                <p:cNvGrpSpPr/>
                <p:nvPr/>
              </p:nvGrpSpPr>
              <p:grpSpPr>
                <a:xfrm>
                  <a:off x="3971317" y="7343801"/>
                  <a:ext cx="1975906" cy="276999"/>
                  <a:chOff x="3620282" y="6620878"/>
                  <a:chExt cx="2222893" cy="311624"/>
                </a:xfrm>
              </p:grpSpPr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51786AA3-3249-4EFD-B7BB-45D51C0B396B}"/>
                      </a:ext>
                    </a:extLst>
                  </p:cNvPr>
                  <p:cNvSpPr txBox="1"/>
                  <p:nvPr/>
                </p:nvSpPr>
                <p:spPr>
                  <a:xfrm>
                    <a:off x="3620282" y="6620878"/>
                    <a:ext cx="1040909" cy="3116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EB0000"/>
                        </a:solidFill>
                        <a:latin typeface="Source Sans Pro Light" panose="020B0403030403020204" pitchFamily="34" charset="0"/>
                        <a:ea typeface="Source Sans Pro Light" panose="020B0403030403020204" pitchFamily="34" charset="0"/>
                      </a:rPr>
                      <a:t>Amputation</a:t>
                    </a:r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2DAF8F1B-68FF-494B-852B-79330F2C7F8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08736" y="6783749"/>
                    <a:ext cx="1234439" cy="0"/>
                  </a:xfrm>
                  <a:prstGeom prst="line">
                    <a:avLst/>
                  </a:prstGeom>
                  <a:ln>
                    <a:solidFill>
                      <a:srgbClr val="EB0000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E1C5C58-A035-4D1F-B945-06865693E9B3}"/>
                </a:ext>
              </a:extLst>
            </p:cNvPr>
            <p:cNvSpPr txBox="1"/>
            <p:nvPr/>
          </p:nvSpPr>
          <p:spPr>
            <a:xfrm>
              <a:off x="3917950" y="3856810"/>
              <a:ext cx="35477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EB0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Consequences</a:t>
              </a:r>
            </a:p>
            <a:p>
              <a:r>
                <a:rPr lang="en-US" altLang="en-US" sz="12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Diabetes can lead to complications in many parts of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the body and increase the risk of dying prematurely.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64C4B8A9-933F-429B-B162-58573E4795CC}"/>
              </a:ext>
            </a:extLst>
          </p:cNvPr>
          <p:cNvSpPr txBox="1"/>
          <p:nvPr/>
        </p:nvSpPr>
        <p:spPr>
          <a:xfrm>
            <a:off x="388243" y="2720465"/>
            <a:ext cx="24641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EB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adults have diabetes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DC92A6A-64B8-4F8D-8F9A-B16F8C14A023}"/>
              </a:ext>
            </a:extLst>
          </p:cNvPr>
          <p:cNvGrpSpPr/>
          <p:nvPr/>
        </p:nvGrpSpPr>
        <p:grpSpPr>
          <a:xfrm>
            <a:off x="377025" y="1143137"/>
            <a:ext cx="2285537" cy="814933"/>
            <a:chOff x="1940560" y="4819134"/>
            <a:chExt cx="2285537" cy="814933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E0645B5-88B8-4862-A899-2637BABD05E8}"/>
                </a:ext>
              </a:extLst>
            </p:cNvPr>
            <p:cNvSpPr txBox="1"/>
            <p:nvPr/>
          </p:nvSpPr>
          <p:spPr>
            <a:xfrm>
              <a:off x="1940560" y="4819134"/>
              <a:ext cx="2145139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3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DIABETES  IS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EC1BB91-6348-42BE-9AE0-DDF5C5A42143}"/>
                </a:ext>
              </a:extLst>
            </p:cNvPr>
            <p:cNvSpPr txBox="1"/>
            <p:nvPr/>
          </p:nvSpPr>
          <p:spPr>
            <a:xfrm>
              <a:off x="1943100" y="5110847"/>
              <a:ext cx="2282997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3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ON  THE  RISE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D33A2A0-85D3-4F97-8064-6CDF617138CE}"/>
              </a:ext>
            </a:extLst>
          </p:cNvPr>
          <p:cNvGrpSpPr/>
          <p:nvPr/>
        </p:nvGrpSpPr>
        <p:grpSpPr>
          <a:xfrm>
            <a:off x="5173603" y="1351513"/>
            <a:ext cx="2222500" cy="1545670"/>
            <a:chOff x="1244600" y="2145982"/>
            <a:chExt cx="2222500" cy="154567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4967C49-47DB-427F-9000-8FFA265BE060}"/>
                </a:ext>
              </a:extLst>
            </p:cNvPr>
            <p:cNvSpPr txBox="1"/>
            <p:nvPr/>
          </p:nvSpPr>
          <p:spPr>
            <a:xfrm>
              <a:off x="1244600" y="2860655"/>
              <a:ext cx="22225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3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3.7 MILLION</a:t>
              </a:r>
            </a:p>
            <a:p>
              <a:pPr algn="r"/>
              <a:r>
                <a:rPr lang="en-US" sz="1400" dirty="0">
                  <a:solidFill>
                    <a:schemeClr val="accent3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deaths due to diabetes</a:t>
              </a:r>
            </a:p>
            <a:p>
              <a:pPr algn="r"/>
              <a:r>
                <a:rPr lang="en-US" sz="1400" dirty="0">
                  <a:solidFill>
                    <a:schemeClr val="accent3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and high blood glucose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10FECB4-DA4E-485D-BE00-2327AD1E4635}"/>
                </a:ext>
              </a:extLst>
            </p:cNvPr>
            <p:cNvSpPr txBox="1"/>
            <p:nvPr/>
          </p:nvSpPr>
          <p:spPr>
            <a:xfrm>
              <a:off x="1663700" y="2145982"/>
              <a:ext cx="18034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rgbClr val="EB0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1.5 MILLION</a:t>
              </a:r>
            </a:p>
            <a:p>
              <a:pPr algn="r"/>
              <a:r>
                <a:rPr lang="en-US" sz="1400" dirty="0">
                  <a:solidFill>
                    <a:srgbClr val="EB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deaths caused</a:t>
              </a:r>
            </a:p>
            <a:p>
              <a:pPr algn="r"/>
              <a:r>
                <a:rPr lang="en-US" sz="1400" dirty="0">
                  <a:solidFill>
                    <a:srgbClr val="EB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by diabetes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6C8CA90-8900-4FFF-BE71-CF3C06ACB585}"/>
              </a:ext>
            </a:extLst>
          </p:cNvPr>
          <p:cNvGrpSpPr>
            <a:grpSpLocks noChangeAspect="1"/>
          </p:cNvGrpSpPr>
          <p:nvPr/>
        </p:nvGrpSpPr>
        <p:grpSpPr>
          <a:xfrm>
            <a:off x="3998967" y="1283734"/>
            <a:ext cx="1691640" cy="1691640"/>
            <a:chOff x="1122660" y="3107615"/>
            <a:chExt cx="4046678" cy="4046678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8162CF35-9FFB-445C-967D-B9360EF8AE0C}"/>
                </a:ext>
              </a:extLst>
            </p:cNvPr>
            <p:cNvSpPr/>
            <p:nvPr/>
          </p:nvSpPr>
          <p:spPr>
            <a:xfrm>
              <a:off x="1363980" y="3370580"/>
              <a:ext cx="3520440" cy="352044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31" name="Chart 130">
              <a:extLst>
                <a:ext uri="{FF2B5EF4-FFF2-40B4-BE49-F238E27FC236}">
                  <a16:creationId xmlns:a16="http://schemas.microsoft.com/office/drawing/2014/main" id="{92845728-4274-4980-8B7C-647AE10599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6503396"/>
                </p:ext>
              </p:extLst>
            </p:nvPr>
          </p:nvGraphicFramePr>
          <p:xfrm>
            <a:off x="1122660" y="3107615"/>
            <a:ext cx="4046678" cy="40466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46873E7-E860-4741-8220-CC7BB7289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7802" y="4370725"/>
              <a:ext cx="1509302" cy="15093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D6BC64F-7E43-4F1D-AF9B-B31465EC4951}"/>
              </a:ext>
            </a:extLst>
          </p:cNvPr>
          <p:cNvSpPr/>
          <p:nvPr/>
        </p:nvSpPr>
        <p:spPr>
          <a:xfrm>
            <a:off x="457200" y="3134664"/>
            <a:ext cx="6858000" cy="66307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EB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THAT’S </a:t>
            </a:r>
            <a:r>
              <a:rPr lang="en-US" sz="2450" dirty="0">
                <a:solidFill>
                  <a:srgbClr val="008DC9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1</a:t>
            </a:r>
            <a:r>
              <a:rPr lang="en-US" dirty="0">
                <a:solidFill>
                  <a:srgbClr val="EB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PERSON IN </a:t>
            </a:r>
            <a:r>
              <a:rPr lang="en-US" sz="2400" dirty="0">
                <a:solidFill>
                  <a:srgbClr val="EB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11</a:t>
            </a:r>
            <a:endParaRPr lang="en-US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B6CA5B2-963A-44FF-8B41-155A72EC7175}"/>
              </a:ext>
            </a:extLst>
          </p:cNvPr>
          <p:cNvGrpSpPr>
            <a:grpSpLocks noChangeAspect="1"/>
          </p:cNvGrpSpPr>
          <p:nvPr/>
        </p:nvGrpSpPr>
        <p:grpSpPr>
          <a:xfrm>
            <a:off x="3014984" y="3164876"/>
            <a:ext cx="4206251" cy="594360"/>
            <a:chOff x="307419" y="1306831"/>
            <a:chExt cx="6541916" cy="924399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FE1AB07A-50FA-4CD6-9178-DEE89E80D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89" t="14583" r="28020" b="14583"/>
            <a:stretch/>
          </p:blipFill>
          <p:spPr>
            <a:xfrm>
              <a:off x="307419" y="1316830"/>
              <a:ext cx="561416" cy="91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5D9615C4-7551-473E-87DA-41D0289419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82" t="15625" r="32735" b="15729"/>
            <a:stretch/>
          </p:blipFill>
          <p:spPr>
            <a:xfrm>
              <a:off x="2813375" y="1306831"/>
              <a:ext cx="460670" cy="91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5F50116B-0BB9-4752-A942-84CB35BE82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12" t="14740" r="30235" b="14818"/>
            <a:stretch/>
          </p:blipFill>
          <p:spPr>
            <a:xfrm>
              <a:off x="978052" y="1312069"/>
              <a:ext cx="512132" cy="91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BD852D52-D391-4329-8521-BE32741E0D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26" t="18228" r="34930" b="18489"/>
            <a:stretch/>
          </p:blipFill>
          <p:spPr>
            <a:xfrm>
              <a:off x="1599401" y="1312069"/>
              <a:ext cx="434124" cy="91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B09AF727-90A5-4F27-9F0C-25E0E4970D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47" t="16536" r="35625" b="16797"/>
            <a:stretch/>
          </p:blipFill>
          <p:spPr>
            <a:xfrm>
              <a:off x="4618605" y="1311276"/>
              <a:ext cx="395407" cy="91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CE6DDF87-AB62-4183-81D0-3827D14CC0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89" t="14583" r="28020" b="14583"/>
            <a:stretch/>
          </p:blipFill>
          <p:spPr>
            <a:xfrm>
              <a:off x="2142742" y="1316039"/>
              <a:ext cx="561416" cy="91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EB6C6DE-4B88-4132-B204-CBC32B0BB0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89" t="14583" r="28020" b="14583"/>
            <a:stretch/>
          </p:blipFill>
          <p:spPr>
            <a:xfrm>
              <a:off x="3947972" y="1316038"/>
              <a:ext cx="561416" cy="91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5A46FBDD-D24E-4E86-A1F6-82E959587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89" t="14583" r="28020" b="14583"/>
            <a:stretch/>
          </p:blipFill>
          <p:spPr>
            <a:xfrm>
              <a:off x="5123229" y="1316038"/>
              <a:ext cx="561416" cy="91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0A475341-D80A-4A12-A336-76E611406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12" t="14740" r="30235" b="14818"/>
            <a:stretch/>
          </p:blipFill>
          <p:spPr>
            <a:xfrm>
              <a:off x="6337203" y="1314449"/>
              <a:ext cx="512132" cy="91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C1281-344F-469D-944F-F2CD75162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26" t="18228" r="34930" b="18489"/>
            <a:stretch/>
          </p:blipFill>
          <p:spPr>
            <a:xfrm>
              <a:off x="5793862" y="1312069"/>
              <a:ext cx="434124" cy="914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05CEDF4F-D2C0-41E1-B7E1-229B21A36820}"/>
              </a:ext>
            </a:extLst>
          </p:cNvPr>
          <p:cNvSpPr txBox="1"/>
          <p:nvPr/>
        </p:nvSpPr>
        <p:spPr>
          <a:xfrm>
            <a:off x="388243" y="2156990"/>
            <a:ext cx="24849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EB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422</a:t>
            </a:r>
            <a:r>
              <a:rPr lang="en-US" dirty="0">
                <a:solidFill>
                  <a:srgbClr val="EB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rgbClr val="EB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MILLION</a:t>
            </a:r>
            <a:endParaRPr lang="en-US" sz="3600" dirty="0">
              <a:solidFill>
                <a:srgbClr val="EB000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1989590-55B7-47E4-8461-7C4B749EE4DA}"/>
              </a:ext>
            </a:extLst>
          </p:cNvPr>
          <p:cNvSpPr txBox="1"/>
          <p:nvPr/>
        </p:nvSpPr>
        <p:spPr>
          <a:xfrm>
            <a:off x="3186936" y="127357"/>
            <a:ext cx="38427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EB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DIABETES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2AB745C4-337D-42E6-99E7-FB30E3CC0C1D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9" t="14959" r="32389" b="15141"/>
          <a:stretch/>
        </p:blipFill>
        <p:spPr>
          <a:xfrm>
            <a:off x="4991647" y="3171305"/>
            <a:ext cx="294888" cy="585216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1F4C24C8-A2CC-426A-B415-646B54AB01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70" y="1656780"/>
            <a:ext cx="2440501" cy="82296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EA9E9FE1-203B-4191-982B-F31712392122}"/>
              </a:ext>
            </a:extLst>
          </p:cNvPr>
          <p:cNvSpPr txBox="1"/>
          <p:nvPr/>
        </p:nvSpPr>
        <p:spPr>
          <a:xfrm>
            <a:off x="468950" y="6630061"/>
            <a:ext cx="342754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B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Risk factors for type 2 diabetes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Genetics, age and family history of diabetes can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increase the likelihood of becoming diabetic and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cannot be changed.</a:t>
            </a:r>
          </a:p>
          <a:p>
            <a:r>
              <a:rPr lang="en-US" sz="1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But some behaviors that increase risk can: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D08EE24-E0B4-4475-B852-776AB31F8C27}"/>
              </a:ext>
            </a:extLst>
          </p:cNvPr>
          <p:cNvGrpSpPr/>
          <p:nvPr/>
        </p:nvGrpSpPr>
        <p:grpSpPr>
          <a:xfrm>
            <a:off x="468131" y="8835566"/>
            <a:ext cx="1521829" cy="591959"/>
            <a:chOff x="468131" y="9269906"/>
            <a:chExt cx="1521829" cy="591959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1851994-0BDF-49E5-9DEF-01CE15ADDD59}"/>
                </a:ext>
              </a:extLst>
            </p:cNvPr>
            <p:cNvSpPr txBox="1"/>
            <p:nvPr/>
          </p:nvSpPr>
          <p:spPr>
            <a:xfrm>
              <a:off x="1011807" y="9277090"/>
              <a:ext cx="9781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EB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Physical</a:t>
              </a:r>
            </a:p>
            <a:p>
              <a:r>
                <a:rPr lang="en-US" sz="1600" dirty="0">
                  <a:solidFill>
                    <a:srgbClr val="EB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Inactivity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CE414E0-4B5A-4CE8-8124-CD9D3621B4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131" y="9269906"/>
              <a:ext cx="548640" cy="548640"/>
            </a:xfrm>
            <a:prstGeom prst="rect">
              <a:avLst/>
            </a:prstGeom>
            <a:blipFill>
              <a:blip r:embed="rId19">
                <a:alphaModFix amt="4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9E2383D-59A3-48FB-BCB4-2E718207505A}"/>
              </a:ext>
            </a:extLst>
          </p:cNvPr>
          <p:cNvGrpSpPr/>
          <p:nvPr/>
        </p:nvGrpSpPr>
        <p:grpSpPr>
          <a:xfrm>
            <a:off x="2144379" y="9138267"/>
            <a:ext cx="1451870" cy="584775"/>
            <a:chOff x="2144379" y="9267807"/>
            <a:chExt cx="1451870" cy="584775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4901A69-7583-4609-945D-C8D5E676FA64}"/>
                </a:ext>
              </a:extLst>
            </p:cNvPr>
            <p:cNvSpPr txBox="1"/>
            <p:nvPr/>
          </p:nvSpPr>
          <p:spPr>
            <a:xfrm>
              <a:off x="2695040" y="9267807"/>
              <a:ext cx="9012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EB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 In 10 </a:t>
              </a:r>
            </a:p>
            <a:p>
              <a:r>
                <a:rPr lang="en-US" sz="1600" dirty="0">
                  <a:solidFill>
                    <a:srgbClr val="EB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Is Obese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3BAB55F-B982-4718-8116-45072BAC4A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379" y="9281876"/>
              <a:ext cx="548640" cy="548640"/>
            </a:xfrm>
            <a:prstGeom prst="rect">
              <a:avLst/>
            </a:prstGeom>
            <a:blipFill>
              <a:blip r:embed="rId20">
                <a:alphaModFix amt="4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4980BC3-16A6-43DD-AA3C-0F03B77C4076}"/>
              </a:ext>
            </a:extLst>
          </p:cNvPr>
          <p:cNvGrpSpPr/>
          <p:nvPr/>
        </p:nvGrpSpPr>
        <p:grpSpPr>
          <a:xfrm>
            <a:off x="2142618" y="8230512"/>
            <a:ext cx="1617339" cy="584775"/>
            <a:chOff x="2142618" y="7699652"/>
            <a:chExt cx="1617339" cy="584775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91687C7-876C-4D3C-ABDB-C7A4DE03329B}"/>
                </a:ext>
              </a:extLst>
            </p:cNvPr>
            <p:cNvSpPr txBox="1"/>
            <p:nvPr/>
          </p:nvSpPr>
          <p:spPr>
            <a:xfrm>
              <a:off x="2587841" y="7699652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EB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 In 3 Is</a:t>
              </a:r>
            </a:p>
            <a:p>
              <a:r>
                <a:rPr lang="en-US" sz="1600" dirty="0">
                  <a:solidFill>
                    <a:srgbClr val="EB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Overweight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D6DD60DD-7CA3-4EA2-81C2-239611983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2618" y="7720514"/>
              <a:ext cx="548640" cy="548640"/>
            </a:xfrm>
            <a:prstGeom prst="rect">
              <a:avLst/>
            </a:prstGeom>
            <a:blipFill>
              <a:blip r:embed="rId21">
                <a:alphaModFix amt="4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44652BC-6275-40D7-9F38-782E4B964DE7}"/>
              </a:ext>
            </a:extLst>
          </p:cNvPr>
          <p:cNvGrpSpPr/>
          <p:nvPr/>
        </p:nvGrpSpPr>
        <p:grpSpPr>
          <a:xfrm>
            <a:off x="461067" y="7935990"/>
            <a:ext cx="1628574" cy="584775"/>
            <a:chOff x="461067" y="7709930"/>
            <a:chExt cx="1628574" cy="584775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3D66200-23FB-497C-9006-A74802734C2B}"/>
                </a:ext>
              </a:extLst>
            </p:cNvPr>
            <p:cNvSpPr txBox="1"/>
            <p:nvPr/>
          </p:nvSpPr>
          <p:spPr>
            <a:xfrm>
              <a:off x="1012102" y="7709930"/>
              <a:ext cx="10775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EB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Unhealthy</a:t>
              </a:r>
            </a:p>
            <a:p>
              <a:r>
                <a:rPr lang="en-US" sz="1600" dirty="0">
                  <a:solidFill>
                    <a:srgbClr val="EB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Diet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F7FA7BF-B8F5-44F7-B137-258EA9EED1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067" y="7721836"/>
              <a:ext cx="548640" cy="548640"/>
            </a:xfrm>
            <a:prstGeom prst="rect">
              <a:avLst/>
            </a:prstGeom>
            <a:blipFill>
              <a:blip r:embed="rId22">
                <a:alphaModFix amt="4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B51EB11-1984-4DD4-8A88-E5258DFA316F}"/>
              </a:ext>
            </a:extLst>
          </p:cNvPr>
          <p:cNvSpPr/>
          <p:nvPr/>
        </p:nvSpPr>
        <p:spPr>
          <a:xfrm>
            <a:off x="3998967" y="7375360"/>
            <a:ext cx="3316233" cy="46526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008DC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KEY ACTIONS</a:t>
            </a:r>
            <a:endParaRPr lang="en-US" sz="3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2F8375C-F165-4D4E-847D-AD424A196147}"/>
              </a:ext>
            </a:extLst>
          </p:cNvPr>
          <p:cNvGrpSpPr/>
          <p:nvPr/>
        </p:nvGrpSpPr>
        <p:grpSpPr>
          <a:xfrm>
            <a:off x="4297353" y="7857226"/>
            <a:ext cx="2854097" cy="1990288"/>
            <a:chOff x="4368795" y="7857226"/>
            <a:chExt cx="2854097" cy="1990288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C929FB5-E5FA-4ED5-A217-502B699952A6}"/>
                </a:ext>
              </a:extLst>
            </p:cNvPr>
            <p:cNvSpPr txBox="1"/>
            <p:nvPr/>
          </p:nvSpPr>
          <p:spPr>
            <a:xfrm>
              <a:off x="4640134" y="7857226"/>
              <a:ext cx="2582758" cy="1990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800"/>
                </a:spcBef>
                <a:spcAft>
                  <a:spcPts val="800"/>
                </a:spcAft>
              </a:pPr>
              <a:r>
                <a:rPr lang="en-US" sz="14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Eat healthy</a:t>
              </a:r>
            </a:p>
            <a:p>
              <a:pPr>
                <a:spcBef>
                  <a:spcPts val="800"/>
                </a:spcBef>
                <a:spcAft>
                  <a:spcPts val="800"/>
                </a:spcAft>
              </a:pPr>
              <a:r>
                <a:rPr lang="en-US" sz="14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Be physically active</a:t>
              </a:r>
            </a:p>
            <a:p>
              <a:pPr>
                <a:spcBef>
                  <a:spcPts val="800"/>
                </a:spcBef>
                <a:spcAft>
                  <a:spcPts val="800"/>
                </a:spcAft>
              </a:pPr>
              <a:r>
                <a:rPr lang="en-US" sz="14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Avoid excessive weight gain</a:t>
              </a:r>
            </a:p>
            <a:p>
              <a:pPr>
                <a:spcBef>
                  <a:spcPts val="800"/>
                </a:spcBef>
                <a:spcAft>
                  <a:spcPts val="800"/>
                </a:spcAft>
              </a:pPr>
              <a:r>
                <a:rPr lang="en-US" sz="14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Check blood glucose if in doubt</a:t>
              </a:r>
            </a:p>
            <a:p>
              <a:pPr>
                <a:spcBef>
                  <a:spcPts val="800"/>
                </a:spcBef>
                <a:spcAft>
                  <a:spcPts val="800"/>
                </a:spcAft>
              </a:pPr>
              <a:r>
                <a:rPr lang="en-US" sz="14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Follow medical advice</a:t>
              </a:r>
            </a:p>
          </p:txBody>
        </p:sp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25CCDC4A-B252-4A4B-A814-E6E131256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691" y="9132983"/>
              <a:ext cx="273424" cy="274320"/>
            </a:xfrm>
            <a:prstGeom prst="rect">
              <a:avLst/>
            </a:pr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779277D5-9019-4F4E-8967-4AE1DBDEF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8795" y="9555480"/>
              <a:ext cx="274320" cy="274320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9BCB0E73-1D62-4FF8-9ACA-9E3861D02AE6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8795" y="7872914"/>
              <a:ext cx="274320" cy="274320"/>
            </a:xfrm>
            <a:prstGeom prst="rect">
              <a:avLst/>
            </a:prstGeom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8BC1095B-4D46-475C-A420-3ECDD3DE3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8981" y="8295308"/>
              <a:ext cx="274320" cy="276119"/>
            </a:xfrm>
            <a:prstGeom prst="rect">
              <a:avLst/>
            </a:prstGeom>
          </p:spPr>
        </p:pic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40234B55-FB84-4C97-ACA9-39753D7A3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8795" y="8715045"/>
              <a:ext cx="274320" cy="274320"/>
            </a:xfrm>
            <a:prstGeom prst="rect">
              <a:avLst/>
            </a:prstGeom>
          </p:spPr>
        </p:pic>
      </p:grpSp>
      <p:pic>
        <p:nvPicPr>
          <p:cNvPr id="211" name="Picture 210">
            <a:extLst>
              <a:ext uri="{FF2B5EF4-FFF2-40B4-BE49-F238E27FC236}">
                <a16:creationId xmlns:a16="http://schemas.microsoft.com/office/drawing/2014/main" id="{2594E0B8-C0DF-4876-9171-5F4725231D6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87" y="5053285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5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640</TotalTime>
  <Words>155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Source Sans Pro Light</vt:lpstr>
      <vt:lpstr>Source Sans Pro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Stephens</dc:creator>
  <cp:lastModifiedBy>Andrew Stephens</cp:lastModifiedBy>
  <cp:revision>12</cp:revision>
  <dcterms:created xsi:type="dcterms:W3CDTF">2021-07-31T16:46:16Z</dcterms:created>
  <dcterms:modified xsi:type="dcterms:W3CDTF">2022-02-21T01:16:35Z</dcterms:modified>
</cp:coreProperties>
</file>