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f56292370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f56292370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Ayoub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f56292370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f56292370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Ayoub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5629237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f5629237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Lin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f121348da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f121348d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121348da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f121348da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5629237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5629237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Kaleb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1/3 looks like Grad school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f56292370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f56292370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Kaleb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f56292370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f56292370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Kaleb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56292370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56292370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Kaleb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0 Application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f56292370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f56292370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Kaleb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 lot on monthly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f56292370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f56292370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f56292370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f56292370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Kaleb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 brings in a lot of fall semester only clubs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56292370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f56292370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Kaleb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0 appears to have a balance of new presidents and old presidents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f56292370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f56292370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Clubs in Cluster 2 generally have the least amount of dues per year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56292370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f56292370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Clubs in cluster 1 tend to have the lowest member expenses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f56292370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f56292370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- We found very little difference between clusters in regards to non-executive organization activites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f56292370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f56292370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Ali- We found that cluster 2 had the highest average amount fundraised.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f56292370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f56292370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Cluster 1 has the highest average total members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f121348d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f121348d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121348d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f121348d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Ibrahim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f121348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f121348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121348da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121348da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Xander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f121348d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f121348d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f121348d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f121348d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f121348d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f121348d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f121348da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f121348da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f121348d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af121348d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f121348da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f121348da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ee3e1e9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ee3e1e9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ee3e1e93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ee3e1e93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121348da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121348da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Xander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f121348da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f121348da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Xander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f121348d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f121348d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f5629237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f5629237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Ayoub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f121348d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f121348d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Ayoub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f56292370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f56292370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Ayoub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0" Type="http://schemas.openxmlformats.org/officeDocument/2006/relationships/image" Target="../media/image22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25.png"/><Relationship Id="rId8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10" Type="http://schemas.openxmlformats.org/officeDocument/2006/relationships/image" Target="../media/image35.png"/><Relationship Id="rId9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Relationship Id="rId8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10" Type="http://schemas.openxmlformats.org/officeDocument/2006/relationships/image" Target="../media/image44.png"/><Relationship Id="rId9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10" Type="http://schemas.openxmlformats.org/officeDocument/2006/relationships/image" Target="../media/image51.png"/><Relationship Id="rId9" Type="http://schemas.openxmlformats.org/officeDocument/2006/relationships/image" Target="../media/image42.png"/><Relationship Id="rId5" Type="http://schemas.openxmlformats.org/officeDocument/2006/relationships/image" Target="../media/image46.png"/><Relationship Id="rId6" Type="http://schemas.openxmlformats.org/officeDocument/2006/relationships/image" Target="../media/image55.png"/><Relationship Id="rId7" Type="http://schemas.openxmlformats.org/officeDocument/2006/relationships/image" Target="../media/image45.png"/><Relationship Id="rId8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Relationship Id="rId4" Type="http://schemas.openxmlformats.org/officeDocument/2006/relationships/image" Target="../media/image5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2.png"/><Relationship Id="rId4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Relationship Id="rId10" Type="http://schemas.openxmlformats.org/officeDocument/2006/relationships/image" Target="../media/image61.png"/><Relationship Id="rId9" Type="http://schemas.openxmlformats.org/officeDocument/2006/relationships/image" Target="../media/image63.png"/><Relationship Id="rId5" Type="http://schemas.openxmlformats.org/officeDocument/2006/relationships/image" Target="../media/image56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5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CIOs at UVA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Clown Computing © Est. 2018 L.L.C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Examples for Cleaning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425" y="2608022"/>
            <a:ext cx="4008574" cy="229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050" y="1484625"/>
            <a:ext cx="4774375" cy="161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cleaned dataset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00" y="1641775"/>
            <a:ext cx="8386500" cy="2570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aimed to find any kind of similarity between the CIOs by using K-Means to group the CIOs into four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columns we ended up using for K-Means were 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95858"/>
            <a:ext cx="8832302" cy="81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14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K-Means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50" y="918853"/>
            <a:ext cx="7130950" cy="36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ctrTitle"/>
          </p:nvPr>
        </p:nvSpPr>
        <p:spPr>
          <a:xfrm>
            <a:off x="562625" y="2351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Visualizations</a:t>
            </a:r>
            <a:endParaRPr sz="8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1725"/>
            <a:ext cx="9144003" cy="264003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>
            <p:ph type="title"/>
          </p:nvPr>
        </p:nvSpPr>
        <p:spPr>
          <a:xfrm>
            <a:off x="152400" y="757500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Organization Type</a:t>
            </a:r>
            <a:endParaRPr i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25" y="848350"/>
            <a:ext cx="9149859" cy="31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type="title"/>
          </p:nvPr>
        </p:nvSpPr>
        <p:spPr>
          <a:xfrm>
            <a:off x="152400" y="557800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Affiliated School</a:t>
            </a:r>
            <a:endParaRPr i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7425"/>
            <a:ext cx="9144001" cy="311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type="title"/>
          </p:nvPr>
        </p:nvSpPr>
        <p:spPr>
          <a:xfrm>
            <a:off x="152400" y="557800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Membership Type</a:t>
            </a:r>
            <a:endParaRPr i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52400" y="557800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Selection Process</a:t>
            </a:r>
            <a:endParaRPr i="1" sz="1600"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8306"/>
            <a:ext cx="9144003" cy="332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785"/>
            <a:ext cx="9144003" cy="330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>
            <p:ph type="title"/>
          </p:nvPr>
        </p:nvSpPr>
        <p:spPr>
          <a:xfrm>
            <a:off x="152400" y="557800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Club Meeting Frequency</a:t>
            </a:r>
            <a:endParaRPr i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1350" y="1607100"/>
            <a:ext cx="8241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Accurately </a:t>
            </a:r>
            <a:r>
              <a:rPr b="1" lang="en"/>
              <a:t>measure </a:t>
            </a:r>
            <a:r>
              <a:rPr lang="en"/>
              <a:t>and </a:t>
            </a:r>
            <a:r>
              <a:rPr b="1" lang="en"/>
              <a:t>predict </a:t>
            </a:r>
            <a:r>
              <a:rPr lang="en"/>
              <a:t>the engagement levels of UVa students within CIOs based on given student and CIO attributes.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Data: Consisted of 34 columns, and 644 observations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3595"/>
            <a:ext cx="9144003" cy="322811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>
            <p:ph type="title"/>
          </p:nvPr>
        </p:nvSpPr>
        <p:spPr>
          <a:xfrm>
            <a:off x="146350" y="799375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Recruitment start date</a:t>
            </a:r>
            <a:endParaRPr i="1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1647"/>
            <a:ext cx="9108374" cy="25240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>
            <p:ph type="title"/>
          </p:nvPr>
        </p:nvSpPr>
        <p:spPr>
          <a:xfrm>
            <a:off x="194750" y="848275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First Time President?</a:t>
            </a:r>
            <a:endParaRPr i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25" y="787775"/>
            <a:ext cx="1664025" cy="8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0" y="1720525"/>
            <a:ext cx="2188299" cy="201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625" y="1720525"/>
            <a:ext cx="2028926" cy="185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5775" y="787775"/>
            <a:ext cx="1165094" cy="8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3555" y="787775"/>
            <a:ext cx="1077419" cy="8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6525" y="1720525"/>
            <a:ext cx="2103178" cy="19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49850" y="657325"/>
            <a:ext cx="1196025" cy="9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10679" y="1691862"/>
            <a:ext cx="2119496" cy="19117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>
            <p:ph type="title"/>
          </p:nvPr>
        </p:nvSpPr>
        <p:spPr>
          <a:xfrm>
            <a:off x="364175" y="194750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Dues Per Year</a:t>
            </a:r>
            <a:endParaRPr i="1" sz="1600"/>
          </a:p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250325" y="3542650"/>
            <a:ext cx="8534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Cluster 0				Cluster 1				Cluster 2				Cluster 3					</a:t>
            </a:r>
            <a:endParaRPr i="1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75" y="1021325"/>
            <a:ext cx="989200" cy="7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76" y="1866075"/>
            <a:ext cx="2052276" cy="185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287" y="951150"/>
            <a:ext cx="1029775" cy="7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2400" y="1866075"/>
            <a:ext cx="1947551" cy="180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6650" y="904912"/>
            <a:ext cx="1119900" cy="8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81023" y="1890643"/>
            <a:ext cx="1947549" cy="178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46453" y="904900"/>
            <a:ext cx="1191622" cy="8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86010" y="1866075"/>
            <a:ext cx="1985167" cy="180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>
            <p:ph type="title"/>
          </p:nvPr>
        </p:nvSpPr>
        <p:spPr>
          <a:xfrm>
            <a:off x="346025" y="380775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Member Expenses</a:t>
            </a:r>
            <a:endParaRPr i="1" sz="1600"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237075" y="3566850"/>
            <a:ext cx="8534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Cluster 0				Cluster 1				Cluster 2				Cluster 3					</a:t>
            </a:r>
            <a:endParaRPr i="1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25" y="633400"/>
            <a:ext cx="1353100" cy="10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50" y="1788725"/>
            <a:ext cx="1882451" cy="1832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1424" y="665788"/>
            <a:ext cx="1247200" cy="10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7401" y="1726575"/>
            <a:ext cx="1906699" cy="17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0300" y="633400"/>
            <a:ext cx="1121200" cy="9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720750"/>
            <a:ext cx="1806314" cy="17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6025" y="643383"/>
            <a:ext cx="1121200" cy="92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07625" y="1672176"/>
            <a:ext cx="1833000" cy="175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>
            <p:ph type="title"/>
          </p:nvPr>
        </p:nvSpPr>
        <p:spPr>
          <a:xfrm>
            <a:off x="346000" y="140750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Hours on Non-Executive Organization Activities</a:t>
            </a:r>
            <a:endParaRPr i="1" sz="1600"/>
          </a:p>
        </p:txBody>
      </p:sp>
      <p:sp>
        <p:nvSpPr>
          <p:cNvPr id="250" name="Google Shape;250;p36"/>
          <p:cNvSpPr txBox="1"/>
          <p:nvPr>
            <p:ph type="title"/>
          </p:nvPr>
        </p:nvSpPr>
        <p:spPr>
          <a:xfrm>
            <a:off x="237075" y="3566850"/>
            <a:ext cx="8534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Cluster 0				Cluster 1				Cluster 2				Cluster 3					</a:t>
            </a:r>
            <a:endParaRPr i="1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38" y="695500"/>
            <a:ext cx="1235175" cy="9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75" y="1687450"/>
            <a:ext cx="2086500" cy="19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4550" y="766575"/>
            <a:ext cx="1235175" cy="850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1075" y="1747600"/>
            <a:ext cx="2062137" cy="180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9677" y="695500"/>
            <a:ext cx="1349475" cy="9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0100" y="1873225"/>
            <a:ext cx="1883350" cy="16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9100" y="623300"/>
            <a:ext cx="1530700" cy="11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00013" y="1876213"/>
            <a:ext cx="1852436" cy="16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>
            <p:ph type="title"/>
          </p:nvPr>
        </p:nvSpPr>
        <p:spPr>
          <a:xfrm>
            <a:off x="346025" y="79750"/>
            <a:ext cx="72462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Amount Fundraised Except from SAF</a:t>
            </a:r>
            <a:endParaRPr i="1" sz="1600"/>
          </a:p>
        </p:txBody>
      </p:sp>
      <p:sp>
        <p:nvSpPr>
          <p:cNvPr id="264" name="Google Shape;264;p37"/>
          <p:cNvSpPr txBox="1"/>
          <p:nvPr>
            <p:ph type="title"/>
          </p:nvPr>
        </p:nvSpPr>
        <p:spPr>
          <a:xfrm>
            <a:off x="237075" y="3566850"/>
            <a:ext cx="8534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Cluster 0				Cluster 1				Cluster 2				Cluster 3					</a:t>
            </a:r>
            <a:endParaRPr i="1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Average Total Membership in Clubs for Each Cluster</a:t>
            </a:r>
            <a:endParaRPr sz="2600"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025"/>
            <a:ext cx="3385525" cy="3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75" y="1516775"/>
            <a:ext cx="4568626" cy="7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ctrTitle"/>
          </p:nvPr>
        </p:nvSpPr>
        <p:spPr>
          <a:xfrm>
            <a:off x="460950" y="2404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Insights</a:t>
            </a:r>
            <a:endParaRPr sz="9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249600" y="90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many clubs are students involved with on average?</a:t>
            </a:r>
            <a:endParaRPr sz="2400"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8550"/>
            <a:ext cx="88392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152400" y="1975200"/>
            <a:ext cx="6154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Predominantly Graduate Student Clubs Membership: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13,106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Predominantly Undergraduate Student Clubs Membership: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28,317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Both Undergrad and Grad Student Clubs Membership: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8,940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6776925" y="1751150"/>
            <a:ext cx="869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#Clubs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6892225" y="2008300"/>
            <a:ext cx="709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142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381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121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115175" y="2908750"/>
            <a:ext cx="85206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Grad Student Clubs = 13106 / 8328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1.57 clubs per grad student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Undergrad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Student Clubs = 28317 / 17314 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1.64 clubs per undergrad student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Assuming ⅔ undergrad, ⅓ grad makeup: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Grad Student Clubs = (13106 + (⅓  * 8940) / 8328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1.93 clubs per grad student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Undergrad Student Clubs = (13106 + (⅔  * 8940) / 8328 =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1.98 clubs per undergrad student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115175" y="4281325"/>
            <a:ext cx="434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Overall Participation: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1.96 clubs per student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95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Each Cluster’s Normalized Mean For Each </a:t>
            </a:r>
            <a:r>
              <a:rPr lang="en" sz="2700"/>
              <a:t>F</a:t>
            </a:r>
            <a:r>
              <a:rPr lang="en" sz="2700"/>
              <a:t>eature</a:t>
            </a:r>
            <a:endParaRPr sz="2700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00" y="842325"/>
            <a:ext cx="5293100" cy="35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/>
        </p:nvSpPr>
        <p:spPr>
          <a:xfrm>
            <a:off x="5703450" y="992900"/>
            <a:ext cx="30018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Organization Type: 19-21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Affiliated School: 22-32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Membership Type: 33-35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Selection Process: 36-39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Club Meeting Frequency: 40-42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When’s the Election: 43-52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When’s Recruiting: 53-56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Incoming or Returning Pres: 57-59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First-Time President: 60-62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46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Affiliated School Distribution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687" y="894400"/>
            <a:ext cx="4104624" cy="39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1419"/>
          <a:stretch/>
        </p:blipFill>
        <p:spPr>
          <a:xfrm>
            <a:off x="0" y="734300"/>
            <a:ext cx="5584575" cy="36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2"/>
          <p:cNvPicPr preferRelativeResize="0"/>
          <p:nvPr/>
        </p:nvPicPr>
        <p:blipFill rotWithShape="1">
          <a:blip r:embed="rId4">
            <a:alphaModFix/>
          </a:blip>
          <a:srcRect b="842" l="0" r="0" t="0"/>
          <a:stretch/>
        </p:blipFill>
        <p:spPr>
          <a:xfrm>
            <a:off x="5863025" y="930150"/>
            <a:ext cx="3181350" cy="29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3"/>
          <p:cNvPicPr preferRelativeResize="0"/>
          <p:nvPr/>
        </p:nvPicPr>
        <p:blipFill rotWithShape="1">
          <a:blip r:embed="rId3">
            <a:alphaModFix/>
          </a:blip>
          <a:srcRect b="0" l="28269" r="0" t="0"/>
          <a:stretch/>
        </p:blipFill>
        <p:spPr>
          <a:xfrm>
            <a:off x="59400" y="0"/>
            <a:ext cx="517525" cy="4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23" y="-6400"/>
            <a:ext cx="65699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8446" y="-6400"/>
            <a:ext cx="54287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3"/>
          <p:cNvPicPr preferRelativeResize="0"/>
          <p:nvPr/>
        </p:nvPicPr>
        <p:blipFill rotWithShape="1">
          <a:blip r:embed="rId6">
            <a:alphaModFix/>
          </a:blip>
          <a:srcRect b="0" l="28967" r="0" t="0"/>
          <a:stretch/>
        </p:blipFill>
        <p:spPr>
          <a:xfrm>
            <a:off x="2641325" y="-6400"/>
            <a:ext cx="726425" cy="490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2850" y="-6400"/>
            <a:ext cx="8183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1160" y="-6400"/>
            <a:ext cx="67896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7675" y="-6400"/>
            <a:ext cx="586275" cy="49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18325" y="-6400"/>
            <a:ext cx="586275" cy="49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/>
          <p:nvPr/>
        </p:nvSpPr>
        <p:spPr>
          <a:xfrm>
            <a:off x="1362225" y="0"/>
            <a:ext cx="4344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/>
          <p:nvPr/>
        </p:nvSpPr>
        <p:spPr>
          <a:xfrm>
            <a:off x="3548100" y="0"/>
            <a:ext cx="4344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5935250" y="0"/>
            <a:ext cx="4344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8480750" y="25050"/>
            <a:ext cx="657000" cy="511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0</a:t>
            </a:r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 rotWithShape="1">
          <a:blip r:embed="rId3">
            <a:alphaModFix/>
          </a:blip>
          <a:srcRect b="0" l="28269" r="0" t="0"/>
          <a:stretch/>
        </p:blipFill>
        <p:spPr>
          <a:xfrm>
            <a:off x="2249825" y="6400"/>
            <a:ext cx="517525" cy="4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148" y="0"/>
            <a:ext cx="65699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/>
          <p:nvPr/>
        </p:nvSpPr>
        <p:spPr>
          <a:xfrm>
            <a:off x="4114775" y="241525"/>
            <a:ext cx="22881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Highest Features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Motivating members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Holding members accountable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Developing mission/vision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Recruiting new members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Marketing</a:t>
            </a:r>
            <a:endParaRPr sz="1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</a:t>
            </a:r>
            <a:endParaRPr/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621" y="0"/>
            <a:ext cx="54287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 rotWithShape="1">
          <a:blip r:embed="rId4">
            <a:alphaModFix/>
          </a:blip>
          <a:srcRect b="0" l="28967" r="0" t="0"/>
          <a:stretch/>
        </p:blipFill>
        <p:spPr>
          <a:xfrm>
            <a:off x="3705500" y="0"/>
            <a:ext cx="726425" cy="4901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/>
        </p:nvSpPr>
        <p:spPr>
          <a:xfrm>
            <a:off x="4717825" y="150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Highest Feature: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Either well-off or inactive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2</a:t>
            </a:r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300" y="0"/>
            <a:ext cx="8183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610" y="0"/>
            <a:ext cx="67896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 txBox="1"/>
          <p:nvPr/>
        </p:nvSpPr>
        <p:spPr>
          <a:xfrm>
            <a:off x="4357525" y="177350"/>
            <a:ext cx="22881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Highest Feature: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Recruiting Members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3</a:t>
            </a:r>
            <a:endParaRPr/>
          </a:p>
        </p:txBody>
      </p:sp>
      <p:pic>
        <p:nvPicPr>
          <p:cNvPr id="346" name="Google Shape;3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400" y="0"/>
            <a:ext cx="586275" cy="49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050" y="0"/>
            <a:ext cx="586275" cy="49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7"/>
          <p:cNvSpPr txBox="1"/>
          <p:nvPr/>
        </p:nvSpPr>
        <p:spPr>
          <a:xfrm>
            <a:off x="4323650" y="159625"/>
            <a:ext cx="22881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Highest Features: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Collaboration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building/icebreakers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Sponsorships</a:t>
            </a:r>
            <a:endParaRPr sz="13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/>
        </p:nvSpPr>
        <p:spPr>
          <a:xfrm>
            <a:off x="123575" y="210900"/>
            <a:ext cx="22881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 0: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Motivating members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Holding members accountable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Developing mission/vision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Recruiting new members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Marketing</a:t>
            </a:r>
            <a:endParaRPr sz="1300"/>
          </a:p>
        </p:txBody>
      </p:sp>
      <p:sp>
        <p:nvSpPr>
          <p:cNvPr id="354" name="Google Shape;354;p48"/>
          <p:cNvSpPr txBox="1"/>
          <p:nvPr/>
        </p:nvSpPr>
        <p:spPr>
          <a:xfrm>
            <a:off x="2411675" y="210900"/>
            <a:ext cx="22881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 1: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Either well-off or inactive</a:t>
            </a:r>
            <a:endParaRPr sz="1300"/>
          </a:p>
        </p:txBody>
      </p:sp>
      <p:sp>
        <p:nvSpPr>
          <p:cNvPr id="355" name="Google Shape;355;p48"/>
          <p:cNvSpPr txBox="1"/>
          <p:nvPr/>
        </p:nvSpPr>
        <p:spPr>
          <a:xfrm>
            <a:off x="123575" y="2337275"/>
            <a:ext cx="22881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 2: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Recruiting Members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56" name="Google Shape;356;p48"/>
          <p:cNvSpPr txBox="1"/>
          <p:nvPr/>
        </p:nvSpPr>
        <p:spPr>
          <a:xfrm>
            <a:off x="2411675" y="2337275"/>
            <a:ext cx="22881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Cluster 3: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Collaboration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building/icebreakers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Sponsorships</a:t>
            </a:r>
            <a:endParaRPr sz="1300"/>
          </a:p>
        </p:txBody>
      </p:sp>
      <p:sp>
        <p:nvSpPr>
          <p:cNvPr id="357" name="Google Shape;357;p48"/>
          <p:cNvSpPr txBox="1"/>
          <p:nvPr/>
        </p:nvSpPr>
        <p:spPr>
          <a:xfrm>
            <a:off x="5065050" y="235325"/>
            <a:ext cx="36642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Clubs in Cluster 0 seem to want to grow and maintain members.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Clubs in Cluster 2 seem established, but want to grow.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Clubs in Cluster 3 seem to want additional resources on team-building activities. These clubs could be looking to engage members of their club. This could also mean that these clubs want to place more emphasis on inclusion.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4609900" y="8750"/>
            <a:ext cx="455100" cy="490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Time President Count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475" y="1152437"/>
            <a:ext cx="5187101" cy="349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Total Members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125" y="1158850"/>
            <a:ext cx="5080000" cy="34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1802550" y="24962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Cleaning</a:t>
            </a:r>
            <a:endParaRPr sz="9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was not in a form where we could immediately do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Old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25" y="2141675"/>
            <a:ext cx="7094673" cy="30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732"/>
            <a:ext cx="9144001" cy="445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88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 was to do K-Means on the CIOs since a clear pattern could not be immediately identified in the dataset (if there was one).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renamed the columns to shorter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dropped unnecessary columns like DateCreated and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try-except routines to change the data that could easily be corrected with code, then exported the edited data frame to a csv and cleaned it more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the csv back in and prepared it for K-Means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