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3"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2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Desktop\RIG%20Group\RIG%20examp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Desktop\RIG%20Group\RIG%20exampl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Acyclovir - Rate 1500/day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Sheet1!$L$31:$L$32</c:f>
              <c:strCache>
                <c:ptCount val="2"/>
                <c:pt idx="0">
                  <c:v>Days</c:v>
                </c:pt>
                <c:pt idx="1">
                  <c:v>1</c:v>
                </c:pt>
              </c:strCache>
            </c:strRef>
          </c:tx>
          <c:spPr>
            <a:ln w="28575" cap="rnd">
              <a:solidFill>
                <a:schemeClr val="accent1"/>
              </a:solidFill>
              <a:round/>
            </a:ln>
            <a:effectLst/>
          </c:spPr>
          <c:marker>
            <c:symbol val="none"/>
          </c:marker>
          <c:val>
            <c:numRef>
              <c:f>Sheet1!$L$33:$L$71</c:f>
              <c:numCache>
                <c:formatCode>General</c:formatCode>
                <c:ptCount val="39"/>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pt idx="23">
                  <c:v>25</c:v>
                </c:pt>
                <c:pt idx="24">
                  <c:v>26</c:v>
                </c:pt>
                <c:pt idx="25">
                  <c:v>27</c:v>
                </c:pt>
                <c:pt idx="26">
                  <c:v>28</c:v>
                </c:pt>
                <c:pt idx="27">
                  <c:v>29</c:v>
                </c:pt>
                <c:pt idx="28">
                  <c:v>30</c:v>
                </c:pt>
                <c:pt idx="29">
                  <c:v>31</c:v>
                </c:pt>
                <c:pt idx="30">
                  <c:v>32</c:v>
                </c:pt>
                <c:pt idx="31">
                  <c:v>33</c:v>
                </c:pt>
                <c:pt idx="32">
                  <c:v>34</c:v>
                </c:pt>
                <c:pt idx="33">
                  <c:v>35</c:v>
                </c:pt>
                <c:pt idx="34">
                  <c:v>36</c:v>
                </c:pt>
                <c:pt idx="35">
                  <c:v>37</c:v>
                </c:pt>
                <c:pt idx="36">
                  <c:v>38</c:v>
                </c:pt>
                <c:pt idx="37">
                  <c:v>39</c:v>
                </c:pt>
                <c:pt idx="38">
                  <c:v>40</c:v>
                </c:pt>
              </c:numCache>
            </c:numRef>
          </c:val>
          <c:smooth val="0"/>
          <c:extLst>
            <c:ext xmlns:c16="http://schemas.microsoft.com/office/drawing/2014/chart" uri="{C3380CC4-5D6E-409C-BE32-E72D297353CC}">
              <c16:uniqueId val="{00000000-19B6-4488-A055-978A34629839}"/>
            </c:ext>
          </c:extLst>
        </c:ser>
        <c:ser>
          <c:idx val="1"/>
          <c:order val="1"/>
          <c:tx>
            <c:strRef>
              <c:f>Sheet1!$M$31:$M$32</c:f>
              <c:strCache>
                <c:ptCount val="2"/>
                <c:pt idx="0">
                  <c:v>Amount</c:v>
                </c:pt>
                <c:pt idx="1">
                  <c:v>78500</c:v>
                </c:pt>
              </c:strCache>
            </c:strRef>
          </c:tx>
          <c:spPr>
            <a:ln w="28575" cap="rnd">
              <a:solidFill>
                <a:schemeClr val="accent2"/>
              </a:solidFill>
              <a:round/>
            </a:ln>
            <a:effectLst/>
          </c:spPr>
          <c:marker>
            <c:symbol val="none"/>
          </c:marker>
          <c:val>
            <c:numRef>
              <c:f>Sheet1!$M$33:$M$71</c:f>
              <c:numCache>
                <c:formatCode>General</c:formatCode>
                <c:ptCount val="39"/>
                <c:pt idx="0">
                  <c:v>77000</c:v>
                </c:pt>
                <c:pt idx="1">
                  <c:v>75500</c:v>
                </c:pt>
                <c:pt idx="2">
                  <c:v>74000</c:v>
                </c:pt>
                <c:pt idx="3">
                  <c:v>72500</c:v>
                </c:pt>
                <c:pt idx="4">
                  <c:v>71000</c:v>
                </c:pt>
                <c:pt idx="5">
                  <c:v>69500</c:v>
                </c:pt>
                <c:pt idx="6">
                  <c:v>68000</c:v>
                </c:pt>
                <c:pt idx="7">
                  <c:v>66500</c:v>
                </c:pt>
                <c:pt idx="8">
                  <c:v>65000</c:v>
                </c:pt>
                <c:pt idx="9">
                  <c:v>63500</c:v>
                </c:pt>
                <c:pt idx="10">
                  <c:v>62000</c:v>
                </c:pt>
                <c:pt idx="11">
                  <c:v>60500</c:v>
                </c:pt>
                <c:pt idx="12">
                  <c:v>59000</c:v>
                </c:pt>
                <c:pt idx="13">
                  <c:v>57500</c:v>
                </c:pt>
                <c:pt idx="14">
                  <c:v>56000</c:v>
                </c:pt>
                <c:pt idx="15">
                  <c:v>54500</c:v>
                </c:pt>
                <c:pt idx="16">
                  <c:v>53000</c:v>
                </c:pt>
                <c:pt idx="17">
                  <c:v>51500</c:v>
                </c:pt>
                <c:pt idx="18">
                  <c:v>50000</c:v>
                </c:pt>
                <c:pt idx="19">
                  <c:v>48500</c:v>
                </c:pt>
                <c:pt idx="20">
                  <c:v>47000</c:v>
                </c:pt>
                <c:pt idx="21">
                  <c:v>45500</c:v>
                </c:pt>
                <c:pt idx="22">
                  <c:v>44000</c:v>
                </c:pt>
                <c:pt idx="23">
                  <c:v>42500</c:v>
                </c:pt>
                <c:pt idx="24">
                  <c:v>41000</c:v>
                </c:pt>
                <c:pt idx="25">
                  <c:v>39500</c:v>
                </c:pt>
                <c:pt idx="26">
                  <c:v>38000</c:v>
                </c:pt>
                <c:pt idx="27">
                  <c:v>36500</c:v>
                </c:pt>
                <c:pt idx="28">
                  <c:v>35000</c:v>
                </c:pt>
                <c:pt idx="29">
                  <c:v>33500</c:v>
                </c:pt>
                <c:pt idx="30">
                  <c:v>32000</c:v>
                </c:pt>
                <c:pt idx="31">
                  <c:v>30500</c:v>
                </c:pt>
                <c:pt idx="32">
                  <c:v>29000</c:v>
                </c:pt>
                <c:pt idx="33">
                  <c:v>27500</c:v>
                </c:pt>
                <c:pt idx="34">
                  <c:v>26000</c:v>
                </c:pt>
                <c:pt idx="35">
                  <c:v>24500</c:v>
                </c:pt>
                <c:pt idx="36">
                  <c:v>23000</c:v>
                </c:pt>
                <c:pt idx="37">
                  <c:v>21500</c:v>
                </c:pt>
                <c:pt idx="38">
                  <c:v>80375</c:v>
                </c:pt>
              </c:numCache>
            </c:numRef>
          </c:val>
          <c:smooth val="0"/>
          <c:extLst>
            <c:ext xmlns:c16="http://schemas.microsoft.com/office/drawing/2014/chart" uri="{C3380CC4-5D6E-409C-BE32-E72D297353CC}">
              <c16:uniqueId val="{00000001-19B6-4488-A055-978A34629839}"/>
            </c:ext>
          </c:extLst>
        </c:ser>
        <c:ser>
          <c:idx val="2"/>
          <c:order val="2"/>
          <c:tx>
            <c:strRef>
              <c:f>Sheet1!$N$31:$N$32</c:f>
              <c:strCache>
                <c:ptCount val="2"/>
                <c:pt idx="0">
                  <c:v>Rate = </c:v>
                </c:pt>
                <c:pt idx="1">
                  <c:v>1500</c:v>
                </c:pt>
              </c:strCache>
            </c:strRef>
          </c:tx>
          <c:spPr>
            <a:ln w="28575" cap="rnd">
              <a:solidFill>
                <a:schemeClr val="accent3"/>
              </a:solidFill>
              <a:round/>
            </a:ln>
            <a:effectLst/>
          </c:spPr>
          <c:marker>
            <c:symbol val="none"/>
          </c:marker>
          <c:val>
            <c:numRef>
              <c:f>Sheet1!$N$33:$N$71</c:f>
              <c:numCache>
                <c:formatCode>General</c:formatCode>
                <c:ptCount val="39"/>
              </c:numCache>
            </c:numRef>
          </c:val>
          <c:smooth val="0"/>
          <c:extLst>
            <c:ext xmlns:c16="http://schemas.microsoft.com/office/drawing/2014/chart" uri="{C3380CC4-5D6E-409C-BE32-E72D297353CC}">
              <c16:uniqueId val="{00000002-19B6-4488-A055-978A34629839}"/>
            </c:ext>
          </c:extLst>
        </c:ser>
        <c:ser>
          <c:idx val="3"/>
          <c:order val="3"/>
          <c:tx>
            <c:strRef>
              <c:f>Sheet1!$O$31:$O$32</c:f>
              <c:strCache>
                <c:ptCount val="2"/>
                <c:pt idx="0">
                  <c:v>How much need to lose to reach 25%</c:v>
                </c:pt>
                <c:pt idx="1">
                  <c:v>58875</c:v>
                </c:pt>
              </c:strCache>
            </c:strRef>
          </c:tx>
          <c:spPr>
            <a:ln w="28575" cap="rnd">
              <a:solidFill>
                <a:schemeClr val="accent4"/>
              </a:solidFill>
              <a:round/>
            </a:ln>
            <a:effectLst/>
          </c:spPr>
          <c:marker>
            <c:symbol val="none"/>
          </c:marker>
          <c:val>
            <c:numRef>
              <c:f>Sheet1!$O$33:$O$71</c:f>
              <c:numCache>
                <c:formatCode>General</c:formatCode>
                <c:ptCount val="39"/>
                <c:pt idx="0">
                  <c:v>21125</c:v>
                </c:pt>
              </c:numCache>
            </c:numRef>
          </c:val>
          <c:smooth val="0"/>
          <c:extLst>
            <c:ext xmlns:c16="http://schemas.microsoft.com/office/drawing/2014/chart" uri="{C3380CC4-5D6E-409C-BE32-E72D297353CC}">
              <c16:uniqueId val="{00000003-19B6-4488-A055-978A34629839}"/>
            </c:ext>
          </c:extLst>
        </c:ser>
        <c:ser>
          <c:idx val="4"/>
          <c:order val="4"/>
          <c:tx>
            <c:strRef>
              <c:f>Sheet1!$P$31:$P$32</c:f>
              <c:strCache>
                <c:ptCount val="2"/>
                <c:pt idx="0">
                  <c:v>How much need to lose to reach 25%</c:v>
                </c:pt>
                <c:pt idx="1">
                  <c:v>Days left</c:v>
                </c:pt>
              </c:strCache>
            </c:strRef>
          </c:tx>
          <c:spPr>
            <a:ln w="28575" cap="rnd">
              <a:solidFill>
                <a:schemeClr val="accent5"/>
              </a:solidFill>
              <a:round/>
            </a:ln>
            <a:effectLst/>
          </c:spPr>
          <c:marker>
            <c:symbol val="none"/>
          </c:marker>
          <c:val>
            <c:numRef>
              <c:f>Sheet1!$P$33:$P$71</c:f>
              <c:numCache>
                <c:formatCode>General</c:formatCode>
                <c:ptCount val="39"/>
                <c:pt idx="0">
                  <c:v>39.25</c:v>
                </c:pt>
              </c:numCache>
            </c:numRef>
          </c:val>
          <c:smooth val="0"/>
          <c:extLst>
            <c:ext xmlns:c16="http://schemas.microsoft.com/office/drawing/2014/chart" uri="{C3380CC4-5D6E-409C-BE32-E72D297353CC}">
              <c16:uniqueId val="{00000004-19B6-4488-A055-978A34629839}"/>
            </c:ext>
          </c:extLst>
        </c:ser>
        <c:dLbls>
          <c:showLegendKey val="0"/>
          <c:showVal val="0"/>
          <c:showCatName val="0"/>
          <c:showSerName val="0"/>
          <c:showPercent val="0"/>
          <c:showBubbleSize val="0"/>
        </c:dLbls>
        <c:smooth val="0"/>
        <c:axId val="1454047904"/>
        <c:axId val="1454054560"/>
      </c:lineChart>
      <c:catAx>
        <c:axId val="145404790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4054560"/>
        <c:crosses val="autoZero"/>
        <c:auto val="1"/>
        <c:lblAlgn val="ctr"/>
        <c:lblOffset val="100"/>
        <c:noMultiLvlLbl val="0"/>
      </c:catAx>
      <c:valAx>
        <c:axId val="1454054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40479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Cocaine - Rate 4000/day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Sheet1!$S$32:$S$87</c:f>
              <c:numCache>
                <c:formatCode>General</c:formatCode>
                <c:ptCount val="5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numCache>
            </c:numRef>
          </c:val>
          <c:smooth val="0"/>
          <c:extLst>
            <c:ext xmlns:c16="http://schemas.microsoft.com/office/drawing/2014/chart" uri="{C3380CC4-5D6E-409C-BE32-E72D297353CC}">
              <c16:uniqueId val="{00000000-8CDE-4198-9CDB-A57ACCA661F5}"/>
            </c:ext>
          </c:extLst>
        </c:ser>
        <c:ser>
          <c:idx val="1"/>
          <c:order val="1"/>
          <c:spPr>
            <a:ln w="28575" cap="rnd">
              <a:solidFill>
                <a:schemeClr val="accent2"/>
              </a:solidFill>
              <a:round/>
            </a:ln>
            <a:effectLst/>
          </c:spPr>
          <c:marker>
            <c:symbol val="none"/>
          </c:marker>
          <c:val>
            <c:numRef>
              <c:f>Sheet1!$T$32:$T$87</c:f>
              <c:numCache>
                <c:formatCode>General</c:formatCode>
                <c:ptCount val="56"/>
                <c:pt idx="0">
                  <c:v>296000</c:v>
                </c:pt>
                <c:pt idx="1">
                  <c:v>292000</c:v>
                </c:pt>
                <c:pt idx="2">
                  <c:v>288000</c:v>
                </c:pt>
                <c:pt idx="3">
                  <c:v>284000</c:v>
                </c:pt>
                <c:pt idx="4">
                  <c:v>280000</c:v>
                </c:pt>
                <c:pt idx="5">
                  <c:v>276000</c:v>
                </c:pt>
                <c:pt idx="6">
                  <c:v>272000</c:v>
                </c:pt>
                <c:pt idx="7">
                  <c:v>268000</c:v>
                </c:pt>
                <c:pt idx="8">
                  <c:v>264000</c:v>
                </c:pt>
                <c:pt idx="9">
                  <c:v>260000</c:v>
                </c:pt>
                <c:pt idx="10">
                  <c:v>256000</c:v>
                </c:pt>
                <c:pt idx="11">
                  <c:v>252000</c:v>
                </c:pt>
                <c:pt idx="12">
                  <c:v>248000</c:v>
                </c:pt>
                <c:pt idx="13">
                  <c:v>244000</c:v>
                </c:pt>
                <c:pt idx="14">
                  <c:v>240000</c:v>
                </c:pt>
                <c:pt idx="15">
                  <c:v>236000</c:v>
                </c:pt>
                <c:pt idx="16">
                  <c:v>232000</c:v>
                </c:pt>
                <c:pt idx="17">
                  <c:v>228000</c:v>
                </c:pt>
                <c:pt idx="18">
                  <c:v>224000</c:v>
                </c:pt>
                <c:pt idx="19">
                  <c:v>220000</c:v>
                </c:pt>
                <c:pt idx="20">
                  <c:v>216000</c:v>
                </c:pt>
                <c:pt idx="21">
                  <c:v>212000</c:v>
                </c:pt>
                <c:pt idx="22">
                  <c:v>208000</c:v>
                </c:pt>
                <c:pt idx="23">
                  <c:v>204000</c:v>
                </c:pt>
                <c:pt idx="24">
                  <c:v>200000</c:v>
                </c:pt>
                <c:pt idx="25">
                  <c:v>196000</c:v>
                </c:pt>
                <c:pt idx="26">
                  <c:v>192000</c:v>
                </c:pt>
                <c:pt idx="27">
                  <c:v>188000</c:v>
                </c:pt>
                <c:pt idx="28">
                  <c:v>184000</c:v>
                </c:pt>
                <c:pt idx="29">
                  <c:v>180000</c:v>
                </c:pt>
                <c:pt idx="30">
                  <c:v>176000</c:v>
                </c:pt>
                <c:pt idx="31">
                  <c:v>172000</c:v>
                </c:pt>
                <c:pt idx="32">
                  <c:v>168000</c:v>
                </c:pt>
                <c:pt idx="33">
                  <c:v>164000</c:v>
                </c:pt>
                <c:pt idx="34">
                  <c:v>160000</c:v>
                </c:pt>
                <c:pt idx="35">
                  <c:v>156000</c:v>
                </c:pt>
                <c:pt idx="36">
                  <c:v>152000</c:v>
                </c:pt>
                <c:pt idx="37">
                  <c:v>148000</c:v>
                </c:pt>
                <c:pt idx="38">
                  <c:v>144000</c:v>
                </c:pt>
                <c:pt idx="39">
                  <c:v>140000</c:v>
                </c:pt>
                <c:pt idx="40">
                  <c:v>136000</c:v>
                </c:pt>
                <c:pt idx="41">
                  <c:v>132000</c:v>
                </c:pt>
                <c:pt idx="42">
                  <c:v>128000</c:v>
                </c:pt>
                <c:pt idx="43">
                  <c:v>124000</c:v>
                </c:pt>
                <c:pt idx="44">
                  <c:v>120000</c:v>
                </c:pt>
                <c:pt idx="45">
                  <c:v>116000</c:v>
                </c:pt>
                <c:pt idx="46">
                  <c:v>112000</c:v>
                </c:pt>
                <c:pt idx="47">
                  <c:v>108000</c:v>
                </c:pt>
                <c:pt idx="48">
                  <c:v>104000</c:v>
                </c:pt>
                <c:pt idx="49">
                  <c:v>100000</c:v>
                </c:pt>
                <c:pt idx="50">
                  <c:v>96000</c:v>
                </c:pt>
                <c:pt idx="51">
                  <c:v>92000</c:v>
                </c:pt>
                <c:pt idx="52">
                  <c:v>88000</c:v>
                </c:pt>
                <c:pt idx="53">
                  <c:v>84000</c:v>
                </c:pt>
                <c:pt idx="54">
                  <c:v>80000</c:v>
                </c:pt>
                <c:pt idx="55">
                  <c:v>302000</c:v>
                </c:pt>
              </c:numCache>
            </c:numRef>
          </c:val>
          <c:smooth val="0"/>
          <c:extLst>
            <c:ext xmlns:c16="http://schemas.microsoft.com/office/drawing/2014/chart" uri="{C3380CC4-5D6E-409C-BE32-E72D297353CC}">
              <c16:uniqueId val="{00000001-8CDE-4198-9CDB-A57ACCA661F5}"/>
            </c:ext>
          </c:extLst>
        </c:ser>
        <c:dLbls>
          <c:showLegendKey val="0"/>
          <c:showVal val="0"/>
          <c:showCatName val="0"/>
          <c:showSerName val="0"/>
          <c:showPercent val="0"/>
          <c:showBubbleSize val="0"/>
        </c:dLbls>
        <c:smooth val="0"/>
        <c:axId val="1578896816"/>
        <c:axId val="1578898480"/>
      </c:lineChart>
      <c:catAx>
        <c:axId val="15788968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8898480"/>
        <c:crosses val="autoZero"/>
        <c:auto val="1"/>
        <c:lblAlgn val="ctr"/>
        <c:lblOffset val="100"/>
        <c:noMultiLvlLbl val="0"/>
      </c:catAx>
      <c:valAx>
        <c:axId val="1578898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8896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8AE9C3-D6A4-439D-A522-A7B3F60D81F6}"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793F8-C58D-4FFD-8F42-407BC105862E}" type="slidenum">
              <a:rPr lang="en-US" smtClean="0"/>
              <a:t>‹#›</a:t>
            </a:fld>
            <a:endParaRPr lang="en-US"/>
          </a:p>
        </p:txBody>
      </p:sp>
    </p:spTree>
    <p:extLst>
      <p:ext uri="{BB962C8B-B14F-4D97-AF65-F5344CB8AC3E}">
        <p14:creationId xmlns:p14="http://schemas.microsoft.com/office/powerpoint/2010/main" val="1161826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A8AE9C3-D6A4-439D-A522-A7B3F60D81F6}" type="datetimeFigureOut">
              <a:rPr lang="en-US" smtClean="0"/>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793F8-C58D-4FFD-8F42-407BC105862E}" type="slidenum">
              <a:rPr lang="en-US" smtClean="0"/>
              <a:t>‹#›</a:t>
            </a:fld>
            <a:endParaRPr lang="en-US"/>
          </a:p>
        </p:txBody>
      </p:sp>
    </p:spTree>
    <p:extLst>
      <p:ext uri="{BB962C8B-B14F-4D97-AF65-F5344CB8AC3E}">
        <p14:creationId xmlns:p14="http://schemas.microsoft.com/office/powerpoint/2010/main" val="334589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A8AE9C3-D6A4-439D-A522-A7B3F60D81F6}"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793F8-C58D-4FFD-8F42-407BC105862E}" type="slidenum">
              <a:rPr lang="en-US" smtClean="0"/>
              <a:t>‹#›</a:t>
            </a:fld>
            <a:endParaRPr lang="en-US"/>
          </a:p>
        </p:txBody>
      </p:sp>
    </p:spTree>
    <p:extLst>
      <p:ext uri="{BB962C8B-B14F-4D97-AF65-F5344CB8AC3E}">
        <p14:creationId xmlns:p14="http://schemas.microsoft.com/office/powerpoint/2010/main" val="3746431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A8AE9C3-D6A4-439D-A522-A7B3F60D81F6}"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793F8-C58D-4FFD-8F42-407BC105862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45522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8AE9C3-D6A4-439D-A522-A7B3F60D81F6}"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793F8-C58D-4FFD-8F42-407BC105862E}" type="slidenum">
              <a:rPr lang="en-US" smtClean="0"/>
              <a:t>‹#›</a:t>
            </a:fld>
            <a:endParaRPr lang="en-US"/>
          </a:p>
        </p:txBody>
      </p:sp>
    </p:spTree>
    <p:extLst>
      <p:ext uri="{BB962C8B-B14F-4D97-AF65-F5344CB8AC3E}">
        <p14:creationId xmlns:p14="http://schemas.microsoft.com/office/powerpoint/2010/main" val="514127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A8AE9C3-D6A4-439D-A522-A7B3F60D81F6}" type="datetimeFigureOut">
              <a:rPr lang="en-US" smtClean="0"/>
              <a:t>12/28/2020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793F8-C58D-4FFD-8F42-407BC105862E}" type="slidenum">
              <a:rPr lang="en-US" smtClean="0"/>
              <a:t>‹#›</a:t>
            </a:fld>
            <a:endParaRPr lang="en-US"/>
          </a:p>
        </p:txBody>
      </p:sp>
    </p:spTree>
    <p:extLst>
      <p:ext uri="{BB962C8B-B14F-4D97-AF65-F5344CB8AC3E}">
        <p14:creationId xmlns:p14="http://schemas.microsoft.com/office/powerpoint/2010/main" val="3823205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A8AE9C3-D6A4-439D-A522-A7B3F60D81F6}" type="datetimeFigureOut">
              <a:rPr lang="en-US" smtClean="0"/>
              <a:t>12/28/2020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793F8-C58D-4FFD-8F42-407BC105862E}" type="slidenum">
              <a:rPr lang="en-US" smtClean="0"/>
              <a:t>‹#›</a:t>
            </a:fld>
            <a:endParaRPr lang="en-US"/>
          </a:p>
        </p:txBody>
      </p:sp>
    </p:spTree>
    <p:extLst>
      <p:ext uri="{BB962C8B-B14F-4D97-AF65-F5344CB8AC3E}">
        <p14:creationId xmlns:p14="http://schemas.microsoft.com/office/powerpoint/2010/main" val="993612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8AE9C3-D6A4-439D-A522-A7B3F60D81F6}"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793F8-C58D-4FFD-8F42-407BC105862E}" type="slidenum">
              <a:rPr lang="en-US" smtClean="0"/>
              <a:t>‹#›</a:t>
            </a:fld>
            <a:endParaRPr lang="en-US"/>
          </a:p>
        </p:txBody>
      </p:sp>
    </p:spTree>
    <p:extLst>
      <p:ext uri="{BB962C8B-B14F-4D97-AF65-F5344CB8AC3E}">
        <p14:creationId xmlns:p14="http://schemas.microsoft.com/office/powerpoint/2010/main" val="1804316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8AE9C3-D6A4-439D-A522-A7B3F60D81F6}"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793F8-C58D-4FFD-8F42-407BC105862E}" type="slidenum">
              <a:rPr lang="en-US" smtClean="0"/>
              <a:t>‹#›</a:t>
            </a:fld>
            <a:endParaRPr lang="en-US"/>
          </a:p>
        </p:txBody>
      </p:sp>
    </p:spTree>
    <p:extLst>
      <p:ext uri="{BB962C8B-B14F-4D97-AF65-F5344CB8AC3E}">
        <p14:creationId xmlns:p14="http://schemas.microsoft.com/office/powerpoint/2010/main" val="2054437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A8AE9C3-D6A4-439D-A522-A7B3F60D81F6}"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793F8-C58D-4FFD-8F42-407BC105862E}" type="slidenum">
              <a:rPr lang="en-US" smtClean="0"/>
              <a:t>‹#›</a:t>
            </a:fld>
            <a:endParaRPr lang="en-US"/>
          </a:p>
        </p:txBody>
      </p:sp>
    </p:spTree>
    <p:extLst>
      <p:ext uri="{BB962C8B-B14F-4D97-AF65-F5344CB8AC3E}">
        <p14:creationId xmlns:p14="http://schemas.microsoft.com/office/powerpoint/2010/main" val="3294125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8AE9C3-D6A4-439D-A522-A7B3F60D81F6}"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793F8-C58D-4FFD-8F42-407BC105862E}" type="slidenum">
              <a:rPr lang="en-US" smtClean="0"/>
              <a:t>‹#›</a:t>
            </a:fld>
            <a:endParaRPr lang="en-US"/>
          </a:p>
        </p:txBody>
      </p:sp>
    </p:spTree>
    <p:extLst>
      <p:ext uri="{BB962C8B-B14F-4D97-AF65-F5344CB8AC3E}">
        <p14:creationId xmlns:p14="http://schemas.microsoft.com/office/powerpoint/2010/main" val="151711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8AE9C3-D6A4-439D-A522-A7B3F60D81F6}" type="datetimeFigureOut">
              <a:rPr lang="en-US" smtClean="0"/>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793F8-C58D-4FFD-8F42-407BC105862E}" type="slidenum">
              <a:rPr lang="en-US" smtClean="0"/>
              <a:t>‹#›</a:t>
            </a:fld>
            <a:endParaRPr lang="en-US"/>
          </a:p>
        </p:txBody>
      </p:sp>
    </p:spTree>
    <p:extLst>
      <p:ext uri="{BB962C8B-B14F-4D97-AF65-F5344CB8AC3E}">
        <p14:creationId xmlns:p14="http://schemas.microsoft.com/office/powerpoint/2010/main" val="3567291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8AE9C3-D6A4-439D-A522-A7B3F60D81F6}" type="datetimeFigureOut">
              <a:rPr lang="en-US" smtClean="0"/>
              <a:t>12/28/2020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B793F8-C58D-4FFD-8F42-407BC105862E}" type="slidenum">
              <a:rPr lang="en-US" smtClean="0"/>
              <a:t>‹#›</a:t>
            </a:fld>
            <a:endParaRPr lang="en-US"/>
          </a:p>
        </p:txBody>
      </p:sp>
    </p:spTree>
    <p:extLst>
      <p:ext uri="{BB962C8B-B14F-4D97-AF65-F5344CB8AC3E}">
        <p14:creationId xmlns:p14="http://schemas.microsoft.com/office/powerpoint/2010/main" val="2649839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A8AE9C3-D6A4-439D-A522-A7B3F60D81F6}" type="datetimeFigureOut">
              <a:rPr lang="en-US" smtClean="0"/>
              <a:t>12/28/2020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3B793F8-C58D-4FFD-8F42-407BC105862E}" type="slidenum">
              <a:rPr lang="en-US" smtClean="0"/>
              <a:t>‹#›</a:t>
            </a:fld>
            <a:endParaRPr lang="en-US"/>
          </a:p>
        </p:txBody>
      </p:sp>
    </p:spTree>
    <p:extLst>
      <p:ext uri="{BB962C8B-B14F-4D97-AF65-F5344CB8AC3E}">
        <p14:creationId xmlns:p14="http://schemas.microsoft.com/office/powerpoint/2010/main" val="193357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A8AE9C3-D6A4-439D-A522-A7B3F60D81F6}" type="datetimeFigureOut">
              <a:rPr lang="en-US" smtClean="0"/>
              <a:t>12/28/2020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3B793F8-C58D-4FFD-8F42-407BC105862E}" type="slidenum">
              <a:rPr lang="en-US" smtClean="0"/>
              <a:t>‹#›</a:t>
            </a:fld>
            <a:endParaRPr lang="en-US"/>
          </a:p>
        </p:txBody>
      </p:sp>
    </p:spTree>
    <p:extLst>
      <p:ext uri="{BB962C8B-B14F-4D97-AF65-F5344CB8AC3E}">
        <p14:creationId xmlns:p14="http://schemas.microsoft.com/office/powerpoint/2010/main" val="1831874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0A8AE9C3-D6A4-439D-A522-A7B3F60D81F6}" type="datetimeFigureOut">
              <a:rPr lang="en-US" smtClean="0"/>
              <a:t>12/28/2020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3B793F8-C58D-4FFD-8F42-407BC105862E}" type="slidenum">
              <a:rPr lang="en-US" smtClean="0"/>
              <a:t>‹#›</a:t>
            </a:fld>
            <a:endParaRPr lang="en-US"/>
          </a:p>
        </p:txBody>
      </p:sp>
    </p:spTree>
    <p:extLst>
      <p:ext uri="{BB962C8B-B14F-4D97-AF65-F5344CB8AC3E}">
        <p14:creationId xmlns:p14="http://schemas.microsoft.com/office/powerpoint/2010/main" val="3022405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A8AE9C3-D6A4-439D-A522-A7B3F60D81F6}" type="datetimeFigureOut">
              <a:rPr lang="en-US" smtClean="0"/>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793F8-C58D-4FFD-8F42-407BC105862E}" type="slidenum">
              <a:rPr lang="en-US" smtClean="0"/>
              <a:t>‹#›</a:t>
            </a:fld>
            <a:endParaRPr lang="en-US"/>
          </a:p>
        </p:txBody>
      </p:sp>
    </p:spTree>
    <p:extLst>
      <p:ext uri="{BB962C8B-B14F-4D97-AF65-F5344CB8AC3E}">
        <p14:creationId xmlns:p14="http://schemas.microsoft.com/office/powerpoint/2010/main" val="3117450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A8AE9C3-D6A4-439D-A522-A7B3F60D81F6}" type="datetimeFigureOut">
              <a:rPr lang="en-US" smtClean="0"/>
              <a:t>12/28/2020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3B793F8-C58D-4FFD-8F42-407BC105862E}" type="slidenum">
              <a:rPr lang="en-US" smtClean="0"/>
              <a:t>‹#›</a:t>
            </a:fld>
            <a:endParaRPr lang="en-US"/>
          </a:p>
        </p:txBody>
      </p:sp>
    </p:spTree>
    <p:extLst>
      <p:ext uri="{BB962C8B-B14F-4D97-AF65-F5344CB8AC3E}">
        <p14:creationId xmlns:p14="http://schemas.microsoft.com/office/powerpoint/2010/main" val="38020473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11</a:t>
            </a:r>
            <a:endParaRPr lang="en-US" dirty="0"/>
          </a:p>
        </p:txBody>
      </p:sp>
      <p:sp>
        <p:nvSpPr>
          <p:cNvPr id="3" name="Subtitle 2"/>
          <p:cNvSpPr>
            <a:spLocks noGrp="1"/>
          </p:cNvSpPr>
          <p:nvPr>
            <p:ph type="subTitle" idx="1"/>
          </p:nvPr>
        </p:nvSpPr>
        <p:spPr/>
        <p:txBody>
          <a:bodyPr/>
          <a:lstStyle/>
          <a:p>
            <a:r>
              <a:rPr lang="en-US" dirty="0" smtClean="0"/>
              <a:t>Andrew Lin</a:t>
            </a:r>
            <a:endParaRPr lang="en-US" dirty="0"/>
          </a:p>
        </p:txBody>
      </p:sp>
    </p:spTree>
    <p:extLst>
      <p:ext uri="{BB962C8B-B14F-4D97-AF65-F5344CB8AC3E}">
        <p14:creationId xmlns:p14="http://schemas.microsoft.com/office/powerpoint/2010/main" val="1187888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a:xfrm>
            <a:off x="1045123" y="1712096"/>
            <a:ext cx="8946541" cy="1677785"/>
          </a:xfrm>
        </p:spPr>
        <p:txBody>
          <a:bodyPr/>
          <a:lstStyle/>
          <a:p>
            <a:r>
              <a:rPr lang="en-US" dirty="0"/>
              <a:t>Using Dynamic Trust to help first aid respondents and hospital staff find which hospitals have higher trust levels based on their inventory. This can help determine how lenient can be with their staff and also help first aid respondents/ patients find which hospitals to attend for emergencies.</a:t>
            </a:r>
          </a:p>
          <a:p>
            <a:pPr marL="0" indent="0">
              <a:buNone/>
            </a:pPr>
            <a:endParaRPr lang="en-US" dirty="0"/>
          </a:p>
        </p:txBody>
      </p:sp>
      <p:sp>
        <p:nvSpPr>
          <p:cNvPr id="5" name="Title 1"/>
          <p:cNvSpPr txBox="1">
            <a:spLocks/>
          </p:cNvSpPr>
          <p:nvPr/>
        </p:nvSpPr>
        <p:spPr>
          <a:xfrm>
            <a:off x="586941" y="3389881"/>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Agents</a:t>
            </a:r>
          </a:p>
          <a:p>
            <a:endParaRPr lang="en-US" dirty="0"/>
          </a:p>
          <a:p>
            <a:endParaRPr lang="en-US" dirty="0"/>
          </a:p>
        </p:txBody>
      </p:sp>
      <p:sp>
        <p:nvSpPr>
          <p:cNvPr id="6" name="Content Placeholder 2"/>
          <p:cNvSpPr txBox="1">
            <a:spLocks/>
          </p:cNvSpPr>
          <p:nvPr/>
        </p:nvSpPr>
        <p:spPr>
          <a:xfrm>
            <a:off x="1045122" y="4087621"/>
            <a:ext cx="8946541" cy="16777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Hospital’s inventory, patients,</a:t>
            </a:r>
          </a:p>
          <a:p>
            <a:r>
              <a:rPr lang="en-US" dirty="0" smtClean="0"/>
              <a:t>Future:</a:t>
            </a:r>
          </a:p>
          <a:p>
            <a:pPr lvl="1"/>
            <a:r>
              <a:rPr lang="en-US" dirty="0" smtClean="0"/>
              <a:t>Respondents</a:t>
            </a:r>
          </a:p>
          <a:p>
            <a:pPr marL="0" indent="0">
              <a:buFont typeface="Wingdings 3" charset="2"/>
              <a:buNone/>
            </a:pPr>
            <a:endParaRPr lang="en-US" dirty="0"/>
          </a:p>
        </p:txBody>
      </p:sp>
    </p:spTree>
    <p:extLst>
      <p:ext uri="{BB962C8B-B14F-4D97-AF65-F5344CB8AC3E}">
        <p14:creationId xmlns:p14="http://schemas.microsoft.com/office/powerpoint/2010/main" val="962582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Expectancy vs Reality</a:t>
            </a:r>
            <a:endParaRPr lang="en-US" dirty="0"/>
          </a:p>
        </p:txBody>
      </p:sp>
      <p:sp>
        <p:nvSpPr>
          <p:cNvPr id="3" name="Content Placeholder 2"/>
          <p:cNvSpPr>
            <a:spLocks noGrp="1"/>
          </p:cNvSpPr>
          <p:nvPr>
            <p:ph idx="1"/>
          </p:nvPr>
        </p:nvSpPr>
        <p:spPr>
          <a:xfrm>
            <a:off x="1103312" y="1475874"/>
            <a:ext cx="6324183" cy="4772525"/>
          </a:xfrm>
        </p:spPr>
        <p:txBody>
          <a:bodyPr/>
          <a:lstStyle/>
          <a:p>
            <a:r>
              <a:rPr lang="en-US" dirty="0" smtClean="0"/>
              <a:t>Given types of medication</a:t>
            </a:r>
          </a:p>
          <a:p>
            <a:r>
              <a:rPr lang="en-US" dirty="0" smtClean="0"/>
              <a:t>Enter in data needed, </a:t>
            </a:r>
            <a:r>
              <a:rPr lang="en-US" dirty="0" err="1" smtClean="0"/>
              <a:t>ie</a:t>
            </a:r>
            <a:r>
              <a:rPr lang="en-US" dirty="0" smtClean="0"/>
              <a:t> which medication, amount of medication, the day, and patient number</a:t>
            </a:r>
          </a:p>
          <a:p>
            <a:r>
              <a:rPr lang="en-US" dirty="0" smtClean="0"/>
              <a:t>System stores information in matrix which is compared later to manual inventory count.</a:t>
            </a:r>
          </a:p>
          <a:p>
            <a:r>
              <a:rPr lang="en-US" dirty="0" smtClean="0"/>
              <a:t>Trust level is determined based upon the statistical difference</a:t>
            </a:r>
            <a:endParaRPr lang="en-US" dirty="0"/>
          </a:p>
          <a:p>
            <a:r>
              <a:rPr lang="en-US" dirty="0" smtClean="0"/>
              <a:t>Future:</a:t>
            </a:r>
          </a:p>
          <a:p>
            <a:pPr lvl="1"/>
            <a:r>
              <a:rPr lang="en-US" dirty="0" smtClean="0"/>
              <a:t>The trust level determination can be changed depending on location</a:t>
            </a:r>
          </a:p>
          <a:p>
            <a:pPr lvl="1"/>
            <a:r>
              <a:rPr lang="en-US" dirty="0" smtClean="0"/>
              <a:t>Speed up Sorting method with Hashing</a:t>
            </a:r>
            <a:endParaRPr lang="en-US" dirty="0"/>
          </a:p>
        </p:txBody>
      </p:sp>
      <p:pic>
        <p:nvPicPr>
          <p:cNvPr id="5" name="Picture 4"/>
          <p:cNvPicPr>
            <a:picLocks noChangeAspect="1"/>
          </p:cNvPicPr>
          <p:nvPr/>
        </p:nvPicPr>
        <p:blipFill>
          <a:blip r:embed="rId2"/>
          <a:stretch>
            <a:fillRect/>
          </a:stretch>
        </p:blipFill>
        <p:spPr>
          <a:xfrm>
            <a:off x="7138737" y="1242328"/>
            <a:ext cx="5053263" cy="5616992"/>
          </a:xfrm>
          <a:prstGeom prst="rect">
            <a:avLst/>
          </a:prstGeom>
        </p:spPr>
      </p:pic>
    </p:spTree>
    <p:extLst>
      <p:ext uri="{BB962C8B-B14F-4D97-AF65-F5344CB8AC3E}">
        <p14:creationId xmlns:p14="http://schemas.microsoft.com/office/powerpoint/2010/main" val="2802899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matrix for restock</a:t>
            </a:r>
            <a:endParaRPr lang="en-US" dirty="0"/>
          </a:p>
        </p:txBody>
      </p:sp>
      <p:sp>
        <p:nvSpPr>
          <p:cNvPr id="3" name="Content Placeholder 2"/>
          <p:cNvSpPr>
            <a:spLocks noGrp="1"/>
          </p:cNvSpPr>
          <p:nvPr>
            <p:ph idx="1"/>
          </p:nvPr>
        </p:nvSpPr>
        <p:spPr>
          <a:xfrm>
            <a:off x="847898" y="2052918"/>
            <a:ext cx="3815542" cy="4195481"/>
          </a:xfrm>
        </p:spPr>
        <p:txBody>
          <a:bodyPr>
            <a:normAutofit/>
          </a:bodyPr>
          <a:lstStyle/>
          <a:p>
            <a:r>
              <a:rPr lang="en-US" dirty="0" smtClean="0"/>
              <a:t>Hard Coded: System checks daily if a restock is necessary as gives an estimate.</a:t>
            </a:r>
          </a:p>
          <a:p>
            <a:r>
              <a:rPr lang="en-US" dirty="0" smtClean="0"/>
              <a:t>Future: Machine Learning will detect most common rate of change based upon numerous days to estimate how long before a restock is needed.</a:t>
            </a:r>
            <a:endParaRPr lang="en-US" dirty="0"/>
          </a:p>
        </p:txBody>
      </p:sp>
      <p:pic>
        <p:nvPicPr>
          <p:cNvPr id="4" name="Picture 3"/>
          <p:cNvPicPr>
            <a:picLocks noChangeAspect="1"/>
          </p:cNvPicPr>
          <p:nvPr/>
        </p:nvPicPr>
        <p:blipFill>
          <a:blip r:embed="rId2"/>
          <a:stretch>
            <a:fillRect/>
          </a:stretch>
        </p:blipFill>
        <p:spPr>
          <a:xfrm>
            <a:off x="4946792" y="1561625"/>
            <a:ext cx="6473076" cy="4686774"/>
          </a:xfrm>
          <a:prstGeom prst="rect">
            <a:avLst/>
          </a:prstGeom>
        </p:spPr>
      </p:pic>
    </p:spTree>
    <p:extLst>
      <p:ext uri="{BB962C8B-B14F-4D97-AF65-F5344CB8AC3E}">
        <p14:creationId xmlns:p14="http://schemas.microsoft.com/office/powerpoint/2010/main" val="4199873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1204048019"/>
              </p:ext>
            </p:extLst>
          </p:nvPr>
        </p:nvGraphicFramePr>
        <p:xfrm>
          <a:off x="1066800" y="81049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498279982"/>
              </p:ext>
            </p:extLst>
          </p:nvPr>
        </p:nvGraphicFramePr>
        <p:xfrm>
          <a:off x="6278880" y="810491"/>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21731270"/>
              </p:ext>
            </p:extLst>
          </p:nvPr>
        </p:nvGraphicFramePr>
        <p:xfrm>
          <a:off x="773080" y="3798916"/>
          <a:ext cx="4580315" cy="1405890"/>
        </p:xfrm>
        <a:graphic>
          <a:graphicData uri="http://schemas.openxmlformats.org/drawingml/2006/table">
            <a:tbl>
              <a:tblPr>
                <a:tableStyleId>{5C22544A-7EE6-4342-B048-85BDC9FD1C3A}</a:tableStyleId>
              </a:tblPr>
              <a:tblGrid>
                <a:gridCol w="916063">
                  <a:extLst>
                    <a:ext uri="{9D8B030D-6E8A-4147-A177-3AD203B41FA5}">
                      <a16:colId xmlns:a16="http://schemas.microsoft.com/office/drawing/2014/main" val="3834953758"/>
                    </a:ext>
                  </a:extLst>
                </a:gridCol>
                <a:gridCol w="916063">
                  <a:extLst>
                    <a:ext uri="{9D8B030D-6E8A-4147-A177-3AD203B41FA5}">
                      <a16:colId xmlns:a16="http://schemas.microsoft.com/office/drawing/2014/main" val="3391690776"/>
                    </a:ext>
                  </a:extLst>
                </a:gridCol>
                <a:gridCol w="916063">
                  <a:extLst>
                    <a:ext uri="{9D8B030D-6E8A-4147-A177-3AD203B41FA5}">
                      <a16:colId xmlns:a16="http://schemas.microsoft.com/office/drawing/2014/main" val="4085074859"/>
                    </a:ext>
                  </a:extLst>
                </a:gridCol>
                <a:gridCol w="916063">
                  <a:extLst>
                    <a:ext uri="{9D8B030D-6E8A-4147-A177-3AD203B41FA5}">
                      <a16:colId xmlns:a16="http://schemas.microsoft.com/office/drawing/2014/main" val="4216467660"/>
                    </a:ext>
                  </a:extLst>
                </a:gridCol>
                <a:gridCol w="916063">
                  <a:extLst>
                    <a:ext uri="{9D8B030D-6E8A-4147-A177-3AD203B41FA5}">
                      <a16:colId xmlns:a16="http://schemas.microsoft.com/office/drawing/2014/main" val="3078982750"/>
                    </a:ext>
                  </a:extLst>
                </a:gridCol>
              </a:tblGrid>
              <a:tr h="190500">
                <a:tc>
                  <a:txBody>
                    <a:bodyPr/>
                    <a:lstStyle/>
                    <a:p>
                      <a:pPr algn="l" fontAlgn="b"/>
                      <a:r>
                        <a:rPr lang="en-US" sz="1100" u="none" strike="noStrike">
                          <a:effectLst/>
                        </a:rPr>
                        <a:t>Acyclovir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752231"/>
                  </a:ext>
                </a:extLst>
              </a:tr>
              <a:tr h="190500">
                <a:tc>
                  <a:txBody>
                    <a:bodyPr/>
                    <a:lstStyle/>
                    <a:p>
                      <a:pPr algn="l" fontAlgn="b"/>
                      <a:r>
                        <a:rPr lang="en-US" sz="1100" u="none" strike="noStrike">
                          <a:effectLst/>
                        </a:rPr>
                        <a:t>Amount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Rate per day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0921757"/>
                  </a:ext>
                </a:extLst>
              </a:tr>
              <a:tr h="190500">
                <a:tc>
                  <a:txBody>
                    <a:bodyPr/>
                    <a:lstStyle/>
                    <a:p>
                      <a:pPr algn="l" fontAlgn="b"/>
                      <a:r>
                        <a:rPr lang="en-US" sz="1100" u="none" strike="noStrike">
                          <a:effectLst/>
                        </a:rPr>
                        <a:t>Day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How much is left before </a:t>
                      </a:r>
                      <a:r>
                        <a:rPr lang="en-US" sz="1100" u="none" strike="noStrike" dirty="0" smtClean="0">
                          <a:effectLst/>
                        </a:rPr>
                        <a:t>25</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58875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8850838"/>
                  </a:ext>
                </a:extLst>
              </a:tr>
              <a:tr h="190500">
                <a:tc>
                  <a:txBody>
                    <a:bodyPr/>
                    <a:lstStyle/>
                    <a:p>
                      <a:pPr algn="l" fontAlgn="b"/>
                      <a:r>
                        <a:rPr lang="en-US" sz="1100" u="none" strike="noStrike">
                          <a:effectLst/>
                        </a:rPr>
                        <a:t>Patient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Days before restock needed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913316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91200261"/>
              </p:ext>
            </p:extLst>
          </p:nvPr>
        </p:nvGraphicFramePr>
        <p:xfrm>
          <a:off x="5860474" y="3798916"/>
          <a:ext cx="4990405" cy="1405890"/>
        </p:xfrm>
        <a:graphic>
          <a:graphicData uri="http://schemas.openxmlformats.org/drawingml/2006/table">
            <a:tbl>
              <a:tblPr>
                <a:tableStyleId>{5C22544A-7EE6-4342-B048-85BDC9FD1C3A}</a:tableStyleId>
              </a:tblPr>
              <a:tblGrid>
                <a:gridCol w="998081">
                  <a:extLst>
                    <a:ext uri="{9D8B030D-6E8A-4147-A177-3AD203B41FA5}">
                      <a16:colId xmlns:a16="http://schemas.microsoft.com/office/drawing/2014/main" val="2399587984"/>
                    </a:ext>
                  </a:extLst>
                </a:gridCol>
                <a:gridCol w="998081">
                  <a:extLst>
                    <a:ext uri="{9D8B030D-6E8A-4147-A177-3AD203B41FA5}">
                      <a16:colId xmlns:a16="http://schemas.microsoft.com/office/drawing/2014/main" val="2520575420"/>
                    </a:ext>
                  </a:extLst>
                </a:gridCol>
                <a:gridCol w="998081">
                  <a:extLst>
                    <a:ext uri="{9D8B030D-6E8A-4147-A177-3AD203B41FA5}">
                      <a16:colId xmlns:a16="http://schemas.microsoft.com/office/drawing/2014/main" val="3780735390"/>
                    </a:ext>
                  </a:extLst>
                </a:gridCol>
                <a:gridCol w="998081">
                  <a:extLst>
                    <a:ext uri="{9D8B030D-6E8A-4147-A177-3AD203B41FA5}">
                      <a16:colId xmlns:a16="http://schemas.microsoft.com/office/drawing/2014/main" val="1145851595"/>
                    </a:ext>
                  </a:extLst>
                </a:gridCol>
                <a:gridCol w="998081">
                  <a:extLst>
                    <a:ext uri="{9D8B030D-6E8A-4147-A177-3AD203B41FA5}">
                      <a16:colId xmlns:a16="http://schemas.microsoft.com/office/drawing/2014/main" val="4253931017"/>
                    </a:ext>
                  </a:extLst>
                </a:gridCol>
              </a:tblGrid>
              <a:tr h="190500">
                <a:tc>
                  <a:txBody>
                    <a:bodyPr/>
                    <a:lstStyle/>
                    <a:p>
                      <a:pPr algn="l" fontAlgn="b"/>
                      <a:r>
                        <a:rPr lang="en-US" sz="1100" u="none" strike="noStrike">
                          <a:effectLst/>
                        </a:rPr>
                        <a:t>Codeine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7579071"/>
                  </a:ext>
                </a:extLst>
              </a:tr>
              <a:tr h="190500">
                <a:tc>
                  <a:txBody>
                    <a:bodyPr/>
                    <a:lstStyle/>
                    <a:p>
                      <a:pPr algn="l" fontAlgn="b"/>
                      <a:r>
                        <a:rPr lang="en-US" sz="1100" u="none" strike="noStrike">
                          <a:effectLst/>
                        </a:rPr>
                        <a:t>Amount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Rate per day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4000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2992737"/>
                  </a:ext>
                </a:extLst>
              </a:tr>
              <a:tr h="190500">
                <a:tc>
                  <a:txBody>
                    <a:bodyPr/>
                    <a:lstStyle/>
                    <a:p>
                      <a:pPr algn="l" fontAlgn="b"/>
                      <a:r>
                        <a:rPr lang="en-US" sz="1100" u="none" strike="noStrike">
                          <a:effectLst/>
                        </a:rPr>
                        <a:t>Day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How much is left before 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222000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5894040"/>
                  </a:ext>
                </a:extLst>
              </a:tr>
              <a:tr h="190500">
                <a:tc>
                  <a:txBody>
                    <a:bodyPr/>
                    <a:lstStyle/>
                    <a:p>
                      <a:pPr algn="l" fontAlgn="b"/>
                      <a:r>
                        <a:rPr lang="en-US" sz="1100" u="none" strike="noStrike">
                          <a:effectLst/>
                        </a:rPr>
                        <a:t>Patient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Days before restock needed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55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3877515"/>
                  </a:ext>
                </a:extLst>
              </a:tr>
            </a:tbl>
          </a:graphicData>
        </a:graphic>
      </p:graphicFrame>
    </p:spTree>
    <p:extLst>
      <p:ext uri="{BB962C8B-B14F-4D97-AF65-F5344CB8AC3E}">
        <p14:creationId xmlns:p14="http://schemas.microsoft.com/office/powerpoint/2010/main" val="3341739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 levels</a:t>
            </a:r>
            <a:endParaRPr lang="en-US" dirty="0"/>
          </a:p>
        </p:txBody>
      </p:sp>
      <p:sp>
        <p:nvSpPr>
          <p:cNvPr id="3" name="Content Placeholder 2"/>
          <p:cNvSpPr>
            <a:spLocks noGrp="1"/>
          </p:cNvSpPr>
          <p:nvPr>
            <p:ph idx="1"/>
          </p:nvPr>
        </p:nvSpPr>
        <p:spPr>
          <a:xfrm>
            <a:off x="1103312" y="1459832"/>
            <a:ext cx="9516562" cy="4788567"/>
          </a:xfrm>
        </p:spPr>
        <p:txBody>
          <a:bodyPr>
            <a:normAutofit fontScale="92500" lnSpcReduction="10000"/>
          </a:bodyPr>
          <a:lstStyle/>
          <a:p>
            <a:r>
              <a:rPr lang="en-US" dirty="0" smtClean="0"/>
              <a:t>Trust levels with range from 0-4 with all of them being determined based on highest % max differences.</a:t>
            </a:r>
          </a:p>
          <a:p>
            <a:pPr lvl="1"/>
            <a:r>
              <a:rPr lang="en-US" dirty="0" smtClean="0"/>
              <a:t>0 error means </a:t>
            </a:r>
            <a:r>
              <a:rPr lang="en-US" dirty="0"/>
              <a:t>t</a:t>
            </a:r>
            <a:r>
              <a:rPr lang="en-US" dirty="0" smtClean="0"/>
              <a:t>rust level of 4.</a:t>
            </a:r>
          </a:p>
          <a:p>
            <a:pPr lvl="1"/>
            <a:r>
              <a:rPr lang="en-US" dirty="0" smtClean="0"/>
              <a:t>Increments in percentages of 5% until reaching a trust level of 0. (Can be adjusted)</a:t>
            </a:r>
          </a:p>
          <a:p>
            <a:r>
              <a:rPr lang="en-US" dirty="0" smtClean="0"/>
              <a:t>Trust levels used to prioritize hospital selection for respondents and consumers</a:t>
            </a:r>
          </a:p>
          <a:p>
            <a:pPr lvl="1"/>
            <a:r>
              <a:rPr lang="en-US" dirty="0"/>
              <a:t>Ensures high trust level hospitals will be prioritized</a:t>
            </a:r>
          </a:p>
          <a:p>
            <a:pPr lvl="1"/>
            <a:r>
              <a:rPr lang="en-US" dirty="0" smtClean="0"/>
              <a:t>Can be combined with the Doctor Clinic effectiveness portion to help better help consumers find which hospitals to visit.</a:t>
            </a:r>
          </a:p>
          <a:p>
            <a:r>
              <a:rPr lang="en-US" dirty="0" smtClean="0"/>
              <a:t>How trust levels affect the hospital system in the area is for them to decide.</a:t>
            </a:r>
          </a:p>
          <a:p>
            <a:pPr lvl="1"/>
            <a:r>
              <a:rPr lang="en-US" dirty="0" smtClean="0"/>
              <a:t>First to receive and try new technology</a:t>
            </a:r>
          </a:p>
          <a:p>
            <a:pPr lvl="1"/>
            <a:r>
              <a:rPr lang="en-US" dirty="0" smtClean="0"/>
              <a:t>Examples could be different prices based on trust levels and if whether the hospital is for-profit or not</a:t>
            </a:r>
          </a:p>
          <a:p>
            <a:pPr marL="457200" lvl="1" indent="0">
              <a:buNone/>
            </a:pPr>
            <a:endParaRPr lang="en-US" dirty="0" smtClean="0"/>
          </a:p>
        </p:txBody>
      </p:sp>
    </p:spTree>
    <p:extLst>
      <p:ext uri="{BB962C8B-B14F-4D97-AF65-F5344CB8AC3E}">
        <p14:creationId xmlns:p14="http://schemas.microsoft.com/office/powerpoint/2010/main" val="2022298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360040"/>
          </a:xfrm>
        </p:spPr>
        <p:txBody>
          <a:bodyPr/>
          <a:lstStyle/>
          <a:p>
            <a:r>
              <a:rPr lang="en-US" dirty="0" smtClean="0"/>
              <a:t>How first-aid respondents and consumers can use trust levels</a:t>
            </a:r>
            <a:endParaRPr lang="en-US" dirty="0"/>
          </a:p>
        </p:txBody>
      </p:sp>
      <p:sp>
        <p:nvSpPr>
          <p:cNvPr id="3" name="Content Placeholder 2"/>
          <p:cNvSpPr>
            <a:spLocks noGrp="1"/>
          </p:cNvSpPr>
          <p:nvPr>
            <p:ph idx="1"/>
          </p:nvPr>
        </p:nvSpPr>
        <p:spPr>
          <a:xfrm>
            <a:off x="1103313" y="2052918"/>
            <a:ext cx="3821614" cy="4195481"/>
          </a:xfrm>
        </p:spPr>
        <p:txBody>
          <a:bodyPr>
            <a:normAutofit/>
          </a:bodyPr>
          <a:lstStyle/>
          <a:p>
            <a:r>
              <a:rPr lang="en-US" dirty="0" smtClean="0"/>
              <a:t>First aid respondents utilize these trust levels by filtering out which hospital has the highest rate of success including factors of time, location, and sufficient supplies.</a:t>
            </a:r>
          </a:p>
          <a:p>
            <a:r>
              <a:rPr lang="en-US" dirty="0" smtClean="0"/>
              <a:t>If searching for specific option, rather than calling in to determine, the system encompassing the area will already know</a:t>
            </a:r>
          </a:p>
        </p:txBody>
      </p:sp>
      <p:pic>
        <p:nvPicPr>
          <p:cNvPr id="4" name="Picture 3"/>
          <p:cNvPicPr>
            <a:picLocks noChangeAspect="1"/>
          </p:cNvPicPr>
          <p:nvPr/>
        </p:nvPicPr>
        <p:blipFill>
          <a:blip r:embed="rId2"/>
          <a:stretch>
            <a:fillRect/>
          </a:stretch>
        </p:blipFill>
        <p:spPr>
          <a:xfrm>
            <a:off x="5149515" y="1812758"/>
            <a:ext cx="6776908" cy="4840276"/>
          </a:xfrm>
          <a:prstGeom prst="rect">
            <a:avLst/>
          </a:prstGeom>
        </p:spPr>
      </p:pic>
    </p:spTree>
    <p:extLst>
      <p:ext uri="{BB962C8B-B14F-4D97-AF65-F5344CB8AC3E}">
        <p14:creationId xmlns:p14="http://schemas.microsoft.com/office/powerpoint/2010/main" val="879847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Consumers</a:t>
            </a:r>
            <a:endParaRPr lang="en-US" dirty="0"/>
          </a:p>
        </p:txBody>
      </p:sp>
      <p:sp>
        <p:nvSpPr>
          <p:cNvPr id="3" name="Content Placeholder 2"/>
          <p:cNvSpPr>
            <a:spLocks noGrp="1"/>
          </p:cNvSpPr>
          <p:nvPr>
            <p:ph idx="1"/>
          </p:nvPr>
        </p:nvSpPr>
        <p:spPr>
          <a:xfrm>
            <a:off x="1103312" y="2052918"/>
            <a:ext cx="5810835" cy="4195481"/>
          </a:xfrm>
        </p:spPr>
        <p:txBody>
          <a:bodyPr/>
          <a:lstStyle/>
          <a:p>
            <a:r>
              <a:rPr lang="en-US" dirty="0" smtClean="0"/>
              <a:t>Consumers can use the same flow chart to find out if the hospital they are searching for can prescribe them the specific medication needed</a:t>
            </a:r>
          </a:p>
          <a:p>
            <a:r>
              <a:rPr lang="en-US" dirty="0" smtClean="0"/>
              <a:t>Flow chart also includes several options and consumers can filter out based upon location and price of similar medications.</a:t>
            </a:r>
            <a:endParaRPr lang="en-US" dirty="0"/>
          </a:p>
        </p:txBody>
      </p:sp>
    </p:spTree>
    <p:extLst>
      <p:ext uri="{BB962C8B-B14F-4D97-AF65-F5344CB8AC3E}">
        <p14:creationId xmlns:p14="http://schemas.microsoft.com/office/powerpoint/2010/main" val="1232385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Added application of machine learning – risk	</a:t>
            </a:r>
            <a:endParaRPr lang="en-US" dirty="0"/>
          </a:p>
        </p:txBody>
      </p:sp>
      <p:sp>
        <p:nvSpPr>
          <p:cNvPr id="3" name="Content Placeholder 2"/>
          <p:cNvSpPr>
            <a:spLocks noGrp="1"/>
          </p:cNvSpPr>
          <p:nvPr>
            <p:ph idx="1"/>
          </p:nvPr>
        </p:nvSpPr>
        <p:spPr/>
        <p:txBody>
          <a:bodyPr/>
          <a:lstStyle/>
          <a:p>
            <a:r>
              <a:rPr lang="en-US" dirty="0" smtClean="0"/>
              <a:t>In order to apply machine learning for this type of program, a larger sample size is needed for it to find the patterns of a hospitals usage of medications based on the frequency, time of year, variations of medication, anomalies and unusual situations (</a:t>
            </a:r>
            <a:r>
              <a:rPr lang="en-US" dirty="0" err="1" smtClean="0"/>
              <a:t>Covid</a:t>
            </a:r>
            <a:r>
              <a:rPr lang="en-US" dirty="0" smtClean="0"/>
              <a:t>), etc.</a:t>
            </a:r>
          </a:p>
        </p:txBody>
      </p:sp>
    </p:spTree>
    <p:extLst>
      <p:ext uri="{BB962C8B-B14F-4D97-AF65-F5344CB8AC3E}">
        <p14:creationId xmlns:p14="http://schemas.microsoft.com/office/powerpoint/2010/main" val="14879384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1883</TotalTime>
  <Words>524</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Project 11</vt:lpstr>
      <vt:lpstr>Use case</vt:lpstr>
      <vt:lpstr>Expectancy vs Reality</vt:lpstr>
      <vt:lpstr>Status matrix for restock</vt:lpstr>
      <vt:lpstr>PowerPoint Presentation</vt:lpstr>
      <vt:lpstr>Trust levels</vt:lpstr>
      <vt:lpstr>How first-aid respondents and consumers can use trust levels</vt:lpstr>
      <vt:lpstr>Consumers</vt:lpstr>
      <vt:lpstr>Added application of machine learning – risk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11</dc:title>
  <dc:creator>Andrew Lin</dc:creator>
  <cp:lastModifiedBy>Andrew Lin</cp:lastModifiedBy>
  <cp:revision>11</cp:revision>
  <dcterms:created xsi:type="dcterms:W3CDTF">2020-12-29T01:25:14Z</dcterms:created>
  <dcterms:modified xsi:type="dcterms:W3CDTF">2020-12-30T08:48:48Z</dcterms:modified>
</cp:coreProperties>
</file>