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jyVShoDqZn8Pl3u5AhV9pcn5ff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Não! O protocolo Oauth 2.0 foi criado para autorizar e não autenticar. Que foi o que eu mostrei para vocês agora a pouco</a:t>
            </a:r>
            <a:endParaRPr/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Mas com tempo o pessoal foi percebendo que essa era uma necessidade que o Oauth 2.0 devia suprir.</a:t>
            </a:r>
            <a:endParaRPr/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Então criaram o OpenID Connect.</a:t>
            </a:r>
            <a:endParaRPr/>
          </a:p>
        </p:txBody>
      </p:sp>
      <p:sp>
        <p:nvSpPr>
          <p:cNvPr id="236" name="Google Shape;236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E o que é o OpenID Connect? Ele é um protocolo complementar que foi adicionado ao Oauth 2 para ele ganhar a habilidade de autenticar.</a:t>
            </a:r>
            <a:endParaRPr/>
          </a:p>
        </p:txBody>
      </p:sp>
      <p:sp>
        <p:nvSpPr>
          <p:cNvPr id="242" name="Google Shape;242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Id Token: Além do access token, é enviado para o client um id token que contém informações de um usuário logado.</a:t>
            </a:r>
            <a:endParaRPr/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Identity Provider: No mundo do OpenId o Authorization Server recebe outra denominação: Identity Provider, ou seja, provedor de identidade. </a:t>
            </a:r>
            <a:endParaRPr/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SSO: O OpenId é muito utilizado como centralizador de logins. Ou seja, uma determinada empresa possui uma série de sites/produtos e ao invés de ela criar uma tela de login para cada site, ela utiliza o OpenID para centralizar os logins.</a:t>
            </a:r>
            <a:endParaRPr/>
          </a:p>
        </p:txBody>
      </p:sp>
      <p:sp>
        <p:nvSpPr>
          <p:cNvPr id="248" name="Google Shape;248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Aqui vou dar o exemplo da Microsoft. Quando você vai acessar os produtos da Microsoft como Outlook  ou Azure, quando você não está logado eles sempre te encaminham para a mesma página centralizada de login da Microsoft que utiliza o protocolo OpenId Connect</a:t>
            </a:r>
            <a:endParaRPr/>
          </a:p>
        </p:txBody>
      </p:sp>
      <p:sp>
        <p:nvSpPr>
          <p:cNvPr id="257" name="Google Shape;257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Bom o que é Oauth? O Oauth é um protocolo que descreve uma maneira segura de um sistema A  acessar recursos  de um sistema B.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Então esse aqui é um exemplo real do Auth, é um print da tela de consentimento do google que o site Zapier me encaminhou. O que esse site Zapier faz, ele faz administração de contatos e para isso ele pede acessos aos </a:t>
            </a:r>
            <a:r>
              <a:rPr lang="pt-BR" sz="1800"/>
              <a:t>m</a:t>
            </a: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eus contatos no google.</a:t>
            </a:r>
            <a:endParaRPr/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Uma coisa muito importante no mundo o OAuth  2 é que o dono do recurso é que tem que autorizar sua utilização, no caso eu autorizar o Zapier a acessar os meus contatos.</a:t>
            </a:r>
            <a:endParaRPr/>
          </a:p>
        </p:txBody>
      </p:sp>
      <p:sp>
        <p:nvSpPr>
          <p:cNvPr id="158" name="Google Shape;15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O auth 2 não é uma biblioteca de código.</a:t>
            </a:r>
            <a:endParaRPr/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Ele é uma especificação, um protocolo, um livro de regras.</a:t>
            </a:r>
            <a:endParaRPr/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Mas sim existem bibliotecas no mercado que implementam o Oauth 2 e produto</a:t>
            </a:r>
            <a:r>
              <a:rPr lang="pt-BR" sz="1800"/>
              <a:t>s prontos como o Microsot Entra ID. Assim</a:t>
            </a: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 você não precisa fazer do zero.</a:t>
            </a:r>
            <a:endParaRPr/>
          </a:p>
        </p:txBody>
      </p:sp>
      <p:sp>
        <p:nvSpPr>
          <p:cNvPr id="164" name="Google Shape;164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Este aqui por exemplo é um trecho da especificação do Oauth 2 disponível na internet. Então ele é um textão explicando como deve funcionar esse compartilhamento de recursos.</a:t>
            </a:r>
            <a:endParaRPr/>
          </a:p>
        </p:txBody>
      </p:sp>
      <p:sp>
        <p:nvSpPr>
          <p:cNvPr id="171" name="Google Shape;171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Existem 4 personagens no Oauth 2.</a:t>
            </a:r>
            <a:endParaRPr/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Então tomando como exemplo o site Zapier, que é um site que faz gerenciamento de contatos.</a:t>
            </a:r>
            <a:endParaRPr/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O primeiro personagem sou eu,  o Resource Owner. Ele é o dono dos recursos. É ele que autoriza ou não a utilização dos recursos. No caso o recurso que eu sou dono são os meus contatos do Google Contacts.</a:t>
            </a:r>
            <a:endParaRPr/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O segundo personagem é o Client, que no caso é o site Zapier. O Client é o sistema que solicita os recursos para utilizar. O Zapier quer os meus contatos para organizar dentro do aplicativo deles.</a:t>
            </a:r>
            <a:endParaRPr/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O terceiro personagem é o Authorization Server. Este é um site do google de autorização para o qual o Zapier encaminha o usuário pedindo autorização para acessar os contatos.</a:t>
            </a:r>
            <a:endParaRPr/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O quarto e último personagem é o Resource Server, que é uma API do google que irá fornecer os meus contatos para o Zapier caso eu tenha autorizado. No caso estou representando a API com  a imagem do google contacts com os meus contatos, mas na prática é uma API Google que o Zapier vai chamar para obter os meus contatos.</a:t>
            </a:r>
            <a:endParaRPr/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E como ocorre esse fluxo de autorização?</a:t>
            </a:r>
            <a:endParaRPr/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Bom o OAuth2 descreve 4 fluxos de autorização para que um client solicite acesso a um recurso:</a:t>
            </a:r>
            <a:endParaRPr/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Eles são:</a:t>
            </a:r>
            <a:endParaRPr/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-Authorization Code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-Implicit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-Resource Owner Password Credentials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-Client Credentials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Cada um tem suas peculiaridades e eu não vou entrar em detalhes para não estender a apresentação. Vou falar só do fluxo Authorization Code através de um exemplo prático que vou passar a seguir</a:t>
            </a:r>
            <a:endParaRPr/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Mas independentemente do fluxo de autorização que um client utilize existe uma coisa em comum que deve ser feito antes de acessar qualquer recurso:</a:t>
            </a:r>
            <a:endParaRPr/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É registrar a aplicação do client no authorization server.</a:t>
            </a:r>
            <a:endParaRPr/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Ao se cadastrar no authorization server o client obtém um cliente ID e o secret, que são utilizado no processo de autorização do recurso.</a:t>
            </a:r>
            <a:endParaRPr/>
          </a:p>
        </p:txBody>
      </p:sp>
      <p:sp>
        <p:nvSpPr>
          <p:cNvPr id="211" name="Google Shape;211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Normalmente os authorization servers possuem algum tipo de painel onde é possível  a aplicação client se cadastrar e obter seu client id e secret.</a:t>
            </a:r>
            <a:endParaRPr/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Novamente usando o google como exemplo, este é o painel do google onde pode-se registrar client’s para assim conseguir acesso a recursos </a:t>
            </a:r>
            <a:r>
              <a:rPr lang="pt-BR" sz="1800"/>
              <a:t>no</a:t>
            </a: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 google.</a:t>
            </a:r>
            <a:endParaRPr/>
          </a:p>
        </p:txBody>
      </p:sp>
      <p:sp>
        <p:nvSpPr>
          <p:cNvPr id="218" name="Google Shape;218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19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Google Shape;28;p19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" name="Google Shape;29;p19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" name="Google Shape;30;p19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1" name="Google Shape;31;p19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2" name="Google Shape;32;p19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19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4" name="Google Shape;34;p19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5" name="Google Shape;35;p19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6" name="Google Shape;36;p1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19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19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Legenda">
  <p:cSld name="Título e Legenda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8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8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2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ão com Legenda">
  <p:cSld name="Citação com Legenda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9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9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3" name="Google Shape;103;p29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2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7" name="Google Shape;107;p2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2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ão de Nome">
  <p:cSld name="Cartão de Nome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0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0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3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r o Cartão de Nome">
  <p:cSld name="Citar o Cartão de Nome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1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1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8" name="Google Shape;118;p31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3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2" name="Google Shape;122;p31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3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dadeiro ou Falso">
  <p:cSld name="Verdadeiro ou Falso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2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2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7" name="Google Shape;127;p32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3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3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3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4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4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3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8" name="Google Shape;58;p22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5" name="Google Shape;65;p23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7" name="Google Shape;67;p23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8" name="Google Shape;68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6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4" name="Google Shape;84;p2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7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7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27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2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1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1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" name="Google Shape;13;p18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4" name="Google Shape;14;p18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1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8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7" name="Google Shape;17;p18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8" name="Google Shape;18;p18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9" name="Google Shape;19;p1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1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Google Shape;22;p1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Google Shape;23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Google Shape;24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Google Shape;25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"/>
          <p:cNvSpPr txBox="1"/>
          <p:nvPr>
            <p:ph type="ctrTitle"/>
          </p:nvPr>
        </p:nvSpPr>
        <p:spPr>
          <a:xfrm>
            <a:off x="1919334" y="2638926"/>
            <a:ext cx="7057275" cy="7900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b="1" lang="pt-BR"/>
              <a:t>OAuth 2.0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"/>
          <p:cNvSpPr txBox="1"/>
          <p:nvPr/>
        </p:nvSpPr>
        <p:spPr>
          <a:xfrm>
            <a:off x="320843" y="2668919"/>
            <a:ext cx="10764023" cy="1520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i="0" lang="pt-BR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Parte prática: Implementando fluxo Authorization Code com </a:t>
            </a:r>
            <a:r>
              <a:rPr b="1" lang="pt-BR"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Microsoft Entra ID</a:t>
            </a:r>
            <a:r>
              <a:rPr b="1" i="0" lang="pt-BR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"/>
          <p:cNvSpPr txBox="1"/>
          <p:nvPr>
            <p:ph type="ctrTitle"/>
          </p:nvPr>
        </p:nvSpPr>
        <p:spPr>
          <a:xfrm>
            <a:off x="1919334" y="2638926"/>
            <a:ext cx="7057275" cy="7900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b="1" lang="pt-BR"/>
              <a:t>OpenID Connect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"/>
          <p:cNvSpPr txBox="1"/>
          <p:nvPr/>
        </p:nvSpPr>
        <p:spPr>
          <a:xfrm>
            <a:off x="439696" y="2597661"/>
            <a:ext cx="9827251" cy="1092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b="1" i="0" lang="pt-BR" sz="4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 OAuth 2.0 é para fazer Login? 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5324" y="1201654"/>
            <a:ext cx="4619625" cy="41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4"/>
          <p:cNvSpPr txBox="1"/>
          <p:nvPr/>
        </p:nvSpPr>
        <p:spPr>
          <a:xfrm>
            <a:off x="609829" y="2031439"/>
            <a:ext cx="8875811" cy="718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Trebuchet MS"/>
              <a:buNone/>
            </a:pPr>
            <a:r>
              <a:rPr b="1" i="0" lang="pt-BR" sz="35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-ID Token</a:t>
            </a:r>
            <a:endParaRPr b="0" i="0" sz="3500" u="sng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1" name="Google Shape;251;p14"/>
          <p:cNvSpPr txBox="1"/>
          <p:nvPr/>
        </p:nvSpPr>
        <p:spPr>
          <a:xfrm>
            <a:off x="609829" y="3145993"/>
            <a:ext cx="9276862" cy="972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Trebuchet MS"/>
              <a:buNone/>
            </a:pPr>
            <a:r>
              <a:rPr b="1" i="0" lang="pt-BR" sz="35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-Identity Provider</a:t>
            </a:r>
            <a:endParaRPr b="0" i="0" sz="3500" u="sng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2" name="Google Shape;252;p14"/>
          <p:cNvSpPr txBox="1"/>
          <p:nvPr/>
        </p:nvSpPr>
        <p:spPr>
          <a:xfrm>
            <a:off x="609829" y="789902"/>
            <a:ext cx="8403541" cy="1600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b="1" i="0" lang="pt-BR" sz="4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Características do OpenID</a:t>
            </a:r>
            <a:endParaRPr b="1" i="0" sz="44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3" name="Google Shape;253;p14"/>
          <p:cNvSpPr txBox="1"/>
          <p:nvPr/>
        </p:nvSpPr>
        <p:spPr>
          <a:xfrm>
            <a:off x="609829" y="4155183"/>
            <a:ext cx="9276862" cy="718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Trebuchet MS"/>
              <a:buNone/>
            </a:pPr>
            <a:r>
              <a:rPr b="1" i="0" lang="pt-BR" sz="35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-Muito utilizado como Single Sign On (SSO)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943" y="1026695"/>
            <a:ext cx="8413155" cy="4443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6"/>
          <p:cNvSpPr txBox="1"/>
          <p:nvPr/>
        </p:nvSpPr>
        <p:spPr>
          <a:xfrm>
            <a:off x="1588169" y="2903450"/>
            <a:ext cx="7202905" cy="1520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i="0" lang="pt-BR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Parte prática: Implementando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i="0" lang="pt-BR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OpenId</a:t>
            </a:r>
            <a:r>
              <a:rPr b="1" lang="pt-BR"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pt-BR"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com Microsoft Entra ID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7"/>
          <p:cNvSpPr txBox="1"/>
          <p:nvPr/>
        </p:nvSpPr>
        <p:spPr>
          <a:xfrm>
            <a:off x="3583949" y="3005575"/>
            <a:ext cx="5572740" cy="1081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b="1" i="0" lang="pt-BR" sz="4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Obrigado!!!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>
            <p:ph type="title"/>
          </p:nvPr>
        </p:nvSpPr>
        <p:spPr>
          <a:xfrm>
            <a:off x="288758" y="2968070"/>
            <a:ext cx="9914021" cy="9218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Trebuchet MS"/>
              <a:buNone/>
            </a:pPr>
            <a:r>
              <a:rPr b="1" lang="pt-BR" sz="4200"/>
              <a:t>O que é OAuth 2.0 e para que serve?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5153" y="0"/>
            <a:ext cx="4495800" cy="669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 txBox="1"/>
          <p:nvPr/>
        </p:nvSpPr>
        <p:spPr>
          <a:xfrm>
            <a:off x="-882315" y="2716845"/>
            <a:ext cx="8213271" cy="728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b="1" i="0" lang="pt-BR" sz="4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 OAuth 2.0 não é....</a:t>
            </a:r>
            <a:endParaRPr/>
          </a:p>
        </p:txBody>
      </p:sp>
      <p:sp>
        <p:nvSpPr>
          <p:cNvPr id="167" name="Google Shape;167;p4"/>
          <p:cNvSpPr txBox="1"/>
          <p:nvPr/>
        </p:nvSpPr>
        <p:spPr>
          <a:xfrm>
            <a:off x="4540204" y="2700230"/>
            <a:ext cx="5887166" cy="728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b="1" i="0" lang="pt-BR" sz="4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uma biblioteca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544" y="240632"/>
            <a:ext cx="8864522" cy="532597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5"/>
          <p:cNvSpPr txBox="1"/>
          <p:nvPr/>
        </p:nvSpPr>
        <p:spPr>
          <a:xfrm>
            <a:off x="497306" y="5888598"/>
            <a:ext cx="8659760" cy="728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</a:pPr>
            <a:r>
              <a:rPr b="1" i="0" lang="pt-BR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https://www.rfc-editor.org/rfc/rfc6749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"/>
          <p:cNvSpPr txBox="1"/>
          <p:nvPr/>
        </p:nvSpPr>
        <p:spPr>
          <a:xfrm>
            <a:off x="453342" y="157786"/>
            <a:ext cx="5297600" cy="718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b="1" i="0" lang="pt-BR" sz="4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Papéis no OAuth 2.0 </a:t>
            </a:r>
            <a:br>
              <a:rPr b="1" i="0" lang="pt-BR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b="1" i="0" sz="44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81" name="Google Shape;181;p6"/>
          <p:cNvGrpSpPr/>
          <p:nvPr/>
        </p:nvGrpSpPr>
        <p:grpSpPr>
          <a:xfrm>
            <a:off x="182815" y="2217367"/>
            <a:ext cx="2030941" cy="1888640"/>
            <a:chOff x="1556618" y="1022830"/>
            <a:chExt cx="2030941" cy="1888640"/>
          </a:xfrm>
        </p:grpSpPr>
        <p:pic>
          <p:nvPicPr>
            <p:cNvPr id="182" name="Google Shape;182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58647" y="1055185"/>
              <a:ext cx="1268830" cy="11419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" name="Google Shape;183;p6"/>
            <p:cNvSpPr txBox="1"/>
            <p:nvPr/>
          </p:nvSpPr>
          <p:spPr>
            <a:xfrm>
              <a:off x="1598567" y="2193343"/>
              <a:ext cx="1988992" cy="7181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 fontScale="97500"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ct val="100000"/>
                <a:buFont typeface="Trebuchet MS"/>
                <a:buNone/>
              </a:pPr>
              <a:r>
                <a:rPr b="1" i="0" lang="pt-BR" sz="1800" u="none" cap="none" strike="noStrike">
                  <a:solidFill>
                    <a:schemeClr val="accen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Resource Owner</a:t>
              </a:r>
              <a:endParaRPr b="0" i="0" sz="1800" u="sng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1556618" y="1022830"/>
              <a:ext cx="1988992" cy="1523854"/>
            </a:xfrm>
            <a:prstGeom prst="rect">
              <a:avLst/>
            </a:prstGeom>
            <a:noFill/>
            <a:ln cap="flat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185" name="Google Shape;185;p6"/>
          <p:cNvGrpSpPr/>
          <p:nvPr/>
        </p:nvGrpSpPr>
        <p:grpSpPr>
          <a:xfrm>
            <a:off x="6441060" y="125558"/>
            <a:ext cx="2846228" cy="4019560"/>
            <a:chOff x="5823284" y="722320"/>
            <a:chExt cx="2846228" cy="4019560"/>
          </a:xfrm>
        </p:grpSpPr>
        <p:sp>
          <p:nvSpPr>
            <p:cNvPr id="186" name="Google Shape;186;p6"/>
            <p:cNvSpPr txBox="1"/>
            <p:nvPr/>
          </p:nvSpPr>
          <p:spPr>
            <a:xfrm>
              <a:off x="6018087" y="4291527"/>
              <a:ext cx="2651425" cy="4503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Trebuchet MS"/>
                <a:buNone/>
              </a:pPr>
              <a:r>
                <a:rPr b="1" i="0" lang="pt-BR" sz="1800" u="none" cap="none" strike="noStrike">
                  <a:solidFill>
                    <a:schemeClr val="accen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Authorization Server</a:t>
              </a:r>
              <a:endParaRPr b="0" i="0" sz="1800" u="sng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id="187" name="Google Shape;187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076023" y="728520"/>
              <a:ext cx="2317629" cy="34518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" name="Google Shape;188;p6"/>
            <p:cNvSpPr/>
            <p:nvPr/>
          </p:nvSpPr>
          <p:spPr>
            <a:xfrm>
              <a:off x="5823284" y="722320"/>
              <a:ext cx="2823108" cy="4019560"/>
            </a:xfrm>
            <a:prstGeom prst="rect">
              <a:avLst/>
            </a:prstGeom>
            <a:noFill/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189" name="Google Shape;189;p6"/>
          <p:cNvGrpSpPr/>
          <p:nvPr/>
        </p:nvGrpSpPr>
        <p:grpSpPr>
          <a:xfrm>
            <a:off x="2579456" y="2211452"/>
            <a:ext cx="3561347" cy="1916953"/>
            <a:chOff x="850232" y="2743200"/>
            <a:chExt cx="3561347" cy="1916953"/>
          </a:xfrm>
        </p:grpSpPr>
        <p:grpSp>
          <p:nvGrpSpPr>
            <p:cNvPr id="190" name="Google Shape;190;p6"/>
            <p:cNvGrpSpPr/>
            <p:nvPr/>
          </p:nvGrpSpPr>
          <p:grpSpPr>
            <a:xfrm>
              <a:off x="1077830" y="2972302"/>
              <a:ext cx="3030465" cy="1687851"/>
              <a:chOff x="915893" y="2823068"/>
              <a:chExt cx="3253374" cy="1828376"/>
            </a:xfrm>
          </p:grpSpPr>
          <p:sp>
            <p:nvSpPr>
              <p:cNvPr id="191" name="Google Shape;191;p6"/>
              <p:cNvSpPr txBox="1"/>
              <p:nvPr/>
            </p:nvSpPr>
            <p:spPr>
              <a:xfrm>
                <a:off x="2117371" y="4269811"/>
                <a:ext cx="941730" cy="3816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rmAutofit fontScale="97500" lnSpcReduction="10000"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ct val="100000"/>
                  <a:buFont typeface="Trebuchet MS"/>
                  <a:buNone/>
                </a:pPr>
                <a:r>
                  <a:rPr b="1" i="0" lang="pt-BR" sz="1800" u="none" cap="none" strike="noStrike">
                    <a:solidFill>
                      <a:schemeClr val="accent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Client</a:t>
                </a:r>
                <a:endParaRPr b="0" i="0" sz="1800" u="sng" cap="none" strike="noStrike">
                  <a:solidFill>
                    <a:schemeClr val="accent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pic>
            <p:nvPicPr>
              <p:cNvPr id="192" name="Google Shape;192;p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915893" y="2823068"/>
                <a:ext cx="3253374" cy="125810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93" name="Google Shape;193;p6"/>
            <p:cNvSpPr/>
            <p:nvPr/>
          </p:nvSpPr>
          <p:spPr>
            <a:xfrm>
              <a:off x="850232" y="2743200"/>
              <a:ext cx="3561347" cy="1916953"/>
            </a:xfrm>
            <a:prstGeom prst="rect">
              <a:avLst/>
            </a:prstGeom>
            <a:noFill/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194" name="Google Shape;194;p6"/>
          <p:cNvGrpSpPr/>
          <p:nvPr/>
        </p:nvGrpSpPr>
        <p:grpSpPr>
          <a:xfrm>
            <a:off x="1359044" y="4569830"/>
            <a:ext cx="6288506" cy="1985002"/>
            <a:chOff x="1748589" y="4802712"/>
            <a:chExt cx="6288506" cy="1985002"/>
          </a:xfrm>
        </p:grpSpPr>
        <p:sp>
          <p:nvSpPr>
            <p:cNvPr id="195" name="Google Shape;195;p6"/>
            <p:cNvSpPr txBox="1"/>
            <p:nvPr/>
          </p:nvSpPr>
          <p:spPr>
            <a:xfrm>
              <a:off x="4052296" y="6394243"/>
              <a:ext cx="2232277" cy="3934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Trebuchet MS"/>
                <a:buNone/>
              </a:pPr>
              <a:r>
                <a:rPr b="1" i="0" lang="pt-BR" sz="1800" u="none" cap="none" strike="noStrike">
                  <a:solidFill>
                    <a:schemeClr val="accen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Resource Server</a:t>
              </a:r>
              <a:endParaRPr b="0" i="0" sz="1800" u="sng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id="196" name="Google Shape;196;p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874502" y="5024939"/>
              <a:ext cx="6038539" cy="12703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6"/>
            <p:cNvSpPr/>
            <p:nvPr/>
          </p:nvSpPr>
          <p:spPr>
            <a:xfrm>
              <a:off x="1748589" y="4802712"/>
              <a:ext cx="6288506" cy="1985002"/>
            </a:xfrm>
            <a:prstGeom prst="rect">
              <a:avLst/>
            </a:prstGeom>
            <a:noFill/>
            <a:ln cap="rnd" cmpd="sng" w="19050">
              <a:solidFill>
                <a:srgbClr val="698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"/>
          <p:cNvSpPr txBox="1"/>
          <p:nvPr/>
        </p:nvSpPr>
        <p:spPr>
          <a:xfrm>
            <a:off x="845706" y="2022565"/>
            <a:ext cx="4442209" cy="718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b="1" i="0" lang="pt-BR" sz="3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-</a:t>
            </a:r>
            <a:r>
              <a:rPr b="1" i="0" lang="pt-BR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Authorization Code</a:t>
            </a:r>
            <a:endParaRPr b="0" i="0" sz="3600" u="sng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4" name="Google Shape;204;p7"/>
          <p:cNvSpPr txBox="1"/>
          <p:nvPr/>
        </p:nvSpPr>
        <p:spPr>
          <a:xfrm>
            <a:off x="845706" y="2740692"/>
            <a:ext cx="6751664" cy="11234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b="1" i="0" lang="pt-BR" sz="3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-</a:t>
            </a:r>
            <a:r>
              <a:rPr b="1" i="0" lang="pt-BR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Implicit</a:t>
            </a:r>
            <a:endParaRPr b="0" i="0" sz="3600" u="sng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5" name="Google Shape;205;p7"/>
          <p:cNvSpPr txBox="1"/>
          <p:nvPr/>
        </p:nvSpPr>
        <p:spPr>
          <a:xfrm>
            <a:off x="845706" y="3487308"/>
            <a:ext cx="9070607" cy="972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rebuchet MS"/>
              <a:buNone/>
            </a:pPr>
            <a:r>
              <a:rPr b="1" i="0" lang="pt-BR" sz="32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-</a:t>
            </a:r>
            <a:r>
              <a:rPr b="1" i="0" lang="pt-BR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Resource Owner Password Credentials</a:t>
            </a:r>
            <a:endParaRPr b="0" i="0" sz="3200" u="sng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6" name="Google Shape;206;p7"/>
          <p:cNvSpPr txBox="1"/>
          <p:nvPr/>
        </p:nvSpPr>
        <p:spPr>
          <a:xfrm>
            <a:off x="609829" y="789902"/>
            <a:ext cx="8403541" cy="1600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b="1" i="0" lang="pt-BR" sz="4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Fluxos de Autorização</a:t>
            </a:r>
            <a:br>
              <a:rPr b="1" i="0" lang="pt-BR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b="1" i="0" sz="44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7" name="Google Shape;207;p7"/>
          <p:cNvSpPr txBox="1"/>
          <p:nvPr/>
        </p:nvSpPr>
        <p:spPr>
          <a:xfrm>
            <a:off x="845706" y="4233924"/>
            <a:ext cx="7012921" cy="972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rebuchet MS"/>
              <a:buNone/>
            </a:pPr>
            <a:r>
              <a:rPr b="1" i="0" lang="pt-BR" sz="32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-</a:t>
            </a:r>
            <a:r>
              <a:rPr b="1" i="0" lang="pt-BR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Client Credentials</a:t>
            </a:r>
            <a:endParaRPr b="0" i="0" sz="3200" u="sng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"/>
          <p:cNvSpPr txBox="1"/>
          <p:nvPr/>
        </p:nvSpPr>
        <p:spPr>
          <a:xfrm>
            <a:off x="1059008" y="763075"/>
            <a:ext cx="8403541" cy="1600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b="1" i="0" lang="pt-BR" sz="4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Primeiro Registrar a Aplicação</a:t>
            </a:r>
            <a:endParaRPr b="1" i="0" sz="44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4" name="Google Shape;21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8655" y="2363676"/>
            <a:ext cx="5400040" cy="3221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843" y="1199147"/>
            <a:ext cx="8758989" cy="3595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Facetado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2020-07-21T17:47:41Z</dcterms:created>
  <dc:creator>Andrew Maia</dc:creator>
</cp:coreProperties>
</file>