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58000" cy="9144000"/>
  <p:embeddedFontLst>
    <p:embeddedFont>
      <p:font typeface="Quattrocento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BE5C64-EB64-403F-A934-7ED2EC68D665}">
  <a:tblStyle styleId="{17BE5C64-EB64-403F-A934-7ED2EC68D665}" styleName="Table_0">
    <a:wholeTbl>
      <a:tcTxStyle b="off" i="off">
        <a:font>
          <a:latin typeface="Segoe UI"/>
          <a:ea typeface="Segoe UI"/>
          <a:cs typeface="Segoe U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Segoe UI"/>
          <a:ea typeface="Segoe UI"/>
          <a:cs typeface="Segoe UI"/>
        </a:font>
        <a:schemeClr val="lt1"/>
      </a:tcTxStyle>
      <a:tcStyle>
        <a:fill>
          <a:solidFill>
            <a:schemeClr val="accent1"/>
          </a:solidFill>
        </a:fill>
      </a:tcStyle>
    </a:lastCol>
    <a:firstCol>
      <a:tcTxStyle b="on" i="off">
        <a:font>
          <a:latin typeface="Segoe UI"/>
          <a:ea typeface="Segoe UI"/>
          <a:cs typeface="Segoe UI"/>
        </a:font>
        <a:schemeClr val="lt1"/>
      </a:tcTxStyle>
      <a:tcStyle>
        <a:fill>
          <a:solidFill>
            <a:schemeClr val="accent1"/>
          </a:solidFill>
        </a:fill>
      </a:tcStyle>
    </a:firstCol>
    <a:lastRow>
      <a:tcTxStyle b="on" i="off">
        <a:font>
          <a:latin typeface="Segoe UI"/>
          <a:ea typeface="Segoe UI"/>
          <a:cs typeface="Segoe U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Segoe UI"/>
          <a:ea typeface="Segoe UI"/>
          <a:cs typeface="Segoe U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QuattrocentoSans-bold.fntdata"/><Relationship Id="rId25" Type="http://schemas.openxmlformats.org/officeDocument/2006/relationships/font" Target="fonts/QuattrocentoSans-regular.fntdata"/><Relationship Id="rId28" Type="http://schemas.openxmlformats.org/officeDocument/2006/relationships/font" Target="fonts/QuattrocentoSans-boldItalic.fntdata"/><Relationship Id="rId27" Type="http://schemas.openxmlformats.org/officeDocument/2006/relationships/font" Target="fonts/Quattrocento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8a88521244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28a88521244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8b48391191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28b48391191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8a8852124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28a8852124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8b4839119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28b4839119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8a88521244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28a88521244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2"/>
          <p:cNvSpPr txBox="1"/>
          <p:nvPr>
            <p:ph type="title"/>
          </p:nvPr>
        </p:nvSpPr>
        <p:spPr>
          <a:xfrm>
            <a:off x="404310" y="2484470"/>
            <a:ext cx="7552916" cy="21305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6600"/>
              <a:buFont typeface="Quattrocento Sans"/>
              <a:buNone/>
              <a:defRPr b="0" sz="6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Graphical user interface&#10;&#10;Description automatically generated" id="17" name="Google Shape;17;p2"/>
          <p:cNvPicPr preferRelativeResize="0"/>
          <p:nvPr/>
        </p:nvPicPr>
        <p:blipFill rotWithShape="1">
          <a:blip r:embed="rId2">
            <a:alphaModFix/>
          </a:blip>
          <a:srcRect b="0" l="0" r="0" t="0"/>
          <a:stretch/>
        </p:blipFill>
        <p:spPr>
          <a:xfrm>
            <a:off x="253792" y="138819"/>
            <a:ext cx="2369315" cy="86780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1"/>
            <a:ext cx="27432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1"/>
            <a:ext cx="274320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1"/>
            <a:ext cx="27432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1"/>
            <a:ext cx="274320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8" name="Shape 18"/>
        <p:cNvGrpSpPr/>
        <p:nvPr/>
      </p:nvGrpSpPr>
      <p:grpSpPr>
        <a:xfrm>
          <a:off x="0" y="0"/>
          <a:ext cx="0" cy="0"/>
          <a:chOff x="0" y="0"/>
          <a:chExt cx="0" cy="0"/>
        </a:xfrm>
      </p:grpSpPr>
      <p:sp>
        <p:nvSpPr>
          <p:cNvPr id="19" name="Google Shape;19;p3"/>
          <p:cNvSpPr txBox="1"/>
          <p:nvPr>
            <p:ph idx="1" type="body"/>
          </p:nvPr>
        </p:nvSpPr>
        <p:spPr>
          <a:xfrm>
            <a:off x="444500" y="1460500"/>
            <a:ext cx="5327904" cy="3977640"/>
          </a:xfrm>
          <a:prstGeom prst="rect">
            <a:avLst/>
          </a:prstGeom>
          <a:noFill/>
          <a:ln>
            <a:noFill/>
          </a:ln>
        </p:spPr>
        <p:txBody>
          <a:bodyPr anchorCtr="0" anchor="t" bIns="45700" lIns="91425" spcFirstLastPara="1" rIns="91425" wrap="square" tIns="45700">
            <a:normAutofit/>
          </a:bodyPr>
          <a:lstStyle>
            <a:lvl1pPr indent="-317500" lvl="0" marL="457200" algn="l">
              <a:lnSpc>
                <a:spcPct val="100000"/>
              </a:lnSpc>
              <a:spcBef>
                <a:spcPts val="1000"/>
              </a:spcBef>
              <a:spcAft>
                <a:spcPts val="0"/>
              </a:spcAft>
              <a:buClr>
                <a:srgbClr val="3F3F3F"/>
              </a:buClr>
              <a:buSzPts val="1400"/>
              <a:buChar char="•"/>
              <a:defRPr sz="1400">
                <a:solidFill>
                  <a:srgbClr val="3F3F3F"/>
                </a:solidFill>
              </a:defRPr>
            </a:lvl1pPr>
            <a:lvl2pPr indent="-317500" lvl="1" marL="914400" algn="l">
              <a:lnSpc>
                <a:spcPct val="100000"/>
              </a:lnSpc>
              <a:spcBef>
                <a:spcPts val="500"/>
              </a:spcBef>
              <a:spcAft>
                <a:spcPts val="0"/>
              </a:spcAft>
              <a:buClr>
                <a:srgbClr val="3F3F3F"/>
              </a:buClr>
              <a:buSzPts val="1400"/>
              <a:buChar char="•"/>
              <a:defRPr sz="1400">
                <a:solidFill>
                  <a:srgbClr val="3F3F3F"/>
                </a:solidFill>
              </a:defRPr>
            </a:lvl2pPr>
            <a:lvl3pPr indent="-317500" lvl="2" marL="1371600" algn="l">
              <a:lnSpc>
                <a:spcPct val="100000"/>
              </a:lnSpc>
              <a:spcBef>
                <a:spcPts val="500"/>
              </a:spcBef>
              <a:spcAft>
                <a:spcPts val="0"/>
              </a:spcAft>
              <a:buClr>
                <a:srgbClr val="3F3F3F"/>
              </a:buClr>
              <a:buSzPts val="1400"/>
              <a:buChar char="•"/>
              <a:defRPr sz="1400">
                <a:solidFill>
                  <a:srgbClr val="3F3F3F"/>
                </a:solidFill>
              </a:defRPr>
            </a:lvl3pPr>
            <a:lvl4pPr indent="-317500" lvl="3" marL="1828800" algn="l">
              <a:lnSpc>
                <a:spcPct val="100000"/>
              </a:lnSpc>
              <a:spcBef>
                <a:spcPts val="500"/>
              </a:spcBef>
              <a:spcAft>
                <a:spcPts val="0"/>
              </a:spcAft>
              <a:buClr>
                <a:srgbClr val="3F3F3F"/>
              </a:buClr>
              <a:buSzPts val="1400"/>
              <a:buChar char="•"/>
              <a:defRPr sz="1400">
                <a:solidFill>
                  <a:srgbClr val="3F3F3F"/>
                </a:solidFill>
              </a:defRPr>
            </a:lvl4pPr>
            <a:lvl5pPr indent="-317500" lvl="4" marL="2286000" algn="l">
              <a:lnSpc>
                <a:spcPct val="100000"/>
              </a:lnSpc>
              <a:spcBef>
                <a:spcPts val="500"/>
              </a:spcBef>
              <a:spcAft>
                <a:spcPts val="0"/>
              </a:spcAft>
              <a:buClr>
                <a:srgbClr val="3F3F3F"/>
              </a:buClr>
              <a:buSzPts val="1400"/>
              <a:buChar char="•"/>
              <a:defRPr sz="14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539496" y="62039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648200" y="62039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371926" y="62039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595959"/>
                </a:solidFill>
                <a:latin typeface="Quattrocento Sans"/>
                <a:ea typeface="Quattrocento Sans"/>
                <a:cs typeface="Quattrocento Sans"/>
                <a:sym typeface="Quattrocento Sans"/>
              </a:defRPr>
            </a:lvl1pPr>
            <a:lvl2pPr indent="0" lvl="1" marL="0" algn="r">
              <a:spcBef>
                <a:spcPts val="0"/>
              </a:spcBef>
              <a:buNone/>
              <a:defRPr b="0" i="0" sz="1200" u="none" cap="none" strike="noStrike">
                <a:solidFill>
                  <a:srgbClr val="595959"/>
                </a:solidFill>
                <a:latin typeface="Quattrocento Sans"/>
                <a:ea typeface="Quattrocento Sans"/>
                <a:cs typeface="Quattrocento Sans"/>
                <a:sym typeface="Quattrocento Sans"/>
              </a:defRPr>
            </a:lvl2pPr>
            <a:lvl3pPr indent="0" lvl="2" marL="0" algn="r">
              <a:spcBef>
                <a:spcPts val="0"/>
              </a:spcBef>
              <a:buNone/>
              <a:defRPr b="0" i="0" sz="1200" u="none" cap="none" strike="noStrike">
                <a:solidFill>
                  <a:srgbClr val="595959"/>
                </a:solidFill>
                <a:latin typeface="Quattrocento Sans"/>
                <a:ea typeface="Quattrocento Sans"/>
                <a:cs typeface="Quattrocento Sans"/>
                <a:sym typeface="Quattrocento Sans"/>
              </a:defRPr>
            </a:lvl3pPr>
            <a:lvl4pPr indent="0" lvl="3" marL="0" algn="r">
              <a:spcBef>
                <a:spcPts val="0"/>
              </a:spcBef>
              <a:buNone/>
              <a:defRPr b="0" i="0" sz="1200" u="none" cap="none" strike="noStrike">
                <a:solidFill>
                  <a:srgbClr val="595959"/>
                </a:solidFill>
                <a:latin typeface="Quattrocento Sans"/>
                <a:ea typeface="Quattrocento Sans"/>
                <a:cs typeface="Quattrocento Sans"/>
                <a:sym typeface="Quattrocento Sans"/>
              </a:defRPr>
            </a:lvl4pPr>
            <a:lvl5pPr indent="0" lvl="4" marL="0" algn="r">
              <a:spcBef>
                <a:spcPts val="0"/>
              </a:spcBef>
              <a:buNone/>
              <a:defRPr b="0" i="0" sz="1200" u="none" cap="none" strike="noStrike">
                <a:solidFill>
                  <a:srgbClr val="595959"/>
                </a:solidFill>
                <a:latin typeface="Quattrocento Sans"/>
                <a:ea typeface="Quattrocento Sans"/>
                <a:cs typeface="Quattrocento Sans"/>
                <a:sym typeface="Quattrocento Sans"/>
              </a:defRPr>
            </a:lvl5pPr>
            <a:lvl6pPr indent="0" lvl="5" marL="0" algn="r">
              <a:spcBef>
                <a:spcPts val="0"/>
              </a:spcBef>
              <a:buNone/>
              <a:defRPr b="0" i="0" sz="1200" u="none" cap="none" strike="noStrike">
                <a:solidFill>
                  <a:srgbClr val="595959"/>
                </a:solidFill>
                <a:latin typeface="Quattrocento Sans"/>
                <a:ea typeface="Quattrocento Sans"/>
                <a:cs typeface="Quattrocento Sans"/>
                <a:sym typeface="Quattrocento Sans"/>
              </a:defRPr>
            </a:lvl6pPr>
            <a:lvl7pPr indent="0" lvl="6" marL="0" algn="r">
              <a:spcBef>
                <a:spcPts val="0"/>
              </a:spcBef>
              <a:buNone/>
              <a:defRPr b="0" i="0" sz="1200" u="none" cap="none" strike="noStrike">
                <a:solidFill>
                  <a:srgbClr val="595959"/>
                </a:solidFill>
                <a:latin typeface="Quattrocento Sans"/>
                <a:ea typeface="Quattrocento Sans"/>
                <a:cs typeface="Quattrocento Sans"/>
                <a:sym typeface="Quattrocento Sans"/>
              </a:defRPr>
            </a:lvl7pPr>
            <a:lvl8pPr indent="0" lvl="7" marL="0" algn="r">
              <a:spcBef>
                <a:spcPts val="0"/>
              </a:spcBef>
              <a:buNone/>
              <a:defRPr b="0" i="0" sz="1200" u="none" cap="none" strike="noStrike">
                <a:solidFill>
                  <a:srgbClr val="595959"/>
                </a:solidFill>
                <a:latin typeface="Quattrocento Sans"/>
                <a:ea typeface="Quattrocento Sans"/>
                <a:cs typeface="Quattrocento Sans"/>
                <a:sym typeface="Quattrocento Sans"/>
              </a:defRPr>
            </a:lvl8pPr>
            <a:lvl9pPr indent="0" lvl="8" marL="0" algn="r">
              <a:spcBef>
                <a:spcPts val="0"/>
              </a:spcBef>
              <a:buNone/>
              <a:defRPr b="0" i="0" sz="1200" u="none" cap="none" strike="noStrike">
                <a:solidFill>
                  <a:srgbClr val="595959"/>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cxnSp>
        <p:nvCxnSpPr>
          <p:cNvPr id="23" name="Google Shape;23;p3"/>
          <p:cNvCxnSpPr/>
          <p:nvPr/>
        </p:nvCxnSpPr>
        <p:spPr>
          <a:xfrm>
            <a:off x="533400" y="1104900"/>
            <a:ext cx="11119104" cy="0"/>
          </a:xfrm>
          <a:prstGeom prst="straightConnector1">
            <a:avLst/>
          </a:prstGeom>
          <a:noFill/>
          <a:ln cap="flat" cmpd="sng" w="25400">
            <a:solidFill>
              <a:srgbClr val="D24726"/>
            </a:solidFill>
            <a:prstDash val="solid"/>
            <a:miter lim="800000"/>
            <a:headEnd len="sm" w="sm" type="none"/>
            <a:tailEnd len="sm" w="sm" type="none"/>
          </a:ln>
        </p:spPr>
      </p:cxnSp>
      <p:sp>
        <p:nvSpPr>
          <p:cNvPr id="24" name="Google Shape;24;p3"/>
          <p:cNvSpPr txBox="1"/>
          <p:nvPr>
            <p:ph type="title"/>
          </p:nvPr>
        </p:nvSpPr>
        <p:spPr>
          <a:xfrm>
            <a:off x="444500" y="430609"/>
            <a:ext cx="9146972" cy="6400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5" name="Shape 25"/>
        <p:cNvGrpSpPr/>
        <p:nvPr/>
      </p:nvGrpSpPr>
      <p:grpSpPr>
        <a:xfrm>
          <a:off x="0" y="0"/>
          <a:ext cx="0" cy="0"/>
          <a:chOff x="0" y="0"/>
          <a:chExt cx="0" cy="0"/>
        </a:xfrm>
      </p:grpSpPr>
      <p:sp>
        <p:nvSpPr>
          <p:cNvPr id="26" name="Google Shape;26;p4"/>
          <p:cNvSpPr txBox="1"/>
          <p:nvPr>
            <p:ph idx="1" type="body"/>
          </p:nvPr>
        </p:nvSpPr>
        <p:spPr>
          <a:xfrm>
            <a:off x="450596" y="2560320"/>
            <a:ext cx="9445752" cy="397764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3F3F3F"/>
              </a:buClr>
              <a:buSzPts val="2400"/>
              <a:buChar char="•"/>
              <a:defRPr sz="2400">
                <a:solidFill>
                  <a:srgbClr val="3F3F3F"/>
                </a:solidFill>
                <a:latin typeface="Quattrocento Sans"/>
                <a:ea typeface="Quattrocento Sans"/>
                <a:cs typeface="Quattrocento Sans"/>
                <a:sym typeface="Quattrocento Sans"/>
              </a:defRPr>
            </a:lvl1pPr>
            <a:lvl2pPr indent="-304800" lvl="1" marL="914400" algn="l">
              <a:lnSpc>
                <a:spcPct val="90000"/>
              </a:lnSpc>
              <a:spcBef>
                <a:spcPts val="500"/>
              </a:spcBef>
              <a:spcAft>
                <a:spcPts val="0"/>
              </a:spcAft>
              <a:buClr>
                <a:srgbClr val="3F3F3F"/>
              </a:buClr>
              <a:buSzPts val="1200"/>
              <a:buChar char="•"/>
              <a:defRPr sz="1200">
                <a:solidFill>
                  <a:srgbClr val="3F3F3F"/>
                </a:solidFill>
                <a:latin typeface="Quattrocento Sans"/>
                <a:ea typeface="Quattrocento Sans"/>
                <a:cs typeface="Quattrocento Sans"/>
                <a:sym typeface="Quattrocento Sans"/>
              </a:defRPr>
            </a:lvl2pPr>
            <a:lvl3pPr indent="-304800" lvl="2" marL="1371600" algn="l">
              <a:lnSpc>
                <a:spcPct val="90000"/>
              </a:lnSpc>
              <a:spcBef>
                <a:spcPts val="500"/>
              </a:spcBef>
              <a:spcAft>
                <a:spcPts val="0"/>
              </a:spcAft>
              <a:buClr>
                <a:srgbClr val="3F3F3F"/>
              </a:buClr>
              <a:buSzPts val="1200"/>
              <a:buChar char="•"/>
              <a:defRPr sz="1200">
                <a:solidFill>
                  <a:srgbClr val="3F3F3F"/>
                </a:solidFill>
                <a:latin typeface="Quattrocento Sans"/>
                <a:ea typeface="Quattrocento Sans"/>
                <a:cs typeface="Quattrocento Sans"/>
                <a:sym typeface="Quattrocento Sans"/>
              </a:defRPr>
            </a:lvl3pPr>
            <a:lvl4pPr indent="-304800" lvl="3" marL="1828800" algn="l">
              <a:lnSpc>
                <a:spcPct val="90000"/>
              </a:lnSpc>
              <a:spcBef>
                <a:spcPts val="500"/>
              </a:spcBef>
              <a:spcAft>
                <a:spcPts val="0"/>
              </a:spcAft>
              <a:buClr>
                <a:srgbClr val="3F3F3F"/>
              </a:buClr>
              <a:buSzPts val="1200"/>
              <a:buChar char="•"/>
              <a:defRPr sz="1200">
                <a:solidFill>
                  <a:srgbClr val="3F3F3F"/>
                </a:solidFill>
                <a:latin typeface="Quattrocento Sans"/>
                <a:ea typeface="Quattrocento Sans"/>
                <a:cs typeface="Quattrocento Sans"/>
                <a:sym typeface="Quattrocento Sans"/>
              </a:defRPr>
            </a:lvl4pPr>
            <a:lvl5pPr indent="-304800" lvl="4" marL="2286000" algn="l">
              <a:lnSpc>
                <a:spcPct val="90000"/>
              </a:lnSpc>
              <a:spcBef>
                <a:spcPts val="500"/>
              </a:spcBef>
              <a:spcAft>
                <a:spcPts val="0"/>
              </a:spcAft>
              <a:buClr>
                <a:srgbClr val="3F3F3F"/>
              </a:buClr>
              <a:buSzPts val="1200"/>
              <a:buChar char="•"/>
              <a:defRPr sz="1200">
                <a:solidFill>
                  <a:srgbClr val="3F3F3F"/>
                </a:solidFill>
                <a:latin typeface="Quattrocento Sans"/>
                <a:ea typeface="Quattrocento Sans"/>
                <a:cs typeface="Quattrocento Sans"/>
                <a:sym typeface="Quattrocento Sans"/>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7" name="Google Shape;27;p4"/>
          <p:cNvCxnSpPr/>
          <p:nvPr/>
        </p:nvCxnSpPr>
        <p:spPr>
          <a:xfrm>
            <a:off x="533400" y="1104900"/>
            <a:ext cx="11119104" cy="0"/>
          </a:xfrm>
          <a:prstGeom prst="straightConnector1">
            <a:avLst/>
          </a:prstGeom>
          <a:noFill/>
          <a:ln cap="flat" cmpd="sng" w="25400">
            <a:solidFill>
              <a:srgbClr val="D24726"/>
            </a:solidFill>
            <a:prstDash val="solid"/>
            <a:miter lim="800000"/>
            <a:headEnd len="sm" w="sm" type="none"/>
            <a:tailEnd len="sm" w="sm" type="none"/>
          </a:ln>
        </p:spPr>
      </p:cxnSp>
      <p:sp>
        <p:nvSpPr>
          <p:cNvPr id="28" name="Google Shape;28;p4"/>
          <p:cNvSpPr txBox="1"/>
          <p:nvPr>
            <p:ph type="title"/>
          </p:nvPr>
        </p:nvSpPr>
        <p:spPr>
          <a:xfrm>
            <a:off x="444500" y="430609"/>
            <a:ext cx="9146972" cy="6400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1"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1"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1"/>
            <a:ext cx="27432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1"/>
            <a:ext cx="274320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9" y="1681164"/>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1" y="1681164"/>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1"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1"/>
            <a:ext cx="27432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1"/>
            <a:ext cx="274320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1"/>
            <a:ext cx="27432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1"/>
            <a:ext cx="274320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1"/>
            <a:ext cx="27432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1"/>
            <a:ext cx="274320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9"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9" y="987426"/>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9" y="2057401"/>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1"/>
            <a:ext cx="27432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1"/>
            <a:ext cx="274320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9"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9" y="987426"/>
            <a:ext cx="6172200" cy="4873625"/>
          </a:xfrm>
          <a:prstGeom prst="rect">
            <a:avLst/>
          </a:prstGeom>
          <a:noFill/>
          <a:ln>
            <a:noFill/>
          </a:ln>
        </p:spPr>
      </p:sp>
      <p:sp>
        <p:nvSpPr>
          <p:cNvPr id="64" name="Google Shape;64;p10"/>
          <p:cNvSpPr txBox="1"/>
          <p:nvPr>
            <p:ph idx="1" type="body"/>
          </p:nvPr>
        </p:nvSpPr>
        <p:spPr>
          <a:xfrm>
            <a:off x="839789" y="2057401"/>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1"/>
            <a:ext cx="27432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1"/>
            <a:ext cx="274320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Quattrocento Sans"/>
              <a:buNone/>
              <a:defRPr b="0" i="0" sz="4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
          <p:cNvSpPr txBox="1"/>
          <p:nvPr>
            <p:ph idx="10" type="dt"/>
          </p:nvPr>
        </p:nvSpPr>
        <p:spPr>
          <a:xfrm>
            <a:off x="838200" y="6356351"/>
            <a:ext cx="274320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
          <p:cNvSpPr txBox="1"/>
          <p:nvPr>
            <p:ph idx="12" type="sldNum"/>
          </p:nvPr>
        </p:nvSpPr>
        <p:spPr>
          <a:xfrm>
            <a:off x="8610600" y="6356351"/>
            <a:ext cx="2743201"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404310" y="2484470"/>
            <a:ext cx="5691690" cy="213056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Quattrocento Sans"/>
              <a:buNone/>
            </a:pPr>
            <a:r>
              <a:rPr lang="en-US">
                <a:latin typeface="Quattrocento Sans"/>
                <a:ea typeface="Quattrocento Sans"/>
                <a:cs typeface="Quattrocento Sans"/>
                <a:sym typeface="Quattrocento Sans"/>
              </a:rPr>
              <a:t>Analisis Deret Waktu</a:t>
            </a:r>
            <a:endParaRPr/>
          </a:p>
        </p:txBody>
      </p:sp>
      <p:sp>
        <p:nvSpPr>
          <p:cNvPr id="85" name="Google Shape;85;p13"/>
          <p:cNvSpPr txBox="1"/>
          <p:nvPr>
            <p:ph idx="4294967295" type="subTitle"/>
          </p:nvPr>
        </p:nvSpPr>
        <p:spPr>
          <a:xfrm>
            <a:off x="426082" y="4755528"/>
            <a:ext cx="6441646" cy="1208087"/>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accent2"/>
              </a:buClr>
              <a:buSzPts val="2000"/>
              <a:buFont typeface="Arial"/>
              <a:buNone/>
            </a:pPr>
            <a:r>
              <a:rPr b="0" i="0" lang="en-US" sz="2000" u="none" cap="none" strike="noStrike">
                <a:solidFill>
                  <a:schemeClr val="accent2"/>
                </a:solidFill>
                <a:latin typeface="Quattrocento Sans"/>
                <a:ea typeface="Quattrocento Sans"/>
                <a:cs typeface="Quattrocento Sans"/>
                <a:sym typeface="Quattrocento Sans"/>
              </a:rPr>
              <a:t>Andrew Lomaksan Manuel Tampubolon (6025231025)</a:t>
            </a:r>
            <a:endParaRPr/>
          </a:p>
          <a:p>
            <a:pPr indent="0" lvl="0" marL="0" marR="0" rtl="0" algn="l">
              <a:lnSpc>
                <a:spcPct val="100000"/>
              </a:lnSpc>
              <a:spcBef>
                <a:spcPts val="1000"/>
              </a:spcBef>
              <a:spcAft>
                <a:spcPts val="0"/>
              </a:spcAft>
              <a:buClr>
                <a:schemeClr val="accent2"/>
              </a:buClr>
              <a:buSzPts val="2000"/>
              <a:buFont typeface="Arial"/>
              <a:buNone/>
            </a:pPr>
            <a:r>
              <a:rPr b="0" i="0" lang="en-US" sz="2000" u="none" cap="none" strike="noStrike">
                <a:solidFill>
                  <a:schemeClr val="accent2"/>
                </a:solidFill>
                <a:latin typeface="Quattrocento Sans"/>
                <a:ea typeface="Quattrocento Sans"/>
                <a:cs typeface="Quattrocento Sans"/>
                <a:sym typeface="Quattrocento Sans"/>
              </a:rPr>
              <a:t>Ziyad Haidar (6025231024)</a:t>
            </a:r>
            <a:endParaRPr/>
          </a:p>
        </p:txBody>
      </p:sp>
      <p:grpSp>
        <p:nvGrpSpPr>
          <p:cNvPr descr="circles connected by lines" id="86" name="Google Shape;86;p13"/>
          <p:cNvGrpSpPr/>
          <p:nvPr/>
        </p:nvGrpSpPr>
        <p:grpSpPr>
          <a:xfrm>
            <a:off x="6867728" y="1031132"/>
            <a:ext cx="4046706" cy="4853637"/>
            <a:chOff x="6867728" y="1031132"/>
            <a:chExt cx="4046706" cy="4853637"/>
          </a:xfrm>
        </p:grpSpPr>
        <p:cxnSp>
          <p:nvCxnSpPr>
            <p:cNvPr descr="straight line" id="87" name="Google Shape;87;p13"/>
            <p:cNvCxnSpPr/>
            <p:nvPr/>
          </p:nvCxnSpPr>
          <p:spPr>
            <a:xfrm>
              <a:off x="7988238" y="2801566"/>
              <a:ext cx="1330860" cy="748184"/>
            </a:xfrm>
            <a:prstGeom prst="straightConnector1">
              <a:avLst/>
            </a:prstGeom>
            <a:noFill/>
            <a:ln cap="flat" cmpd="sng" w="19050">
              <a:solidFill>
                <a:srgbClr val="A5A5A5"/>
              </a:solidFill>
              <a:prstDash val="solid"/>
              <a:miter lim="800000"/>
              <a:headEnd len="sm" w="sm" type="none"/>
              <a:tailEnd len="sm" w="sm" type="none"/>
            </a:ln>
          </p:spPr>
        </p:cxnSp>
        <p:cxnSp>
          <p:nvCxnSpPr>
            <p:cNvPr descr="straight line" id="88" name="Google Shape;88;p13"/>
            <p:cNvCxnSpPr/>
            <p:nvPr/>
          </p:nvCxnSpPr>
          <p:spPr>
            <a:xfrm>
              <a:off x="9708204" y="1960547"/>
              <a:ext cx="214008" cy="1055027"/>
            </a:xfrm>
            <a:prstGeom prst="straightConnector1">
              <a:avLst/>
            </a:prstGeom>
            <a:noFill/>
            <a:ln cap="flat" cmpd="sng" w="19050">
              <a:solidFill>
                <a:srgbClr val="A5A5A5"/>
              </a:solidFill>
              <a:prstDash val="solid"/>
              <a:miter lim="800000"/>
              <a:headEnd len="sm" w="sm" type="none"/>
              <a:tailEnd len="sm" w="sm" type="none"/>
            </a:ln>
          </p:spPr>
        </p:cxnSp>
        <p:sp>
          <p:nvSpPr>
            <p:cNvPr descr="oval shape" id="89" name="Google Shape;89;p13"/>
            <p:cNvSpPr/>
            <p:nvPr/>
          </p:nvSpPr>
          <p:spPr>
            <a:xfrm>
              <a:off x="6867728" y="1887166"/>
              <a:ext cx="1303506" cy="1303506"/>
            </a:xfrm>
            <a:prstGeom prst="ellipse">
              <a:avLst/>
            </a:prstGeom>
            <a:solidFill>
              <a:schemeClr val="accent1"/>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descr="oval shape" id="90" name="Google Shape;90;p13"/>
            <p:cNvSpPr/>
            <p:nvPr/>
          </p:nvSpPr>
          <p:spPr>
            <a:xfrm>
              <a:off x="9144000" y="1031132"/>
              <a:ext cx="1031132" cy="1031132"/>
            </a:xfrm>
            <a:prstGeom prst="ellipse">
              <a:avLst/>
            </a:prstGeom>
            <a:solidFill>
              <a:schemeClr val="accent6"/>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descr="oval shape" id="91" name="Google Shape;91;p13"/>
            <p:cNvSpPr/>
            <p:nvPr/>
          </p:nvSpPr>
          <p:spPr>
            <a:xfrm>
              <a:off x="8598544" y="5000016"/>
              <a:ext cx="884753" cy="884753"/>
            </a:xfrm>
            <a:prstGeom prst="ellipse">
              <a:avLst/>
            </a:prstGeom>
            <a:solidFill>
              <a:schemeClr val="accent2"/>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descr="straight line" id="92" name="Google Shape;92;p13"/>
            <p:cNvCxnSpPr>
              <a:endCxn id="91" idx="7"/>
            </p:cNvCxnSpPr>
            <p:nvPr/>
          </p:nvCxnSpPr>
          <p:spPr>
            <a:xfrm flipH="1">
              <a:off x="9353728" y="4465985"/>
              <a:ext cx="501600" cy="663600"/>
            </a:xfrm>
            <a:prstGeom prst="straightConnector1">
              <a:avLst/>
            </a:prstGeom>
            <a:noFill/>
            <a:ln cap="flat" cmpd="sng" w="19050">
              <a:solidFill>
                <a:srgbClr val="A5A5A5"/>
              </a:solidFill>
              <a:prstDash val="solid"/>
              <a:miter lim="800000"/>
              <a:headEnd len="sm" w="sm" type="none"/>
              <a:tailEnd len="sm" w="sm" type="none"/>
            </a:ln>
          </p:spPr>
        </p:cxnSp>
        <p:sp>
          <p:nvSpPr>
            <p:cNvPr descr="oval shape" id="93" name="Google Shape;93;p13"/>
            <p:cNvSpPr/>
            <p:nvPr/>
          </p:nvSpPr>
          <p:spPr>
            <a:xfrm>
              <a:off x="9144000" y="3015574"/>
              <a:ext cx="1770434" cy="1770434"/>
            </a:xfrm>
            <a:prstGeom prst="ellipse">
              <a:avLst/>
            </a:prstGeom>
            <a:solidFill>
              <a:schemeClr val="accent4"/>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grpSp>
      <p:sp>
        <p:nvSpPr>
          <p:cNvPr id="94" name="Google Shape;94;p13"/>
          <p:cNvSpPr/>
          <p:nvPr/>
        </p:nvSpPr>
        <p:spPr>
          <a:xfrm>
            <a:off x="426082" y="327804"/>
            <a:ext cx="1997941" cy="457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95" name="Google Shape;95;p13"/>
          <p:cNvPicPr preferRelativeResize="0"/>
          <p:nvPr/>
        </p:nvPicPr>
        <p:blipFill rotWithShape="1">
          <a:blip r:embed="rId3">
            <a:alphaModFix/>
          </a:blip>
          <a:srcRect b="0" l="0" r="0" t="0"/>
          <a:stretch/>
        </p:blipFill>
        <p:spPr>
          <a:xfrm>
            <a:off x="426082" y="344472"/>
            <a:ext cx="1428750" cy="88106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444500" y="412137"/>
            <a:ext cx="9146972" cy="6400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Quattrocento Sans"/>
              <a:buNone/>
            </a:pPr>
            <a:r>
              <a:rPr b="1" lang="en-US">
                <a:latin typeface="Quattrocento Sans"/>
                <a:ea typeface="Quattrocento Sans"/>
                <a:cs typeface="Quattrocento Sans"/>
                <a:sym typeface="Quattrocento Sans"/>
              </a:rPr>
              <a:t>Proses Differencing</a:t>
            </a:r>
            <a:endParaRPr/>
          </a:p>
        </p:txBody>
      </p:sp>
      <p:sp>
        <p:nvSpPr>
          <p:cNvPr id="215" name="Google Shape;215;p22"/>
          <p:cNvSpPr txBox="1"/>
          <p:nvPr/>
        </p:nvSpPr>
        <p:spPr>
          <a:xfrm>
            <a:off x="918264" y="4429021"/>
            <a:ext cx="327506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Quattrocento Sans"/>
                <a:ea typeface="Quattrocento Sans"/>
                <a:cs typeface="Quattrocento Sans"/>
                <a:sym typeface="Quattrocento Sans"/>
              </a:rPr>
              <a:t>Gambar 6. </a:t>
            </a:r>
            <a:r>
              <a:rPr lang="en-US" sz="1200">
                <a:solidFill>
                  <a:schemeClr val="dk1"/>
                </a:solidFill>
                <a:latin typeface="Quattrocento Sans"/>
                <a:ea typeface="Quattrocento Sans"/>
                <a:cs typeface="Quattrocento Sans"/>
                <a:sym typeface="Quattrocento Sans"/>
              </a:rPr>
              <a:t>Record data pertama menjadi </a:t>
            </a:r>
            <a:r>
              <a:rPr i="1" lang="en-US" sz="1200">
                <a:solidFill>
                  <a:schemeClr val="dk1"/>
                </a:solidFill>
                <a:latin typeface="Quattrocento Sans"/>
                <a:ea typeface="Quattrocento Sans"/>
                <a:cs typeface="Quattrocento Sans"/>
                <a:sym typeface="Quattrocento Sans"/>
              </a:rPr>
              <a:t>null</a:t>
            </a:r>
            <a:endParaRPr sz="1200">
              <a:solidFill>
                <a:schemeClr val="dk1"/>
              </a:solidFill>
              <a:latin typeface="Quattrocento Sans"/>
              <a:ea typeface="Quattrocento Sans"/>
              <a:cs typeface="Quattrocento Sans"/>
              <a:sym typeface="Quattrocento Sans"/>
            </a:endParaRPr>
          </a:p>
        </p:txBody>
      </p:sp>
      <p:pic>
        <p:nvPicPr>
          <p:cNvPr id="216" name="Google Shape;216;p22"/>
          <p:cNvPicPr preferRelativeResize="0"/>
          <p:nvPr/>
        </p:nvPicPr>
        <p:blipFill rotWithShape="1">
          <a:blip r:embed="rId3">
            <a:alphaModFix/>
          </a:blip>
          <a:srcRect b="0" l="0" r="0" t="0"/>
          <a:stretch/>
        </p:blipFill>
        <p:spPr>
          <a:xfrm>
            <a:off x="1039854" y="2421181"/>
            <a:ext cx="2876951" cy="1829055"/>
          </a:xfrm>
          <a:prstGeom prst="rect">
            <a:avLst/>
          </a:prstGeom>
          <a:noFill/>
          <a:ln>
            <a:noFill/>
          </a:ln>
        </p:spPr>
      </p:pic>
      <p:sp>
        <p:nvSpPr>
          <p:cNvPr id="217" name="Google Shape;217;p22"/>
          <p:cNvSpPr txBox="1"/>
          <p:nvPr/>
        </p:nvSpPr>
        <p:spPr>
          <a:xfrm>
            <a:off x="1039854" y="1509612"/>
            <a:ext cx="8085096" cy="3652194"/>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Proses differencing pertama menyebabkan data pada urutan pertama menjadi null, sehingga data tersebut di drop dan jumlah record menjadi 95</a:t>
            </a:r>
            <a:endParaRPr/>
          </a:p>
        </p:txBody>
      </p:sp>
      <p:pic>
        <p:nvPicPr>
          <p:cNvPr id="218" name="Google Shape;218;p22"/>
          <p:cNvPicPr preferRelativeResize="0"/>
          <p:nvPr/>
        </p:nvPicPr>
        <p:blipFill rotWithShape="1">
          <a:blip r:embed="rId4">
            <a:alphaModFix/>
          </a:blip>
          <a:srcRect b="0" l="0" r="0" t="0"/>
          <a:stretch/>
        </p:blipFill>
        <p:spPr>
          <a:xfrm>
            <a:off x="6689718" y="2186920"/>
            <a:ext cx="2686425" cy="2229161"/>
          </a:xfrm>
          <a:prstGeom prst="rect">
            <a:avLst/>
          </a:prstGeom>
          <a:noFill/>
          <a:ln>
            <a:noFill/>
          </a:ln>
        </p:spPr>
      </p:pic>
      <p:sp>
        <p:nvSpPr>
          <p:cNvPr id="219" name="Google Shape;219;p22"/>
          <p:cNvSpPr txBox="1"/>
          <p:nvPr/>
        </p:nvSpPr>
        <p:spPr>
          <a:xfrm>
            <a:off x="5801679" y="4442921"/>
            <a:ext cx="446250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Quattrocento Sans"/>
                <a:ea typeface="Quattrocento Sans"/>
                <a:cs typeface="Quattrocento Sans"/>
                <a:sym typeface="Quattrocento Sans"/>
              </a:rPr>
              <a:t>Gambar 7. </a:t>
            </a:r>
            <a:r>
              <a:rPr lang="en-US" sz="1200">
                <a:solidFill>
                  <a:schemeClr val="dk1"/>
                </a:solidFill>
                <a:latin typeface="Quattrocento Sans"/>
                <a:ea typeface="Quattrocento Sans"/>
                <a:cs typeface="Quattrocento Sans"/>
                <a:sym typeface="Quattrocento Sans"/>
              </a:rPr>
              <a:t>Perubahan pada dataset setelah proses differencing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444500" y="412137"/>
            <a:ext cx="9147000" cy="640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Quattrocento Sans"/>
              <a:buNone/>
            </a:pPr>
            <a:r>
              <a:rPr b="1" lang="en-US"/>
              <a:t>Hasil Differencing</a:t>
            </a:r>
            <a:endParaRPr/>
          </a:p>
        </p:txBody>
      </p:sp>
      <p:pic>
        <p:nvPicPr>
          <p:cNvPr id="225" name="Google Shape;225;p23"/>
          <p:cNvPicPr preferRelativeResize="0"/>
          <p:nvPr/>
        </p:nvPicPr>
        <p:blipFill rotWithShape="1">
          <a:blip r:embed="rId3">
            <a:alphaModFix/>
          </a:blip>
          <a:srcRect b="0" l="0" r="19198" t="0"/>
          <a:stretch/>
        </p:blipFill>
        <p:spPr>
          <a:xfrm>
            <a:off x="515925" y="1204725"/>
            <a:ext cx="2863950" cy="5500875"/>
          </a:xfrm>
          <a:prstGeom prst="rect">
            <a:avLst/>
          </a:prstGeom>
          <a:noFill/>
          <a:ln>
            <a:noFill/>
          </a:ln>
        </p:spPr>
      </p:pic>
      <p:pic>
        <p:nvPicPr>
          <p:cNvPr id="226" name="Google Shape;226;p23"/>
          <p:cNvPicPr preferRelativeResize="0"/>
          <p:nvPr/>
        </p:nvPicPr>
        <p:blipFill rotWithShape="1">
          <a:blip r:embed="rId4">
            <a:alphaModFix/>
          </a:blip>
          <a:srcRect b="0" l="0" r="17484" t="0"/>
          <a:stretch/>
        </p:blipFill>
        <p:spPr>
          <a:xfrm>
            <a:off x="3534673" y="1204725"/>
            <a:ext cx="2863950" cy="5500875"/>
          </a:xfrm>
          <a:prstGeom prst="rect">
            <a:avLst/>
          </a:prstGeom>
          <a:noFill/>
          <a:ln>
            <a:noFill/>
          </a:ln>
        </p:spPr>
      </p:pic>
      <p:pic>
        <p:nvPicPr>
          <p:cNvPr id="227" name="Google Shape;227;p23"/>
          <p:cNvPicPr preferRelativeResize="0"/>
          <p:nvPr/>
        </p:nvPicPr>
        <p:blipFill rotWithShape="1">
          <a:blip r:embed="rId5">
            <a:alphaModFix/>
          </a:blip>
          <a:srcRect b="0" l="0" r="19139" t="0"/>
          <a:stretch/>
        </p:blipFill>
        <p:spPr>
          <a:xfrm>
            <a:off x="6553425" y="1204725"/>
            <a:ext cx="2814375" cy="3815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4"/>
          <p:cNvSpPr/>
          <p:nvPr/>
        </p:nvSpPr>
        <p:spPr>
          <a:xfrm>
            <a:off x="6305551" y="3388860"/>
            <a:ext cx="2133854" cy="738664"/>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33" name="Google Shape;233;p24"/>
          <p:cNvSpPr txBox="1"/>
          <p:nvPr>
            <p:ph type="title"/>
          </p:nvPr>
        </p:nvSpPr>
        <p:spPr>
          <a:xfrm>
            <a:off x="444500" y="412137"/>
            <a:ext cx="9146972" cy="64008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Quattrocento Sans"/>
              <a:buNone/>
            </a:pPr>
            <a:r>
              <a:rPr b="1" lang="en-US">
                <a:latin typeface="Quattrocento Sans"/>
                <a:ea typeface="Quattrocento Sans"/>
                <a:cs typeface="Quattrocento Sans"/>
                <a:sym typeface="Quattrocento Sans"/>
              </a:rPr>
              <a:t>Apakah data berikut stasioner setelah differencing pertama ?</a:t>
            </a:r>
            <a:endParaRPr/>
          </a:p>
        </p:txBody>
      </p:sp>
      <p:graphicFrame>
        <p:nvGraphicFramePr>
          <p:cNvPr id="234" name="Google Shape;234;p24"/>
          <p:cNvGraphicFramePr/>
          <p:nvPr/>
        </p:nvGraphicFramePr>
        <p:xfrm>
          <a:off x="6305551" y="2215091"/>
          <a:ext cx="3000000" cy="3000000"/>
        </p:xfrm>
        <a:graphic>
          <a:graphicData uri="http://schemas.openxmlformats.org/drawingml/2006/table">
            <a:tbl>
              <a:tblPr bandRow="1" firstRow="1">
                <a:noFill/>
                <a:tableStyleId>{17BE5C64-EB64-403F-A934-7ED2EC68D665}</a:tableStyleId>
              </a:tblPr>
              <a:tblGrid>
                <a:gridCol w="647700"/>
                <a:gridCol w="730925"/>
                <a:gridCol w="826100"/>
                <a:gridCol w="826100"/>
                <a:gridCol w="826100"/>
                <a:gridCol w="826100"/>
                <a:gridCol w="826100"/>
              </a:tblGrid>
              <a:tr h="359575">
                <a:tc>
                  <a:txBody>
                    <a:bodyPr/>
                    <a:lstStyle/>
                    <a:p>
                      <a:pPr indent="0" lvl="0" marL="0" marR="0" rtl="0" algn="l">
                        <a:spcBef>
                          <a:spcPts val="0"/>
                        </a:spcBef>
                        <a:spcAft>
                          <a:spcPts val="0"/>
                        </a:spcAft>
                        <a:buNone/>
                      </a:pPr>
                      <a:r>
                        <a:rPr lang="en-US" sz="600"/>
                        <a:t>Statistic Test</a:t>
                      </a:r>
                      <a:endParaRPr/>
                    </a:p>
                  </a:txBody>
                  <a:tcPr marT="32025" marB="32025" marR="64050" marL="64050"/>
                </a:tc>
                <a:tc>
                  <a:txBody>
                    <a:bodyPr/>
                    <a:lstStyle/>
                    <a:p>
                      <a:pPr indent="0" lvl="0" marL="0" marR="0" rtl="0" algn="l">
                        <a:spcBef>
                          <a:spcPts val="0"/>
                        </a:spcBef>
                        <a:spcAft>
                          <a:spcPts val="0"/>
                        </a:spcAft>
                        <a:buNone/>
                      </a:pPr>
                      <a:r>
                        <a:rPr lang="en-US" sz="600"/>
                        <a:t>p-value</a:t>
                      </a:r>
                      <a:endParaRPr/>
                    </a:p>
                  </a:txBody>
                  <a:tcPr marT="32025" marB="32025" marR="64050" marL="64050"/>
                </a:tc>
                <a:tc>
                  <a:txBody>
                    <a:bodyPr/>
                    <a:lstStyle/>
                    <a:p>
                      <a:pPr indent="0" lvl="0" marL="0" marR="0" rtl="0" algn="l">
                        <a:spcBef>
                          <a:spcPts val="0"/>
                        </a:spcBef>
                        <a:spcAft>
                          <a:spcPts val="0"/>
                        </a:spcAft>
                        <a:buNone/>
                      </a:pPr>
                      <a:r>
                        <a:rPr lang="en-US" sz="600"/>
                        <a:t>No. of lag used</a:t>
                      </a:r>
                      <a:endParaRPr/>
                    </a:p>
                  </a:txBody>
                  <a:tcPr marT="32025" marB="32025" marR="64050" marL="64050"/>
                </a:tc>
                <a:tc>
                  <a:txBody>
                    <a:bodyPr/>
                    <a:lstStyle/>
                    <a:p>
                      <a:pPr indent="0" lvl="0" marL="0" marR="0" rtl="0" algn="l">
                        <a:spcBef>
                          <a:spcPts val="0"/>
                        </a:spcBef>
                        <a:spcAft>
                          <a:spcPts val="0"/>
                        </a:spcAft>
                        <a:buNone/>
                      </a:pPr>
                      <a:r>
                        <a:rPr lang="en-US" sz="600"/>
                        <a:t>No. of observation</a:t>
                      </a:r>
                      <a:endParaRPr/>
                    </a:p>
                  </a:txBody>
                  <a:tcPr marT="32025" marB="32025" marR="64050" marL="64050"/>
                </a:tc>
                <a:tc>
                  <a:txBody>
                    <a:bodyPr/>
                    <a:lstStyle/>
                    <a:p>
                      <a:pPr indent="0" lvl="0" marL="0" marR="0" rtl="0" algn="l">
                        <a:spcBef>
                          <a:spcPts val="0"/>
                        </a:spcBef>
                        <a:spcAft>
                          <a:spcPts val="0"/>
                        </a:spcAft>
                        <a:buNone/>
                      </a:pPr>
                      <a:r>
                        <a:rPr lang="en-US" sz="600"/>
                        <a:t>Critical Value (1%)</a:t>
                      </a:r>
                      <a:endParaRPr/>
                    </a:p>
                  </a:txBody>
                  <a:tcPr marT="32025" marB="32025" marR="64050" marL="64050"/>
                </a:tc>
                <a:tc>
                  <a:txBody>
                    <a:bodyPr/>
                    <a:lstStyle/>
                    <a:p>
                      <a:pPr indent="0" lvl="0" marL="0" marR="0" rtl="0" algn="l">
                        <a:lnSpc>
                          <a:spcPct val="100000"/>
                        </a:lnSpc>
                        <a:spcBef>
                          <a:spcPts val="0"/>
                        </a:spcBef>
                        <a:spcAft>
                          <a:spcPts val="0"/>
                        </a:spcAft>
                        <a:buClr>
                          <a:schemeClr val="dk1"/>
                        </a:buClr>
                        <a:buSzPts val="600"/>
                        <a:buFont typeface="Quattrocento Sans"/>
                        <a:buNone/>
                      </a:pPr>
                      <a:r>
                        <a:rPr lang="en-US" sz="600"/>
                        <a:t>Critical Value (5%)</a:t>
                      </a:r>
                      <a:endParaRPr/>
                    </a:p>
                    <a:p>
                      <a:pPr indent="0" lvl="0" marL="0" marR="0" rtl="0" algn="l">
                        <a:spcBef>
                          <a:spcPts val="0"/>
                        </a:spcBef>
                        <a:spcAft>
                          <a:spcPts val="0"/>
                        </a:spcAft>
                        <a:buNone/>
                      </a:pPr>
                      <a:r>
                        <a:t/>
                      </a:r>
                      <a:endParaRPr sz="600"/>
                    </a:p>
                  </a:txBody>
                  <a:tcPr marT="32025" marB="32025" marR="64050" marL="64050"/>
                </a:tc>
                <a:tc>
                  <a:txBody>
                    <a:bodyPr/>
                    <a:lstStyle/>
                    <a:p>
                      <a:pPr indent="0" lvl="0" marL="0" marR="0" rtl="0" algn="l">
                        <a:lnSpc>
                          <a:spcPct val="100000"/>
                        </a:lnSpc>
                        <a:spcBef>
                          <a:spcPts val="0"/>
                        </a:spcBef>
                        <a:spcAft>
                          <a:spcPts val="0"/>
                        </a:spcAft>
                        <a:buClr>
                          <a:schemeClr val="dk1"/>
                        </a:buClr>
                        <a:buSzPts val="600"/>
                        <a:buFont typeface="Quattrocento Sans"/>
                        <a:buNone/>
                      </a:pPr>
                      <a:r>
                        <a:rPr lang="en-US" sz="600"/>
                        <a:t>Critical Value (10%)</a:t>
                      </a:r>
                      <a:endParaRPr/>
                    </a:p>
                    <a:p>
                      <a:pPr indent="0" lvl="0" marL="0" marR="0" rtl="0" algn="l">
                        <a:spcBef>
                          <a:spcPts val="0"/>
                        </a:spcBef>
                        <a:spcAft>
                          <a:spcPts val="0"/>
                        </a:spcAft>
                        <a:buNone/>
                      </a:pPr>
                      <a:r>
                        <a:t/>
                      </a:r>
                      <a:endParaRPr sz="600"/>
                    </a:p>
                  </a:txBody>
                  <a:tcPr marT="32025" marB="32025" marR="64050" marL="64050"/>
                </a:tc>
              </a:tr>
              <a:tr h="261075">
                <a:tc>
                  <a:txBody>
                    <a:bodyPr/>
                    <a:lstStyle/>
                    <a:p>
                      <a:pPr indent="0" lvl="0" marL="0" marR="0" rtl="0" algn="l">
                        <a:spcBef>
                          <a:spcPts val="0"/>
                        </a:spcBef>
                        <a:spcAft>
                          <a:spcPts val="0"/>
                        </a:spcAft>
                        <a:buNone/>
                      </a:pPr>
                      <a:r>
                        <a:rPr lang="en-US" sz="800"/>
                        <a:t>-3.500117 	</a:t>
                      </a:r>
                      <a:endParaRPr/>
                    </a:p>
                  </a:txBody>
                  <a:tcPr marT="32025" marB="32025" marR="64050" marL="64050"/>
                </a:tc>
                <a:tc>
                  <a:txBody>
                    <a:bodyPr/>
                    <a:lstStyle/>
                    <a:p>
                      <a:pPr indent="0" lvl="0" marL="0" marR="0" rtl="0" algn="l">
                        <a:spcBef>
                          <a:spcPts val="0"/>
                        </a:spcBef>
                        <a:spcAft>
                          <a:spcPts val="0"/>
                        </a:spcAft>
                        <a:buNone/>
                      </a:pPr>
                      <a:r>
                        <a:rPr lang="en-US" sz="800"/>
                        <a:t>0.007984</a:t>
                      </a:r>
                      <a:endParaRPr/>
                    </a:p>
                  </a:txBody>
                  <a:tcPr marT="32025" marB="32025" marR="64050" marL="64050"/>
                </a:tc>
                <a:tc>
                  <a:txBody>
                    <a:bodyPr/>
                    <a:lstStyle/>
                    <a:p>
                      <a:pPr indent="0" lvl="0" marL="0" marR="0" rtl="0" algn="l">
                        <a:spcBef>
                          <a:spcPts val="0"/>
                        </a:spcBef>
                        <a:spcAft>
                          <a:spcPts val="0"/>
                        </a:spcAft>
                        <a:buNone/>
                      </a:pPr>
                      <a:r>
                        <a:rPr lang="en-US" sz="800"/>
                        <a:t>9 	</a:t>
                      </a:r>
                      <a:endParaRPr/>
                    </a:p>
                  </a:txBody>
                  <a:tcPr marT="32025" marB="32025" marR="64050" marL="64050"/>
                </a:tc>
                <a:tc>
                  <a:txBody>
                    <a:bodyPr/>
                    <a:lstStyle/>
                    <a:p>
                      <a:pPr indent="0" lvl="0" marL="0" marR="0" rtl="0" algn="l">
                        <a:spcBef>
                          <a:spcPts val="0"/>
                        </a:spcBef>
                        <a:spcAft>
                          <a:spcPts val="0"/>
                        </a:spcAft>
                        <a:buNone/>
                      </a:pPr>
                      <a:r>
                        <a:rPr lang="en-US" sz="800"/>
                        <a:t>85</a:t>
                      </a:r>
                      <a:endParaRPr/>
                    </a:p>
                  </a:txBody>
                  <a:tcPr marT="32025" marB="32025" marR="64050" marL="64050"/>
                </a:tc>
                <a:tc>
                  <a:txBody>
                    <a:bodyPr/>
                    <a:lstStyle/>
                    <a:p>
                      <a:pPr indent="0" lvl="0" marL="0" marR="0" rtl="0" algn="l">
                        <a:spcBef>
                          <a:spcPts val="0"/>
                        </a:spcBef>
                        <a:spcAft>
                          <a:spcPts val="0"/>
                        </a:spcAft>
                        <a:buNone/>
                      </a:pPr>
                      <a:r>
                        <a:rPr lang="en-US" sz="800"/>
                        <a:t>-3.509736</a:t>
                      </a:r>
                      <a:endParaRPr/>
                    </a:p>
                  </a:txBody>
                  <a:tcPr marT="32025" marB="32025" marR="64050" marL="64050"/>
                </a:tc>
                <a:tc>
                  <a:txBody>
                    <a:bodyPr/>
                    <a:lstStyle/>
                    <a:p>
                      <a:pPr indent="0" lvl="0" marL="0" marR="0" rtl="0" algn="l">
                        <a:spcBef>
                          <a:spcPts val="0"/>
                        </a:spcBef>
                        <a:spcAft>
                          <a:spcPts val="0"/>
                        </a:spcAft>
                        <a:buNone/>
                      </a:pPr>
                      <a:r>
                        <a:rPr lang="en-US" sz="800"/>
                        <a:t>-2.896195</a:t>
                      </a:r>
                      <a:endParaRPr/>
                    </a:p>
                  </a:txBody>
                  <a:tcPr marT="32025" marB="32025" marR="64050" marL="64050"/>
                </a:tc>
                <a:tc>
                  <a:txBody>
                    <a:bodyPr/>
                    <a:lstStyle/>
                    <a:p>
                      <a:pPr indent="0" lvl="0" marL="0" marR="0" rtl="0" algn="l">
                        <a:spcBef>
                          <a:spcPts val="0"/>
                        </a:spcBef>
                        <a:spcAft>
                          <a:spcPts val="0"/>
                        </a:spcAft>
                        <a:buNone/>
                      </a:pPr>
                      <a:r>
                        <a:rPr lang="en-US" sz="800"/>
                        <a:t>-2.585258</a:t>
                      </a:r>
                      <a:endParaRPr/>
                    </a:p>
                  </a:txBody>
                  <a:tcPr marT="32025" marB="32025" marR="64050" marL="64050"/>
                </a:tc>
              </a:tr>
            </a:tbl>
          </a:graphicData>
        </a:graphic>
      </p:graphicFrame>
      <p:sp>
        <p:nvSpPr>
          <p:cNvPr id="235" name="Google Shape;235;p24"/>
          <p:cNvSpPr txBox="1"/>
          <p:nvPr/>
        </p:nvSpPr>
        <p:spPr>
          <a:xfrm>
            <a:off x="6305551" y="3388860"/>
            <a:ext cx="21339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lt1"/>
                </a:solidFill>
                <a:latin typeface="Quattrocento Sans"/>
                <a:ea typeface="Quattrocento Sans"/>
                <a:cs typeface="Quattrocento Sans"/>
                <a:sym typeface="Quattrocento Sans"/>
              </a:rPr>
              <a:t>Null hypothesis:</a:t>
            </a:r>
            <a:endParaRPr/>
          </a:p>
          <a:p>
            <a:pPr indent="0" lvl="0" marL="0" marR="0" rtl="0" algn="l">
              <a:spcBef>
                <a:spcPts val="0"/>
              </a:spcBef>
              <a:spcAft>
                <a:spcPts val="0"/>
              </a:spcAft>
              <a:buNone/>
            </a:pPr>
            <a:r>
              <a:rPr lang="en-US" sz="1400">
                <a:solidFill>
                  <a:schemeClr val="lt1"/>
                </a:solidFill>
                <a:latin typeface="Quattrocento Sans"/>
                <a:ea typeface="Quattrocento Sans"/>
                <a:cs typeface="Quattrocento Sans"/>
                <a:sym typeface="Quattrocento Sans"/>
              </a:rPr>
              <a:t>H</a:t>
            </a:r>
            <a:r>
              <a:rPr lang="en-US" sz="1000">
                <a:solidFill>
                  <a:schemeClr val="lt1"/>
                </a:solidFill>
                <a:latin typeface="Quattrocento Sans"/>
                <a:ea typeface="Quattrocento Sans"/>
                <a:cs typeface="Quattrocento Sans"/>
                <a:sym typeface="Quattrocento Sans"/>
              </a:rPr>
              <a:t>0</a:t>
            </a:r>
            <a:r>
              <a:rPr lang="en-US" sz="1400">
                <a:solidFill>
                  <a:schemeClr val="lt1"/>
                </a:solidFill>
                <a:latin typeface="Quattrocento Sans"/>
                <a:ea typeface="Quattrocento Sans"/>
                <a:cs typeface="Quattrocento Sans"/>
                <a:sym typeface="Quattrocento Sans"/>
              </a:rPr>
              <a:t>: nilai p-value </a:t>
            </a:r>
            <a:r>
              <a:rPr lang="en-US">
                <a:solidFill>
                  <a:schemeClr val="lt1"/>
                </a:solidFill>
                <a:latin typeface="Quattrocento Sans"/>
                <a:ea typeface="Quattrocento Sans"/>
                <a:cs typeface="Quattrocento Sans"/>
                <a:sym typeface="Quattrocento Sans"/>
              </a:rPr>
              <a:t>&gt;</a:t>
            </a:r>
            <a:r>
              <a:rPr lang="en-US" sz="1400">
                <a:solidFill>
                  <a:schemeClr val="lt1"/>
                </a:solidFill>
                <a:latin typeface="Quattrocento Sans"/>
                <a:ea typeface="Quattrocento Sans"/>
                <a:cs typeface="Quattrocento Sans"/>
                <a:sym typeface="Quattrocento Sans"/>
              </a:rPr>
              <a:t> 0.05 </a:t>
            </a:r>
            <a:endParaRPr/>
          </a:p>
          <a:p>
            <a:pPr indent="0" lvl="0" marL="0" marR="0" rtl="0" algn="l">
              <a:spcBef>
                <a:spcPts val="0"/>
              </a:spcBef>
              <a:spcAft>
                <a:spcPts val="0"/>
              </a:spcAft>
              <a:buNone/>
            </a:pPr>
            <a:r>
              <a:rPr lang="en-US" sz="1400">
                <a:solidFill>
                  <a:schemeClr val="lt1"/>
                </a:solidFill>
                <a:latin typeface="Quattrocento Sans"/>
                <a:ea typeface="Quattrocento Sans"/>
                <a:cs typeface="Quattrocento Sans"/>
                <a:sym typeface="Quattrocento Sans"/>
              </a:rPr>
              <a:t>H</a:t>
            </a:r>
            <a:r>
              <a:rPr lang="en-US" sz="1000">
                <a:solidFill>
                  <a:schemeClr val="lt1"/>
                </a:solidFill>
                <a:latin typeface="Quattrocento Sans"/>
                <a:ea typeface="Quattrocento Sans"/>
                <a:cs typeface="Quattrocento Sans"/>
                <a:sym typeface="Quattrocento Sans"/>
              </a:rPr>
              <a:t>1</a:t>
            </a:r>
            <a:r>
              <a:rPr lang="en-US" sz="1400">
                <a:solidFill>
                  <a:schemeClr val="lt1"/>
                </a:solidFill>
                <a:latin typeface="Quattrocento Sans"/>
                <a:ea typeface="Quattrocento Sans"/>
                <a:cs typeface="Quattrocento Sans"/>
                <a:sym typeface="Quattrocento Sans"/>
              </a:rPr>
              <a:t>: nilai p-value </a:t>
            </a:r>
            <a:r>
              <a:rPr lang="en-US">
                <a:solidFill>
                  <a:schemeClr val="lt1"/>
                </a:solidFill>
                <a:latin typeface="Quattrocento Sans"/>
                <a:ea typeface="Quattrocento Sans"/>
                <a:cs typeface="Quattrocento Sans"/>
                <a:sym typeface="Quattrocento Sans"/>
              </a:rPr>
              <a:t>&lt;</a:t>
            </a:r>
            <a:r>
              <a:rPr lang="en-US" sz="1400">
                <a:solidFill>
                  <a:schemeClr val="lt1"/>
                </a:solidFill>
                <a:latin typeface="Quattrocento Sans"/>
                <a:ea typeface="Quattrocento Sans"/>
                <a:cs typeface="Quattrocento Sans"/>
                <a:sym typeface="Quattrocento Sans"/>
              </a:rPr>
              <a:t>= 0.05</a:t>
            </a:r>
            <a:endParaRPr/>
          </a:p>
        </p:txBody>
      </p:sp>
      <p:sp>
        <p:nvSpPr>
          <p:cNvPr id="236" name="Google Shape;236;p24"/>
          <p:cNvSpPr txBox="1"/>
          <p:nvPr/>
        </p:nvSpPr>
        <p:spPr>
          <a:xfrm>
            <a:off x="6229354" y="4350167"/>
            <a:ext cx="5585378"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200">
                <a:solidFill>
                  <a:schemeClr val="dk1"/>
                </a:solidFill>
                <a:latin typeface="Quattrocento Sans"/>
                <a:ea typeface="Quattrocento Sans"/>
                <a:cs typeface="Quattrocento Sans"/>
                <a:sym typeface="Quattrocento Sans"/>
              </a:rPr>
              <a:t>Pada eksperimen dengan menggunakan Augmented Dickey-Fuller test setelah proses differencing pertama didapatkan hasil bahwa p-value dibawah 0.05 (0.007984), hal tersebut menandakan bahwa kita menolak hipotesis 0 (H0) =&gt; data stasioner</a:t>
            </a:r>
            <a:endParaRPr/>
          </a:p>
        </p:txBody>
      </p:sp>
      <p:pic>
        <p:nvPicPr>
          <p:cNvPr id="237" name="Google Shape;237;p24"/>
          <p:cNvPicPr preferRelativeResize="0"/>
          <p:nvPr/>
        </p:nvPicPr>
        <p:blipFill rotWithShape="1">
          <a:blip r:embed="rId3">
            <a:alphaModFix/>
          </a:blip>
          <a:srcRect b="0" l="0" r="0" t="0"/>
          <a:stretch/>
        </p:blipFill>
        <p:spPr>
          <a:xfrm>
            <a:off x="6305551" y="2941206"/>
            <a:ext cx="4639308" cy="343289"/>
          </a:xfrm>
          <a:prstGeom prst="rect">
            <a:avLst/>
          </a:prstGeom>
          <a:noFill/>
          <a:ln>
            <a:noFill/>
          </a:ln>
        </p:spPr>
      </p:pic>
      <p:sp>
        <p:nvSpPr>
          <p:cNvPr id="238" name="Google Shape;238;p24"/>
          <p:cNvSpPr txBox="1"/>
          <p:nvPr/>
        </p:nvSpPr>
        <p:spPr>
          <a:xfrm>
            <a:off x="1148969" y="6029013"/>
            <a:ext cx="49729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Quattrocento Sans"/>
                <a:ea typeface="Quattrocento Sans"/>
                <a:cs typeface="Quattrocento Sans"/>
                <a:sym typeface="Quattrocento Sans"/>
              </a:rPr>
              <a:t>Gambar 8. </a:t>
            </a:r>
            <a:r>
              <a:rPr lang="en-US" sz="1200">
                <a:solidFill>
                  <a:schemeClr val="dk1"/>
                </a:solidFill>
                <a:latin typeface="Quattrocento Sans"/>
                <a:ea typeface="Quattrocento Sans"/>
                <a:cs typeface="Quattrocento Sans"/>
                <a:sym typeface="Quattrocento Sans"/>
              </a:rPr>
              <a:t>Visualisasi data permintaan produk pada analisis setelah differencing ke-1</a:t>
            </a:r>
            <a:endParaRPr/>
          </a:p>
        </p:txBody>
      </p:sp>
      <p:pic>
        <p:nvPicPr>
          <p:cNvPr id="239" name="Google Shape;239;p24"/>
          <p:cNvPicPr preferRelativeResize="0"/>
          <p:nvPr/>
        </p:nvPicPr>
        <p:blipFill rotWithShape="1">
          <a:blip r:embed="rId4">
            <a:alphaModFix/>
          </a:blip>
          <a:srcRect b="0" l="0" r="0" t="0"/>
          <a:stretch/>
        </p:blipFill>
        <p:spPr>
          <a:xfrm>
            <a:off x="687313" y="2103260"/>
            <a:ext cx="5408687" cy="39257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25"/>
          <p:cNvPicPr preferRelativeResize="0"/>
          <p:nvPr/>
        </p:nvPicPr>
        <p:blipFill rotWithShape="1">
          <a:blip r:embed="rId3">
            <a:alphaModFix/>
          </a:blip>
          <a:srcRect b="0" l="0" r="0" t="0"/>
          <a:stretch/>
        </p:blipFill>
        <p:spPr>
          <a:xfrm>
            <a:off x="7049412" y="1435103"/>
            <a:ext cx="3541474" cy="2741959"/>
          </a:xfrm>
          <a:prstGeom prst="rect">
            <a:avLst/>
          </a:prstGeom>
          <a:noFill/>
          <a:ln>
            <a:noFill/>
          </a:ln>
        </p:spPr>
      </p:pic>
      <p:sp>
        <p:nvSpPr>
          <p:cNvPr id="245" name="Google Shape;245;p25"/>
          <p:cNvSpPr txBox="1"/>
          <p:nvPr>
            <p:ph type="title"/>
          </p:nvPr>
        </p:nvSpPr>
        <p:spPr>
          <a:xfrm>
            <a:off x="444500" y="412137"/>
            <a:ext cx="9146972" cy="6400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Quattrocento Sans"/>
              <a:buNone/>
            </a:pPr>
            <a:r>
              <a:rPr b="1" lang="en-US">
                <a:latin typeface="Quattrocento Sans"/>
                <a:ea typeface="Quattrocento Sans"/>
                <a:cs typeface="Quattrocento Sans"/>
                <a:sym typeface="Quattrocento Sans"/>
              </a:rPr>
              <a:t>ACF dan PACF - Correlogram</a:t>
            </a:r>
            <a:endParaRPr/>
          </a:p>
        </p:txBody>
      </p:sp>
      <p:sp>
        <p:nvSpPr>
          <p:cNvPr id="246" name="Google Shape;246;p25"/>
          <p:cNvSpPr txBox="1"/>
          <p:nvPr/>
        </p:nvSpPr>
        <p:spPr>
          <a:xfrm>
            <a:off x="2008187" y="4257708"/>
            <a:ext cx="219392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Quattrocento Sans"/>
                <a:ea typeface="Quattrocento Sans"/>
                <a:cs typeface="Quattrocento Sans"/>
                <a:sym typeface="Quattrocento Sans"/>
              </a:rPr>
              <a:t>Gambar 9. </a:t>
            </a:r>
            <a:r>
              <a:rPr lang="en-US" sz="1200">
                <a:solidFill>
                  <a:schemeClr val="dk1"/>
                </a:solidFill>
                <a:latin typeface="Quattrocento Sans"/>
                <a:ea typeface="Quattrocento Sans"/>
                <a:cs typeface="Quattrocento Sans"/>
                <a:sym typeface="Quattrocento Sans"/>
              </a:rPr>
              <a:t>Correlogram ACF</a:t>
            </a:r>
            <a:endParaRPr/>
          </a:p>
        </p:txBody>
      </p:sp>
      <p:pic>
        <p:nvPicPr>
          <p:cNvPr id="247" name="Google Shape;247;p25"/>
          <p:cNvPicPr preferRelativeResize="0"/>
          <p:nvPr/>
        </p:nvPicPr>
        <p:blipFill rotWithShape="1">
          <a:blip r:embed="rId4">
            <a:alphaModFix/>
          </a:blip>
          <a:srcRect b="0" l="0" r="0" t="0"/>
          <a:stretch/>
        </p:blipFill>
        <p:spPr>
          <a:xfrm>
            <a:off x="1226964" y="1416433"/>
            <a:ext cx="3623022" cy="2744224"/>
          </a:xfrm>
          <a:prstGeom prst="rect">
            <a:avLst/>
          </a:prstGeom>
          <a:noFill/>
          <a:ln>
            <a:noFill/>
          </a:ln>
        </p:spPr>
      </p:pic>
      <p:sp>
        <p:nvSpPr>
          <p:cNvPr id="248" name="Google Shape;248;p25"/>
          <p:cNvSpPr txBox="1"/>
          <p:nvPr/>
        </p:nvSpPr>
        <p:spPr>
          <a:xfrm>
            <a:off x="7799387" y="4271608"/>
            <a:ext cx="23844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Quattrocento Sans"/>
                <a:ea typeface="Quattrocento Sans"/>
                <a:cs typeface="Quattrocento Sans"/>
                <a:sym typeface="Quattrocento Sans"/>
              </a:rPr>
              <a:t>Gambar 10. </a:t>
            </a:r>
            <a:r>
              <a:rPr lang="en-US" sz="1200">
                <a:solidFill>
                  <a:schemeClr val="dk1"/>
                </a:solidFill>
                <a:latin typeface="Quattrocento Sans"/>
                <a:ea typeface="Quattrocento Sans"/>
                <a:cs typeface="Quattrocento Sans"/>
                <a:sym typeface="Quattrocento Sans"/>
              </a:rPr>
              <a:t>Correlogram PACF</a:t>
            </a:r>
            <a:endParaRPr/>
          </a:p>
        </p:txBody>
      </p:sp>
      <p:sp>
        <p:nvSpPr>
          <p:cNvPr id="249" name="Google Shape;249;p25"/>
          <p:cNvSpPr txBox="1"/>
          <p:nvPr/>
        </p:nvSpPr>
        <p:spPr>
          <a:xfrm>
            <a:off x="444501" y="5295900"/>
            <a:ext cx="11309350"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Berdasarkan proses turunan </a:t>
            </a:r>
            <a:r>
              <a:rPr i="1" lang="en-US" sz="1800">
                <a:solidFill>
                  <a:schemeClr val="dk1"/>
                </a:solidFill>
                <a:latin typeface="Quattrocento Sans"/>
                <a:ea typeface="Quattrocento Sans"/>
                <a:cs typeface="Quattrocento Sans"/>
                <a:sym typeface="Quattrocento Sans"/>
              </a:rPr>
              <a:t>(differencing) </a:t>
            </a:r>
            <a:r>
              <a:rPr lang="en-US" sz="1800">
                <a:solidFill>
                  <a:schemeClr val="dk1"/>
                </a:solidFill>
                <a:latin typeface="Quattrocento Sans"/>
                <a:ea typeface="Quattrocento Sans"/>
                <a:cs typeface="Quattrocento Sans"/>
                <a:sym typeface="Quattrocento Sans"/>
              </a:rPr>
              <a:t>sebanyak 1x, maka didapatkan nilai parameter </a:t>
            </a:r>
            <a:r>
              <a:rPr i="1" lang="en-US" sz="1800">
                <a:solidFill>
                  <a:schemeClr val="dk1"/>
                </a:solidFill>
                <a:latin typeface="Quattrocento Sans"/>
                <a:ea typeface="Quattrocento Sans"/>
                <a:cs typeface="Quattrocento Sans"/>
                <a:sym typeface="Quattrocento Sans"/>
              </a:rPr>
              <a:t>d </a:t>
            </a:r>
            <a:r>
              <a:rPr lang="en-US" sz="1800">
                <a:solidFill>
                  <a:schemeClr val="dk1"/>
                </a:solidFill>
                <a:latin typeface="Quattrocento Sans"/>
                <a:ea typeface="Quattrocento Sans"/>
                <a:cs typeface="Quattrocento Sans"/>
                <a:sym typeface="Quattrocento Sans"/>
              </a:rPr>
              <a:t>adalah 1</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Correlogram ACF menunjukkan penurunan secara perlahan, begitupun dengan PACF. Maka dapat diduga bahwa algoritma yang sesuai adalah ARIMA dengan parameter (</a:t>
            </a:r>
            <a:r>
              <a:rPr i="1" lang="en-US" sz="1800">
                <a:solidFill>
                  <a:schemeClr val="dk1"/>
                </a:solidFill>
                <a:latin typeface="Quattrocento Sans"/>
                <a:ea typeface="Quattrocento Sans"/>
                <a:cs typeface="Quattrocento Sans"/>
                <a:sym typeface="Quattrocento Sans"/>
              </a:rPr>
              <a:t>p</a:t>
            </a:r>
            <a:r>
              <a:rPr lang="en-US" sz="1800">
                <a:solidFill>
                  <a:schemeClr val="dk1"/>
                </a:solidFill>
                <a:latin typeface="Quattrocento Sans"/>
                <a:ea typeface="Quattrocento Sans"/>
                <a:cs typeface="Quattrocento Sans"/>
                <a:sym typeface="Quattrocento Sans"/>
              </a:rPr>
              <a:t>,</a:t>
            </a:r>
            <a:r>
              <a:rPr i="1" lang="en-US" sz="1800">
                <a:solidFill>
                  <a:schemeClr val="dk1"/>
                </a:solidFill>
                <a:latin typeface="Quattrocento Sans"/>
                <a:ea typeface="Quattrocento Sans"/>
                <a:cs typeface="Quattrocento Sans"/>
                <a:sym typeface="Quattrocento Sans"/>
              </a:rPr>
              <a:t>d</a:t>
            </a:r>
            <a:r>
              <a:rPr lang="en-US" sz="1800">
                <a:solidFill>
                  <a:schemeClr val="dk1"/>
                </a:solidFill>
                <a:latin typeface="Quattrocento Sans"/>
                <a:ea typeface="Quattrocento Sans"/>
                <a:cs typeface="Quattrocento Sans"/>
                <a:sym typeface="Quattrocento Sans"/>
              </a:rPr>
              <a:t>,</a:t>
            </a:r>
            <a:r>
              <a:rPr i="1" lang="en-US" sz="1800">
                <a:solidFill>
                  <a:schemeClr val="dk1"/>
                </a:solidFill>
                <a:latin typeface="Quattrocento Sans"/>
                <a:ea typeface="Quattrocento Sans"/>
                <a:cs typeface="Quattrocento Sans"/>
                <a:sym typeface="Quattrocento Sans"/>
              </a:rPr>
              <a:t>q</a:t>
            </a:r>
            <a:r>
              <a:rPr lang="en-US" sz="1800">
                <a:solidFill>
                  <a:schemeClr val="dk1"/>
                </a:solidFill>
                <a:latin typeface="Quattrocento Sans"/>
                <a:ea typeface="Quattrocento Sans"/>
                <a:cs typeface="Quattrocento Sans"/>
                <a:sym typeface="Quattrocento Sans"/>
              </a:rPr>
              <a:t>) adalah (3,1,1)</a:t>
            </a:r>
            <a:endParaRPr/>
          </a:p>
        </p:txBody>
      </p:sp>
      <p:sp>
        <p:nvSpPr>
          <p:cNvPr id="250" name="Google Shape;250;p25"/>
          <p:cNvSpPr/>
          <p:nvPr/>
        </p:nvSpPr>
        <p:spPr>
          <a:xfrm>
            <a:off x="7799387" y="3152775"/>
            <a:ext cx="276225" cy="276225"/>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51" name="Google Shape;251;p25"/>
          <p:cNvSpPr/>
          <p:nvPr/>
        </p:nvSpPr>
        <p:spPr>
          <a:xfrm>
            <a:off x="1731962" y="3035946"/>
            <a:ext cx="276225" cy="276225"/>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6"/>
          <p:cNvSpPr txBox="1"/>
          <p:nvPr>
            <p:ph type="title"/>
          </p:nvPr>
        </p:nvSpPr>
        <p:spPr>
          <a:xfrm>
            <a:off x="444500" y="412137"/>
            <a:ext cx="9146972" cy="6400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Quattrocento Sans"/>
              <a:buNone/>
            </a:pPr>
            <a:r>
              <a:rPr b="1" lang="en-US">
                <a:latin typeface="Quattrocento Sans"/>
                <a:ea typeface="Quattrocento Sans"/>
                <a:cs typeface="Quattrocento Sans"/>
                <a:sym typeface="Quattrocento Sans"/>
              </a:rPr>
              <a:t>Hasil ARIMA</a:t>
            </a:r>
            <a:endParaRPr/>
          </a:p>
        </p:txBody>
      </p:sp>
      <p:sp>
        <p:nvSpPr>
          <p:cNvPr id="257" name="Google Shape;257;p26"/>
          <p:cNvSpPr txBox="1"/>
          <p:nvPr/>
        </p:nvSpPr>
        <p:spPr>
          <a:xfrm>
            <a:off x="444501" y="5266375"/>
            <a:ext cx="3999000" cy="27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Quattrocento Sans"/>
                <a:ea typeface="Quattrocento Sans"/>
                <a:cs typeface="Quattrocento Sans"/>
                <a:sym typeface="Quattrocento Sans"/>
              </a:rPr>
              <a:t>Gambar 10. Visualisasi time series pada ARIMA (1,1,1)</a:t>
            </a:r>
            <a:endParaRPr sz="1200">
              <a:solidFill>
                <a:schemeClr val="dk1"/>
              </a:solidFill>
              <a:latin typeface="Quattrocento Sans"/>
              <a:ea typeface="Quattrocento Sans"/>
              <a:cs typeface="Quattrocento Sans"/>
              <a:sym typeface="Quattrocento Sans"/>
            </a:endParaRPr>
          </a:p>
        </p:txBody>
      </p:sp>
      <p:sp>
        <p:nvSpPr>
          <p:cNvPr id="258" name="Google Shape;258;p26"/>
          <p:cNvSpPr txBox="1"/>
          <p:nvPr/>
        </p:nvSpPr>
        <p:spPr>
          <a:xfrm>
            <a:off x="999349" y="1628238"/>
            <a:ext cx="2100300" cy="86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Quattrocento Sans"/>
                <a:ea typeface="Quattrocento Sans"/>
                <a:cs typeface="Quattrocento Sans"/>
                <a:sym typeface="Quattrocento Sans"/>
              </a:rPr>
              <a:t>MAE 	: 5232.205862127191</a:t>
            </a:r>
            <a:endParaRPr/>
          </a:p>
          <a:p>
            <a:pPr indent="0" lvl="0" marL="0" marR="0" rtl="0" algn="l">
              <a:spcBef>
                <a:spcPts val="0"/>
              </a:spcBef>
              <a:spcAft>
                <a:spcPts val="0"/>
              </a:spcAft>
              <a:buNone/>
            </a:pPr>
            <a:r>
              <a:rPr lang="en-US" sz="1000">
                <a:solidFill>
                  <a:schemeClr val="dk1"/>
                </a:solidFill>
                <a:latin typeface="Quattrocento Sans"/>
                <a:ea typeface="Quattrocento Sans"/>
                <a:cs typeface="Quattrocento Sans"/>
                <a:sym typeface="Quattrocento Sans"/>
              </a:rPr>
              <a:t>MAPE 	: 0.717559</a:t>
            </a:r>
            <a:endParaRPr/>
          </a:p>
          <a:p>
            <a:pPr indent="0" lvl="0" marL="0" marR="0" rtl="0" algn="l">
              <a:spcBef>
                <a:spcPts val="0"/>
              </a:spcBef>
              <a:spcAft>
                <a:spcPts val="0"/>
              </a:spcAft>
              <a:buNone/>
            </a:pPr>
            <a:r>
              <a:rPr lang="en-US" sz="1000">
                <a:solidFill>
                  <a:schemeClr val="dk1"/>
                </a:solidFill>
                <a:latin typeface="Quattrocento Sans"/>
                <a:ea typeface="Quattrocento Sans"/>
                <a:cs typeface="Quattrocento Sans"/>
                <a:sym typeface="Quattrocento Sans"/>
              </a:rPr>
              <a:t>MSE 	: 31580265.055256058</a:t>
            </a:r>
            <a:endParaRPr/>
          </a:p>
          <a:p>
            <a:pPr indent="0" lvl="0" marL="0" marR="0" rtl="0" algn="l">
              <a:spcBef>
                <a:spcPts val="0"/>
              </a:spcBef>
              <a:spcAft>
                <a:spcPts val="0"/>
              </a:spcAft>
              <a:buNone/>
            </a:pPr>
            <a:r>
              <a:rPr lang="en-US" sz="1000">
                <a:solidFill>
                  <a:schemeClr val="dk1"/>
                </a:solidFill>
                <a:latin typeface="Quattrocento Sans"/>
                <a:ea typeface="Quattrocento Sans"/>
                <a:cs typeface="Quattrocento Sans"/>
                <a:sym typeface="Quattrocento Sans"/>
              </a:rPr>
              <a:t>RMSE 	: 5619.632110312566</a:t>
            </a:r>
            <a:endParaRPr/>
          </a:p>
          <a:p>
            <a:pPr indent="0" lvl="0" marL="0" marR="0" rtl="0" algn="l">
              <a:spcBef>
                <a:spcPts val="0"/>
              </a:spcBef>
              <a:spcAft>
                <a:spcPts val="0"/>
              </a:spcAft>
              <a:buNone/>
            </a:pPr>
            <a:r>
              <a:rPr lang="en-US" sz="1000">
                <a:solidFill>
                  <a:schemeClr val="dk1"/>
                </a:solidFill>
                <a:latin typeface="Quattrocento Sans"/>
                <a:ea typeface="Quattrocento Sans"/>
                <a:cs typeface="Quattrocento Sans"/>
                <a:sym typeface="Quattrocento Sans"/>
              </a:rPr>
              <a:t>SSE 	: 2614298140.496744</a:t>
            </a:r>
            <a:endParaRPr/>
          </a:p>
        </p:txBody>
      </p:sp>
      <p:pic>
        <p:nvPicPr>
          <p:cNvPr id="259" name="Google Shape;259;p26"/>
          <p:cNvPicPr preferRelativeResize="0"/>
          <p:nvPr/>
        </p:nvPicPr>
        <p:blipFill rotWithShape="1">
          <a:blip r:embed="rId3">
            <a:alphaModFix/>
          </a:blip>
          <a:srcRect b="0" l="0" r="0" t="0"/>
          <a:stretch/>
        </p:blipFill>
        <p:spPr>
          <a:xfrm>
            <a:off x="507866" y="2534230"/>
            <a:ext cx="3603412" cy="2688070"/>
          </a:xfrm>
          <a:prstGeom prst="rect">
            <a:avLst/>
          </a:prstGeom>
          <a:noFill/>
          <a:ln>
            <a:noFill/>
          </a:ln>
        </p:spPr>
      </p:pic>
      <p:sp>
        <p:nvSpPr>
          <p:cNvPr id="260" name="Google Shape;260;p26"/>
          <p:cNvSpPr txBox="1"/>
          <p:nvPr/>
        </p:nvSpPr>
        <p:spPr>
          <a:xfrm>
            <a:off x="4382050" y="5266375"/>
            <a:ext cx="3861300" cy="4617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US" sz="1200">
                <a:solidFill>
                  <a:schemeClr val="dk1"/>
                </a:solidFill>
                <a:latin typeface="Quattrocento Sans"/>
                <a:ea typeface="Quattrocento Sans"/>
                <a:cs typeface="Quattrocento Sans"/>
                <a:sym typeface="Quattrocento Sans"/>
              </a:rPr>
              <a:t>Gambar 11. Visualisasi time series pada ARIMA (2,1,1)</a:t>
            </a:r>
            <a:endParaRPr sz="12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1200">
              <a:solidFill>
                <a:schemeClr val="dk1"/>
              </a:solidFill>
              <a:latin typeface="Quattrocento Sans"/>
              <a:ea typeface="Quattrocento Sans"/>
              <a:cs typeface="Quattrocento Sans"/>
              <a:sym typeface="Quattrocento Sans"/>
            </a:endParaRPr>
          </a:p>
        </p:txBody>
      </p:sp>
      <p:sp>
        <p:nvSpPr>
          <p:cNvPr id="261" name="Google Shape;261;p26"/>
          <p:cNvSpPr txBox="1"/>
          <p:nvPr/>
        </p:nvSpPr>
        <p:spPr>
          <a:xfrm>
            <a:off x="4847293" y="1628238"/>
            <a:ext cx="2100300" cy="86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Quattrocento Sans"/>
                <a:ea typeface="Quattrocento Sans"/>
                <a:cs typeface="Quattrocento Sans"/>
                <a:sym typeface="Quattrocento Sans"/>
              </a:rPr>
              <a:t>MAE 	: 6240.581315085433</a:t>
            </a:r>
            <a:endParaRPr/>
          </a:p>
          <a:p>
            <a:pPr indent="0" lvl="0" marL="0" marR="0" rtl="0" algn="l">
              <a:spcBef>
                <a:spcPts val="0"/>
              </a:spcBef>
              <a:spcAft>
                <a:spcPts val="0"/>
              </a:spcAft>
              <a:buNone/>
            </a:pPr>
            <a:r>
              <a:rPr lang="en-US" sz="1000">
                <a:solidFill>
                  <a:schemeClr val="dk1"/>
                </a:solidFill>
                <a:latin typeface="Quattrocento Sans"/>
                <a:ea typeface="Quattrocento Sans"/>
                <a:cs typeface="Quattrocento Sans"/>
                <a:sym typeface="Quattrocento Sans"/>
              </a:rPr>
              <a:t>MAPE 	: 0.818295</a:t>
            </a:r>
            <a:endParaRPr/>
          </a:p>
          <a:p>
            <a:pPr indent="0" lvl="0" marL="0" marR="0" rtl="0" algn="l">
              <a:spcBef>
                <a:spcPts val="0"/>
              </a:spcBef>
              <a:spcAft>
                <a:spcPts val="0"/>
              </a:spcAft>
              <a:buNone/>
            </a:pPr>
            <a:r>
              <a:rPr lang="en-US" sz="1000">
                <a:solidFill>
                  <a:schemeClr val="dk1"/>
                </a:solidFill>
                <a:latin typeface="Quattrocento Sans"/>
                <a:ea typeface="Quattrocento Sans"/>
                <a:cs typeface="Quattrocento Sans"/>
                <a:sym typeface="Quattrocento Sans"/>
              </a:rPr>
              <a:t>MSE 	: 50367439.287236296</a:t>
            </a:r>
            <a:endParaRPr/>
          </a:p>
          <a:p>
            <a:pPr indent="0" lvl="0" marL="0" marR="0" rtl="0" algn="l">
              <a:spcBef>
                <a:spcPts val="0"/>
              </a:spcBef>
              <a:spcAft>
                <a:spcPts val="0"/>
              </a:spcAft>
              <a:buNone/>
            </a:pPr>
            <a:r>
              <a:rPr lang="en-US" sz="1000">
                <a:solidFill>
                  <a:schemeClr val="dk1"/>
                </a:solidFill>
                <a:latin typeface="Quattrocento Sans"/>
                <a:ea typeface="Quattrocento Sans"/>
                <a:cs typeface="Quattrocento Sans"/>
                <a:sym typeface="Quattrocento Sans"/>
              </a:rPr>
              <a:t>RMSE 	: 7097.002133805252</a:t>
            </a:r>
            <a:endParaRPr/>
          </a:p>
          <a:p>
            <a:pPr indent="0" lvl="0" marL="0" marR="0" rtl="0" algn="l">
              <a:spcBef>
                <a:spcPts val="0"/>
              </a:spcBef>
              <a:spcAft>
                <a:spcPts val="0"/>
              </a:spcAft>
              <a:buNone/>
            </a:pPr>
            <a:r>
              <a:rPr lang="en-US" sz="1000">
                <a:solidFill>
                  <a:schemeClr val="dk1"/>
                </a:solidFill>
                <a:latin typeface="Quattrocento Sans"/>
                <a:ea typeface="Quattrocento Sans"/>
                <a:cs typeface="Quattrocento Sans"/>
                <a:sym typeface="Quattrocento Sans"/>
              </a:rPr>
              <a:t>SSE 	: 2377048643.7006955</a:t>
            </a:r>
            <a:endParaRPr/>
          </a:p>
        </p:txBody>
      </p:sp>
      <p:pic>
        <p:nvPicPr>
          <p:cNvPr id="262" name="Google Shape;262;p26"/>
          <p:cNvPicPr preferRelativeResize="0"/>
          <p:nvPr/>
        </p:nvPicPr>
        <p:blipFill rotWithShape="1">
          <a:blip r:embed="rId4">
            <a:alphaModFix/>
          </a:blip>
          <a:srcRect b="0" l="0" r="0" t="0"/>
          <a:stretch/>
        </p:blipFill>
        <p:spPr>
          <a:xfrm>
            <a:off x="4331010" y="2534230"/>
            <a:ext cx="3603412" cy="2688070"/>
          </a:xfrm>
          <a:prstGeom prst="rect">
            <a:avLst/>
          </a:prstGeom>
          <a:noFill/>
          <a:ln>
            <a:noFill/>
          </a:ln>
        </p:spPr>
      </p:pic>
      <p:sp>
        <p:nvSpPr>
          <p:cNvPr id="263" name="Google Shape;263;p26"/>
          <p:cNvSpPr txBox="1"/>
          <p:nvPr/>
        </p:nvSpPr>
        <p:spPr>
          <a:xfrm>
            <a:off x="8184401" y="5266363"/>
            <a:ext cx="3851700" cy="4617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US" sz="1200">
                <a:solidFill>
                  <a:schemeClr val="dk1"/>
                </a:solidFill>
                <a:latin typeface="Quattrocento Sans"/>
                <a:ea typeface="Quattrocento Sans"/>
                <a:cs typeface="Quattrocento Sans"/>
                <a:sym typeface="Quattrocento Sans"/>
              </a:rPr>
              <a:t>Gambar 12. Visualisasi time series pada ARIMA (3,1,1)</a:t>
            </a:r>
            <a:endParaRPr sz="12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1200">
              <a:solidFill>
                <a:schemeClr val="dk1"/>
              </a:solidFill>
              <a:latin typeface="Quattrocento Sans"/>
              <a:ea typeface="Quattrocento Sans"/>
              <a:cs typeface="Quattrocento Sans"/>
              <a:sym typeface="Quattrocento Sans"/>
            </a:endParaRPr>
          </a:p>
        </p:txBody>
      </p:sp>
      <p:sp>
        <p:nvSpPr>
          <p:cNvPr id="264" name="Google Shape;264;p26"/>
          <p:cNvSpPr txBox="1"/>
          <p:nvPr/>
        </p:nvSpPr>
        <p:spPr>
          <a:xfrm>
            <a:off x="8557673" y="1628250"/>
            <a:ext cx="2535000" cy="86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Quattrocento Sans"/>
                <a:ea typeface="Quattrocento Sans"/>
                <a:cs typeface="Quattrocento Sans"/>
                <a:sym typeface="Quattrocento Sans"/>
              </a:rPr>
              <a:t>MAE 	: 6432.603909582866</a:t>
            </a:r>
            <a:endParaRPr/>
          </a:p>
          <a:p>
            <a:pPr indent="0" lvl="0" marL="0" marR="0" rtl="0" algn="l">
              <a:spcBef>
                <a:spcPts val="0"/>
              </a:spcBef>
              <a:spcAft>
                <a:spcPts val="0"/>
              </a:spcAft>
              <a:buNone/>
            </a:pPr>
            <a:r>
              <a:rPr lang="en-US" sz="1000">
                <a:solidFill>
                  <a:schemeClr val="dk1"/>
                </a:solidFill>
                <a:latin typeface="Quattrocento Sans"/>
                <a:ea typeface="Quattrocento Sans"/>
                <a:cs typeface="Quattrocento Sans"/>
                <a:sym typeface="Quattrocento Sans"/>
              </a:rPr>
              <a:t>MAPE 	: 0.805270</a:t>
            </a:r>
            <a:endParaRPr/>
          </a:p>
          <a:p>
            <a:pPr indent="0" lvl="0" marL="0" marR="0" rtl="0" algn="l">
              <a:spcBef>
                <a:spcPts val="0"/>
              </a:spcBef>
              <a:spcAft>
                <a:spcPts val="0"/>
              </a:spcAft>
              <a:buNone/>
            </a:pPr>
            <a:r>
              <a:rPr lang="en-US" sz="1000">
                <a:solidFill>
                  <a:schemeClr val="dk1"/>
                </a:solidFill>
                <a:latin typeface="Quattrocento Sans"/>
                <a:ea typeface="Quattrocento Sans"/>
                <a:cs typeface="Quattrocento Sans"/>
                <a:sym typeface="Quattrocento Sans"/>
              </a:rPr>
              <a:t>MSE 	: 58140059.735687315</a:t>
            </a:r>
            <a:endParaRPr/>
          </a:p>
          <a:p>
            <a:pPr indent="0" lvl="0" marL="0" marR="0" rtl="0" algn="l">
              <a:spcBef>
                <a:spcPts val="0"/>
              </a:spcBef>
              <a:spcAft>
                <a:spcPts val="0"/>
              </a:spcAft>
              <a:buNone/>
            </a:pPr>
            <a:r>
              <a:rPr lang="en-US" sz="1000">
                <a:solidFill>
                  <a:schemeClr val="dk1"/>
                </a:solidFill>
                <a:latin typeface="Quattrocento Sans"/>
                <a:ea typeface="Quattrocento Sans"/>
                <a:cs typeface="Quattrocento Sans"/>
                <a:sym typeface="Quattrocento Sans"/>
              </a:rPr>
              <a:t>RMSE 	: 7624.962933397599</a:t>
            </a:r>
            <a:endParaRPr/>
          </a:p>
          <a:p>
            <a:pPr indent="0" lvl="0" marL="0" marR="0" rtl="0" algn="l">
              <a:spcBef>
                <a:spcPts val="0"/>
              </a:spcBef>
              <a:spcAft>
                <a:spcPts val="0"/>
              </a:spcAft>
              <a:buNone/>
            </a:pPr>
            <a:r>
              <a:rPr lang="en-US" sz="1000">
                <a:solidFill>
                  <a:schemeClr val="dk1"/>
                </a:solidFill>
                <a:latin typeface="Quattrocento Sans"/>
                <a:ea typeface="Quattrocento Sans"/>
                <a:cs typeface="Quattrocento Sans"/>
                <a:sym typeface="Quattrocento Sans"/>
              </a:rPr>
              <a:t>SSE 	: 2022834625.9858558</a:t>
            </a:r>
            <a:endParaRPr/>
          </a:p>
        </p:txBody>
      </p:sp>
      <p:pic>
        <p:nvPicPr>
          <p:cNvPr id="265" name="Google Shape;265;p26"/>
          <p:cNvPicPr preferRelativeResize="0"/>
          <p:nvPr/>
        </p:nvPicPr>
        <p:blipFill>
          <a:blip r:embed="rId5">
            <a:alphaModFix/>
          </a:blip>
          <a:stretch>
            <a:fillRect/>
          </a:stretch>
        </p:blipFill>
        <p:spPr>
          <a:xfrm>
            <a:off x="8243347" y="2534213"/>
            <a:ext cx="3318330" cy="24714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7"/>
          <p:cNvSpPr txBox="1"/>
          <p:nvPr>
            <p:ph type="title"/>
          </p:nvPr>
        </p:nvSpPr>
        <p:spPr>
          <a:xfrm>
            <a:off x="444500" y="412137"/>
            <a:ext cx="9146972" cy="6400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Quattrocento Sans"/>
              <a:buNone/>
            </a:pPr>
            <a:r>
              <a:rPr b="1" lang="en-US">
                <a:latin typeface="Quattrocento Sans"/>
                <a:ea typeface="Quattrocento Sans"/>
                <a:cs typeface="Quattrocento Sans"/>
                <a:sym typeface="Quattrocento Sans"/>
              </a:rPr>
              <a:t>Evaluasi Model</a:t>
            </a:r>
            <a:endParaRPr/>
          </a:p>
        </p:txBody>
      </p:sp>
      <p:sp>
        <p:nvSpPr>
          <p:cNvPr id="271" name="Google Shape;271;p27"/>
          <p:cNvSpPr txBox="1"/>
          <p:nvPr/>
        </p:nvSpPr>
        <p:spPr>
          <a:xfrm>
            <a:off x="579700" y="1483600"/>
            <a:ext cx="11033700" cy="4063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Quattrocento Sans"/>
              <a:buChar char="●"/>
            </a:pPr>
            <a:r>
              <a:rPr lang="en-US" sz="1800">
                <a:latin typeface="Quattrocento Sans"/>
                <a:ea typeface="Quattrocento Sans"/>
                <a:cs typeface="Quattrocento Sans"/>
                <a:sym typeface="Quattrocento Sans"/>
              </a:rPr>
              <a:t>MAE (Mean Absolute Error) adalah mengukur rata-rata dari selisih absolut antara prediksi model dan nilai sebenarnya dalam dataset</a:t>
            </a:r>
            <a:endParaRPr sz="1800">
              <a:latin typeface="Quattrocento Sans"/>
              <a:ea typeface="Quattrocento Sans"/>
              <a:cs typeface="Quattrocento Sans"/>
              <a:sym typeface="Quattrocento Sans"/>
            </a:endParaRPr>
          </a:p>
          <a:p>
            <a:pPr indent="0" lvl="0" marL="457200" rtl="0" algn="l">
              <a:spcBef>
                <a:spcPts val="0"/>
              </a:spcBef>
              <a:spcAft>
                <a:spcPts val="0"/>
              </a:spcAft>
              <a:buNone/>
            </a:pPr>
            <a:r>
              <a:t/>
            </a:r>
            <a:endParaRPr sz="1800">
              <a:latin typeface="Quattrocento Sans"/>
              <a:ea typeface="Quattrocento Sans"/>
              <a:cs typeface="Quattrocento Sans"/>
              <a:sym typeface="Quattrocento Sans"/>
            </a:endParaRPr>
          </a:p>
          <a:p>
            <a:pPr indent="-342900" lvl="0" marL="457200" rtl="0" algn="l">
              <a:spcBef>
                <a:spcPts val="0"/>
              </a:spcBef>
              <a:spcAft>
                <a:spcPts val="0"/>
              </a:spcAft>
              <a:buSzPts val="1800"/>
              <a:buFont typeface="Quattrocento Sans"/>
              <a:buChar char="●"/>
            </a:pPr>
            <a:r>
              <a:rPr lang="en-US" sz="1800">
                <a:latin typeface="Quattrocento Sans"/>
                <a:ea typeface="Quattrocento Sans"/>
                <a:cs typeface="Quattrocento Sans"/>
                <a:sym typeface="Quattrocento Sans"/>
              </a:rPr>
              <a:t>MAPE (Mean Absolute Percentage Error) adalah mengukur rata-rata dari persentase selisih absolut antara prediksi model dan nilai sebenarnya dalam dataset</a:t>
            </a:r>
            <a:endParaRPr sz="1800">
              <a:latin typeface="Quattrocento Sans"/>
              <a:ea typeface="Quattrocento Sans"/>
              <a:cs typeface="Quattrocento Sans"/>
              <a:sym typeface="Quattrocento Sans"/>
            </a:endParaRPr>
          </a:p>
          <a:p>
            <a:pPr indent="0" lvl="0" marL="457200" rtl="0" algn="l">
              <a:spcBef>
                <a:spcPts val="0"/>
              </a:spcBef>
              <a:spcAft>
                <a:spcPts val="0"/>
              </a:spcAft>
              <a:buNone/>
            </a:pPr>
            <a:r>
              <a:t/>
            </a:r>
            <a:endParaRPr sz="1800">
              <a:solidFill>
                <a:srgbClr val="374151"/>
              </a:solidFill>
              <a:highlight>
                <a:srgbClr val="F7F7F8"/>
              </a:highlight>
              <a:latin typeface="Quattrocento Sans"/>
              <a:ea typeface="Quattrocento Sans"/>
              <a:cs typeface="Quattrocento Sans"/>
              <a:sym typeface="Quattrocento Sans"/>
            </a:endParaRPr>
          </a:p>
          <a:p>
            <a:pPr indent="-342900" lvl="0" marL="457200" rtl="0" algn="l">
              <a:spcBef>
                <a:spcPts val="0"/>
              </a:spcBef>
              <a:spcAft>
                <a:spcPts val="0"/>
              </a:spcAft>
              <a:buSzPts val="1800"/>
              <a:buFont typeface="Quattrocento Sans"/>
              <a:buChar char="●"/>
            </a:pPr>
            <a:r>
              <a:rPr lang="en-US" sz="1800">
                <a:solidFill>
                  <a:srgbClr val="374151"/>
                </a:solidFill>
                <a:highlight>
                  <a:srgbClr val="F7F7F8"/>
                </a:highlight>
                <a:latin typeface="Quattrocento Sans"/>
                <a:ea typeface="Quattrocento Sans"/>
                <a:cs typeface="Quattrocento Sans"/>
                <a:sym typeface="Quattrocento Sans"/>
              </a:rPr>
              <a:t>MSE (Mean Squared Error) adalah rata-rata dari kuadrat selisih antara prediksi model dan nilai sebenarnya dalam dataset</a:t>
            </a:r>
            <a:endParaRPr sz="1800">
              <a:solidFill>
                <a:srgbClr val="374151"/>
              </a:solidFill>
              <a:highlight>
                <a:srgbClr val="F7F7F8"/>
              </a:highlight>
              <a:latin typeface="Quattrocento Sans"/>
              <a:ea typeface="Quattrocento Sans"/>
              <a:cs typeface="Quattrocento Sans"/>
              <a:sym typeface="Quattrocento Sans"/>
            </a:endParaRPr>
          </a:p>
          <a:p>
            <a:pPr indent="0" lvl="0" marL="457200" rtl="0" algn="l">
              <a:spcBef>
                <a:spcPts val="0"/>
              </a:spcBef>
              <a:spcAft>
                <a:spcPts val="0"/>
              </a:spcAft>
              <a:buNone/>
            </a:pPr>
            <a:r>
              <a:t/>
            </a:r>
            <a:endParaRPr sz="1800">
              <a:solidFill>
                <a:srgbClr val="374151"/>
              </a:solidFill>
              <a:highlight>
                <a:srgbClr val="F7F7F8"/>
              </a:highlight>
              <a:latin typeface="Quattrocento Sans"/>
              <a:ea typeface="Quattrocento Sans"/>
              <a:cs typeface="Quattrocento Sans"/>
              <a:sym typeface="Quattrocento Sans"/>
            </a:endParaRPr>
          </a:p>
          <a:p>
            <a:pPr indent="-342900" lvl="0" marL="457200" rtl="0" algn="l">
              <a:spcBef>
                <a:spcPts val="0"/>
              </a:spcBef>
              <a:spcAft>
                <a:spcPts val="0"/>
              </a:spcAft>
              <a:buClr>
                <a:srgbClr val="374151"/>
              </a:buClr>
              <a:buSzPts val="1800"/>
              <a:buFont typeface="Quattrocento Sans"/>
              <a:buChar char="●"/>
            </a:pPr>
            <a:r>
              <a:rPr lang="en-US" sz="1800">
                <a:solidFill>
                  <a:srgbClr val="374151"/>
                </a:solidFill>
                <a:highlight>
                  <a:srgbClr val="F7F7F8"/>
                </a:highlight>
                <a:latin typeface="Quattrocento Sans"/>
                <a:ea typeface="Quattrocento Sans"/>
                <a:cs typeface="Quattrocento Sans"/>
                <a:sym typeface="Quattrocento Sans"/>
              </a:rPr>
              <a:t>SSE (Sum of Squared Errors) adalah total dari semua kuadrat selisih antara prediksi model dan nilai sebenarnya dalam dataset</a:t>
            </a:r>
            <a:endParaRPr sz="1800">
              <a:solidFill>
                <a:srgbClr val="374151"/>
              </a:solidFill>
              <a:highlight>
                <a:srgbClr val="F7F7F8"/>
              </a:highlight>
              <a:latin typeface="Quattrocento Sans"/>
              <a:ea typeface="Quattrocento Sans"/>
              <a:cs typeface="Quattrocento Sans"/>
              <a:sym typeface="Quattrocento Sans"/>
            </a:endParaRPr>
          </a:p>
          <a:p>
            <a:pPr indent="0" lvl="0" marL="457200" rtl="0" algn="l">
              <a:spcBef>
                <a:spcPts val="0"/>
              </a:spcBef>
              <a:spcAft>
                <a:spcPts val="0"/>
              </a:spcAft>
              <a:buNone/>
            </a:pPr>
            <a:r>
              <a:t/>
            </a:r>
            <a:endParaRPr sz="1800">
              <a:solidFill>
                <a:srgbClr val="374151"/>
              </a:solidFill>
              <a:highlight>
                <a:srgbClr val="F7F7F8"/>
              </a:highlight>
              <a:latin typeface="Quattrocento Sans"/>
              <a:ea typeface="Quattrocento Sans"/>
              <a:cs typeface="Quattrocento Sans"/>
              <a:sym typeface="Quattrocento Sans"/>
            </a:endParaRPr>
          </a:p>
          <a:p>
            <a:pPr indent="-342900" lvl="0" marL="457200" rtl="0" algn="l">
              <a:spcBef>
                <a:spcPts val="0"/>
              </a:spcBef>
              <a:spcAft>
                <a:spcPts val="0"/>
              </a:spcAft>
              <a:buClr>
                <a:srgbClr val="374151"/>
              </a:buClr>
              <a:buSzPts val="1800"/>
              <a:buFont typeface="Quattrocento Sans"/>
              <a:buChar char="●"/>
            </a:pPr>
            <a:r>
              <a:rPr lang="en-US" sz="1800">
                <a:solidFill>
                  <a:srgbClr val="374151"/>
                </a:solidFill>
                <a:highlight>
                  <a:srgbClr val="F7F7F8"/>
                </a:highlight>
                <a:latin typeface="Quattrocento Sans"/>
                <a:ea typeface="Quattrocento Sans"/>
                <a:cs typeface="Quattrocento Sans"/>
                <a:sym typeface="Quattrocento Sans"/>
              </a:rPr>
              <a:t>Dalam proses evaluasi model diambil </a:t>
            </a:r>
            <a:r>
              <a:rPr lang="en-US" sz="1800">
                <a:solidFill>
                  <a:srgbClr val="374151"/>
                </a:solidFill>
                <a:highlight>
                  <a:srgbClr val="F7F7F8"/>
                </a:highlight>
                <a:latin typeface="Quattrocento Sans"/>
                <a:ea typeface="Quattrocento Sans"/>
                <a:cs typeface="Quattrocento Sans"/>
                <a:sym typeface="Quattrocento Sans"/>
              </a:rPr>
              <a:t>05</a:t>
            </a:r>
            <a:r>
              <a:rPr lang="en-US" sz="1800">
                <a:solidFill>
                  <a:srgbClr val="374151"/>
                </a:solidFill>
                <a:highlight>
                  <a:srgbClr val="F7F7F8"/>
                </a:highlight>
                <a:latin typeface="Quattrocento Sans"/>
                <a:ea typeface="Quattrocento Sans"/>
                <a:cs typeface="Quattrocento Sans"/>
                <a:sym typeface="Quattrocento Sans"/>
              </a:rPr>
              <a:t>-10-</a:t>
            </a:r>
            <a:r>
              <a:rPr lang="en-US" sz="1800">
                <a:solidFill>
                  <a:srgbClr val="374151"/>
                </a:solidFill>
                <a:highlight>
                  <a:srgbClr val="F7F7F8"/>
                </a:highlight>
                <a:latin typeface="Quattrocento Sans"/>
                <a:ea typeface="Quattrocento Sans"/>
                <a:cs typeface="Quattrocento Sans"/>
                <a:sym typeface="Quattrocento Sans"/>
              </a:rPr>
              <a:t>2009</a:t>
            </a:r>
            <a:r>
              <a:rPr lang="en-US" sz="1800">
                <a:solidFill>
                  <a:srgbClr val="374151"/>
                </a:solidFill>
                <a:highlight>
                  <a:srgbClr val="F7F7F8"/>
                </a:highlight>
                <a:latin typeface="Quattrocento Sans"/>
                <a:ea typeface="Quattrocento Sans"/>
                <a:cs typeface="Quattrocento Sans"/>
                <a:sym typeface="Quattrocento Sans"/>
              </a:rPr>
              <a:t>	hingga </a:t>
            </a:r>
            <a:r>
              <a:rPr lang="en-US" sz="1800">
                <a:solidFill>
                  <a:srgbClr val="374151"/>
                </a:solidFill>
                <a:highlight>
                  <a:srgbClr val="F7F7F8"/>
                </a:highlight>
                <a:latin typeface="Quattrocento Sans"/>
                <a:ea typeface="Quattrocento Sans"/>
                <a:cs typeface="Quattrocento Sans"/>
                <a:sym typeface="Quattrocento Sans"/>
              </a:rPr>
              <a:t>22</a:t>
            </a:r>
            <a:r>
              <a:rPr lang="en-US" sz="1800">
                <a:solidFill>
                  <a:srgbClr val="374151"/>
                </a:solidFill>
                <a:highlight>
                  <a:srgbClr val="F7F7F8"/>
                </a:highlight>
                <a:latin typeface="Quattrocento Sans"/>
                <a:ea typeface="Quattrocento Sans"/>
                <a:cs typeface="Quattrocento Sans"/>
                <a:sym typeface="Quattrocento Sans"/>
              </a:rPr>
              <a:t>-03-</a:t>
            </a:r>
            <a:r>
              <a:rPr lang="en-US" sz="1800">
                <a:solidFill>
                  <a:srgbClr val="374151"/>
                </a:solidFill>
                <a:highlight>
                  <a:srgbClr val="F7F7F8"/>
                </a:highlight>
                <a:latin typeface="Quattrocento Sans"/>
                <a:ea typeface="Quattrocento Sans"/>
                <a:cs typeface="Quattrocento Sans"/>
                <a:sym typeface="Quattrocento Sans"/>
              </a:rPr>
              <a:t>2010 (24 minggu / data point) yang diambil dari keseluruhan dataset (mengingat dataset dengan jumlah terbatas)</a:t>
            </a:r>
            <a:endParaRPr sz="1800">
              <a:solidFill>
                <a:srgbClr val="374151"/>
              </a:solidFill>
              <a:highlight>
                <a:srgbClr val="F7F7F8"/>
              </a:highlight>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8"/>
          <p:cNvSpPr txBox="1"/>
          <p:nvPr>
            <p:ph type="title"/>
          </p:nvPr>
        </p:nvSpPr>
        <p:spPr>
          <a:xfrm>
            <a:off x="444500" y="412137"/>
            <a:ext cx="9147000" cy="640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Quattrocento Sans"/>
              <a:buNone/>
            </a:pPr>
            <a:r>
              <a:rPr b="1" lang="en-US"/>
              <a:t>Evaluasi model dan paper ARIMA(3,1,1) </a:t>
            </a:r>
            <a:endParaRPr/>
          </a:p>
        </p:txBody>
      </p:sp>
      <p:pic>
        <p:nvPicPr>
          <p:cNvPr id="277" name="Google Shape;277;p28"/>
          <p:cNvPicPr preferRelativeResize="0"/>
          <p:nvPr/>
        </p:nvPicPr>
        <p:blipFill>
          <a:blip r:embed="rId3">
            <a:alphaModFix/>
          </a:blip>
          <a:stretch>
            <a:fillRect/>
          </a:stretch>
        </p:blipFill>
        <p:spPr>
          <a:xfrm>
            <a:off x="2306650" y="1287962"/>
            <a:ext cx="6809134" cy="55008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txBox="1"/>
          <p:nvPr>
            <p:ph type="title"/>
          </p:nvPr>
        </p:nvSpPr>
        <p:spPr>
          <a:xfrm>
            <a:off x="444500" y="412137"/>
            <a:ext cx="9147000" cy="640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Quattrocento Sans"/>
              <a:buNone/>
            </a:pPr>
            <a:r>
              <a:rPr b="1" lang="en-US">
                <a:latin typeface="Quattrocento Sans"/>
                <a:ea typeface="Quattrocento Sans"/>
                <a:cs typeface="Quattrocento Sans"/>
                <a:sym typeface="Quattrocento Sans"/>
              </a:rPr>
              <a:t>Evaluasi Model</a:t>
            </a:r>
            <a:endParaRPr/>
          </a:p>
        </p:txBody>
      </p:sp>
      <p:graphicFrame>
        <p:nvGraphicFramePr>
          <p:cNvPr id="283" name="Google Shape;283;p29"/>
          <p:cNvGraphicFramePr/>
          <p:nvPr/>
        </p:nvGraphicFramePr>
        <p:xfrm>
          <a:off x="548255" y="1835860"/>
          <a:ext cx="3000000" cy="3000000"/>
        </p:xfrm>
        <a:graphic>
          <a:graphicData uri="http://schemas.openxmlformats.org/drawingml/2006/table">
            <a:tbl>
              <a:tblPr bandRow="1" firstRow="1">
                <a:noFill/>
                <a:tableStyleId>{17BE5C64-EB64-403F-A934-7ED2EC68D665}</a:tableStyleId>
              </a:tblPr>
              <a:tblGrid>
                <a:gridCol w="2205675"/>
                <a:gridCol w="2205675"/>
                <a:gridCol w="2205675"/>
                <a:gridCol w="2205675"/>
                <a:gridCol w="2205675"/>
              </a:tblGrid>
              <a:tr h="845900">
                <a:tc>
                  <a:txBody>
                    <a:bodyPr/>
                    <a:lstStyle/>
                    <a:p>
                      <a:pPr indent="0" lvl="0" marL="0" marR="0" rtl="0" algn="l">
                        <a:spcBef>
                          <a:spcPts val="0"/>
                        </a:spcBef>
                        <a:spcAft>
                          <a:spcPts val="0"/>
                        </a:spcAft>
                        <a:buNone/>
                      </a:pPr>
                      <a:r>
                        <a:rPr lang="en-US" sz="1800"/>
                        <a:t>Algoritma</a:t>
                      </a:r>
                      <a:endParaRPr/>
                    </a:p>
                  </a:txBody>
                  <a:tcPr marT="45725" marB="45725" marR="91450" marL="91450"/>
                </a:tc>
                <a:tc>
                  <a:txBody>
                    <a:bodyPr/>
                    <a:lstStyle/>
                    <a:p>
                      <a:pPr indent="0" lvl="0" marL="0" marR="0" rtl="0" algn="l">
                        <a:spcBef>
                          <a:spcPts val="0"/>
                        </a:spcBef>
                        <a:spcAft>
                          <a:spcPts val="0"/>
                        </a:spcAft>
                        <a:buNone/>
                      </a:pPr>
                      <a:r>
                        <a:rPr lang="en-US" sz="1800"/>
                        <a:t>MAE</a:t>
                      </a:r>
                      <a:endParaRPr/>
                    </a:p>
                  </a:txBody>
                  <a:tcPr marT="45725" marB="45725" marR="91450" marL="91450"/>
                </a:tc>
                <a:tc>
                  <a:txBody>
                    <a:bodyPr/>
                    <a:lstStyle/>
                    <a:p>
                      <a:pPr indent="0" lvl="0" marL="0" marR="0" rtl="0" algn="l">
                        <a:spcBef>
                          <a:spcPts val="0"/>
                        </a:spcBef>
                        <a:spcAft>
                          <a:spcPts val="0"/>
                        </a:spcAft>
                        <a:buNone/>
                      </a:pPr>
                      <a:r>
                        <a:rPr lang="en-US" sz="1800"/>
                        <a:t>MAPE</a:t>
                      </a:r>
                      <a:endParaRPr/>
                    </a:p>
                  </a:txBody>
                  <a:tcPr marT="45725" marB="45725" marR="91450" marL="91450"/>
                </a:tc>
                <a:tc>
                  <a:txBody>
                    <a:bodyPr/>
                    <a:lstStyle/>
                    <a:p>
                      <a:pPr indent="0" lvl="0" marL="0" marR="0" rtl="0" algn="l">
                        <a:spcBef>
                          <a:spcPts val="0"/>
                        </a:spcBef>
                        <a:spcAft>
                          <a:spcPts val="0"/>
                        </a:spcAft>
                        <a:buNone/>
                      </a:pPr>
                      <a:r>
                        <a:rPr lang="en-US" sz="1800"/>
                        <a:t>MSE</a:t>
                      </a:r>
                      <a:endParaRPr/>
                    </a:p>
                  </a:txBody>
                  <a:tcPr marT="45725" marB="45725" marR="91450" marL="91450"/>
                </a:tc>
                <a:tc>
                  <a:txBody>
                    <a:bodyPr/>
                    <a:lstStyle/>
                    <a:p>
                      <a:pPr indent="0" lvl="0" marL="0" marR="0" rtl="0" algn="l">
                        <a:spcBef>
                          <a:spcPts val="0"/>
                        </a:spcBef>
                        <a:spcAft>
                          <a:spcPts val="0"/>
                        </a:spcAft>
                        <a:buNone/>
                      </a:pPr>
                      <a:r>
                        <a:rPr lang="en-US" sz="1800"/>
                        <a:t>SSE</a:t>
                      </a:r>
                      <a:endParaRPr/>
                    </a:p>
                  </a:txBody>
                  <a:tcPr marT="45725" marB="45725" marR="91450" marL="91450"/>
                </a:tc>
              </a:tr>
              <a:tr h="845900">
                <a:tc>
                  <a:txBody>
                    <a:bodyPr/>
                    <a:lstStyle/>
                    <a:p>
                      <a:pPr indent="0" lvl="0" marL="0" marR="0" rtl="0" algn="l">
                        <a:spcBef>
                          <a:spcPts val="0"/>
                        </a:spcBef>
                        <a:spcAft>
                          <a:spcPts val="0"/>
                        </a:spcAft>
                        <a:buNone/>
                      </a:pPr>
                      <a:r>
                        <a:rPr lang="en-US" sz="1800"/>
                        <a:t>ARIMA(1,1,1)</a:t>
                      </a:r>
                      <a:endParaRPr/>
                    </a:p>
                  </a:txBody>
                  <a:tcPr marT="45725" marB="45725" marR="91450" marL="91450"/>
                </a:tc>
                <a:tc>
                  <a:txBody>
                    <a:bodyPr/>
                    <a:lstStyle/>
                    <a:p>
                      <a:pPr indent="0" lvl="0" marL="0" marR="0" rtl="0" algn="l">
                        <a:spcBef>
                          <a:spcPts val="0"/>
                        </a:spcBef>
                        <a:spcAft>
                          <a:spcPts val="0"/>
                        </a:spcAft>
                        <a:buNone/>
                      </a:pPr>
                      <a:r>
                        <a:rPr lang="en-US" sz="1800"/>
                        <a:t>5232.205862127191</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Quattrocento Sans"/>
                        <a:buNone/>
                      </a:pPr>
                      <a:r>
                        <a:rPr lang="en-US" sz="1800"/>
                        <a:t>0.717559</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31580265.055256058</a:t>
                      </a:r>
                      <a:endParaRPr sz="1800"/>
                    </a:p>
                  </a:txBody>
                  <a:tcPr marT="45725" marB="45725" marR="91450" marL="91450"/>
                </a:tc>
                <a:tc>
                  <a:txBody>
                    <a:bodyPr/>
                    <a:lstStyle/>
                    <a:p>
                      <a:pPr indent="0" lvl="0" marL="0" marR="0" rtl="0" algn="l">
                        <a:spcBef>
                          <a:spcPts val="0"/>
                        </a:spcBef>
                        <a:spcAft>
                          <a:spcPts val="0"/>
                        </a:spcAft>
                        <a:buNone/>
                      </a:pPr>
                      <a:r>
                        <a:rPr lang="en-US" sz="1800"/>
                        <a:t>2614298140.496744</a:t>
                      </a:r>
                      <a:endParaRPr sz="1800"/>
                    </a:p>
                  </a:txBody>
                  <a:tcPr marT="45725" marB="45725" marR="91450" marL="91450"/>
                </a:tc>
              </a:tr>
              <a:tr h="845900">
                <a:tc>
                  <a:txBody>
                    <a:bodyPr/>
                    <a:lstStyle/>
                    <a:p>
                      <a:pPr indent="0" lvl="0" marL="0" marR="0" rtl="0" algn="l">
                        <a:lnSpc>
                          <a:spcPct val="100000"/>
                        </a:lnSpc>
                        <a:spcBef>
                          <a:spcPts val="0"/>
                        </a:spcBef>
                        <a:spcAft>
                          <a:spcPts val="0"/>
                        </a:spcAft>
                        <a:buClr>
                          <a:schemeClr val="dk1"/>
                        </a:buClr>
                        <a:buSzPts val="1800"/>
                        <a:buFont typeface="Quattrocento Sans"/>
                        <a:buNone/>
                      </a:pPr>
                      <a:r>
                        <a:rPr lang="en-US" sz="1800"/>
                        <a:t>ARIMA(2,1,1)</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6240.581315085433</a:t>
                      </a:r>
                      <a:endParaRPr sz="1800"/>
                    </a:p>
                  </a:txBody>
                  <a:tcPr marT="45725" marB="45725" marR="91450" marL="91450"/>
                </a:tc>
                <a:tc>
                  <a:txBody>
                    <a:bodyPr/>
                    <a:lstStyle/>
                    <a:p>
                      <a:pPr indent="0" lvl="0" marL="0" marR="0" rtl="0" algn="l">
                        <a:spcBef>
                          <a:spcPts val="0"/>
                        </a:spcBef>
                        <a:spcAft>
                          <a:spcPts val="0"/>
                        </a:spcAft>
                        <a:buNone/>
                      </a:pPr>
                      <a:r>
                        <a:rPr lang="en-US" sz="1800"/>
                        <a:t>0.818295</a:t>
                      </a:r>
                      <a:endParaRPr sz="1800"/>
                    </a:p>
                  </a:txBody>
                  <a:tcPr marT="45725" marB="45725" marR="91450" marL="91450"/>
                </a:tc>
                <a:tc>
                  <a:txBody>
                    <a:bodyPr/>
                    <a:lstStyle/>
                    <a:p>
                      <a:pPr indent="0" lvl="0" marL="0" marR="0" rtl="0" algn="l">
                        <a:spcBef>
                          <a:spcPts val="0"/>
                        </a:spcBef>
                        <a:spcAft>
                          <a:spcPts val="0"/>
                        </a:spcAft>
                        <a:buNone/>
                      </a:pPr>
                      <a:r>
                        <a:rPr lang="en-US" sz="1800"/>
                        <a:t>50367439.287236296</a:t>
                      </a:r>
                      <a:endParaRPr sz="1800"/>
                    </a:p>
                  </a:txBody>
                  <a:tcPr marT="45725" marB="45725" marR="91450" marL="91450"/>
                </a:tc>
                <a:tc>
                  <a:txBody>
                    <a:bodyPr/>
                    <a:lstStyle/>
                    <a:p>
                      <a:pPr indent="0" lvl="0" marL="0" marR="0" rtl="0" algn="l">
                        <a:spcBef>
                          <a:spcPts val="0"/>
                        </a:spcBef>
                        <a:spcAft>
                          <a:spcPts val="0"/>
                        </a:spcAft>
                        <a:buNone/>
                      </a:pPr>
                      <a:r>
                        <a:rPr lang="en-US" sz="1800"/>
                        <a:t>2377048643.7006955</a:t>
                      </a:r>
                      <a:endParaRPr sz="1800"/>
                    </a:p>
                  </a:txBody>
                  <a:tcPr marT="45725" marB="45725" marR="91450" marL="91450"/>
                </a:tc>
              </a:tr>
              <a:tr h="845900">
                <a:tc>
                  <a:txBody>
                    <a:bodyPr/>
                    <a:lstStyle/>
                    <a:p>
                      <a:pPr indent="0" lvl="0" marL="0" marR="0" rtl="0" algn="l">
                        <a:lnSpc>
                          <a:spcPct val="100000"/>
                        </a:lnSpc>
                        <a:spcBef>
                          <a:spcPts val="0"/>
                        </a:spcBef>
                        <a:spcAft>
                          <a:spcPts val="0"/>
                        </a:spcAft>
                        <a:buClr>
                          <a:schemeClr val="dk1"/>
                        </a:buClr>
                        <a:buSzPts val="1800"/>
                        <a:buFont typeface="Quattrocento Sans"/>
                        <a:buNone/>
                      </a:pPr>
                      <a:r>
                        <a:rPr lang="en-US" sz="1800"/>
                        <a:t>ARIMA(3,1,1)</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6432.603909582866</a:t>
                      </a:r>
                      <a:endParaRPr sz="1800"/>
                    </a:p>
                  </a:txBody>
                  <a:tcPr marT="45725" marB="45725" marR="91450" marL="91450"/>
                </a:tc>
                <a:tc>
                  <a:txBody>
                    <a:bodyPr/>
                    <a:lstStyle/>
                    <a:p>
                      <a:pPr indent="0" lvl="0" marL="0" marR="0" rtl="0" algn="l">
                        <a:spcBef>
                          <a:spcPts val="0"/>
                        </a:spcBef>
                        <a:spcAft>
                          <a:spcPts val="0"/>
                        </a:spcAft>
                        <a:buNone/>
                      </a:pPr>
                      <a:r>
                        <a:rPr lang="en-US" sz="1800"/>
                        <a:t>0.805270</a:t>
                      </a:r>
                      <a:endParaRPr sz="1800"/>
                    </a:p>
                  </a:txBody>
                  <a:tcPr marT="45725" marB="45725" marR="91450" marL="91450"/>
                </a:tc>
                <a:tc>
                  <a:txBody>
                    <a:bodyPr/>
                    <a:lstStyle/>
                    <a:p>
                      <a:pPr indent="0" lvl="0" marL="0" marR="0" rtl="0" algn="l">
                        <a:spcBef>
                          <a:spcPts val="0"/>
                        </a:spcBef>
                        <a:spcAft>
                          <a:spcPts val="0"/>
                        </a:spcAft>
                        <a:buNone/>
                      </a:pPr>
                      <a:r>
                        <a:rPr lang="en-US" sz="1800"/>
                        <a:t>58140059.735687315</a:t>
                      </a:r>
                      <a:endParaRPr sz="1800"/>
                    </a:p>
                  </a:txBody>
                  <a:tcPr marT="45725" marB="45725" marR="91450" marL="91450"/>
                </a:tc>
                <a:tc>
                  <a:txBody>
                    <a:bodyPr/>
                    <a:lstStyle/>
                    <a:p>
                      <a:pPr indent="0" lvl="0" marL="0" marR="0" rtl="0" algn="l">
                        <a:spcBef>
                          <a:spcPts val="0"/>
                        </a:spcBef>
                        <a:spcAft>
                          <a:spcPts val="0"/>
                        </a:spcAft>
                        <a:buNone/>
                      </a:pPr>
                      <a:r>
                        <a:rPr lang="en-US" sz="1800"/>
                        <a:t>2022834625.9858558</a:t>
                      </a:r>
                      <a:endParaRPr sz="1800"/>
                    </a:p>
                  </a:txBody>
                  <a:tcPr marT="45725" marB="45725" marR="91450" marL="91450"/>
                </a:tc>
              </a:tr>
            </a:tbl>
          </a:graphicData>
        </a:graphic>
      </p:graphicFrame>
      <p:sp>
        <p:nvSpPr>
          <p:cNvPr id="284" name="Google Shape;284;p29"/>
          <p:cNvSpPr/>
          <p:nvPr/>
        </p:nvSpPr>
        <p:spPr>
          <a:xfrm>
            <a:off x="2751826" y="2709059"/>
            <a:ext cx="6573300" cy="640200"/>
          </a:xfrm>
          <a:prstGeom prst="roundRect">
            <a:avLst>
              <a:gd fmla="val 16667" name="adj"/>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5" name="Google Shape;285;p29"/>
          <p:cNvSpPr/>
          <p:nvPr/>
        </p:nvSpPr>
        <p:spPr>
          <a:xfrm>
            <a:off x="9408544" y="4388282"/>
            <a:ext cx="2073300" cy="640200"/>
          </a:xfrm>
          <a:prstGeom prst="roundRect">
            <a:avLst>
              <a:gd fmla="val 16667" name="adj"/>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0"/>
          <p:cNvSpPr txBox="1"/>
          <p:nvPr>
            <p:ph type="title"/>
          </p:nvPr>
        </p:nvSpPr>
        <p:spPr>
          <a:xfrm>
            <a:off x="404310" y="2484470"/>
            <a:ext cx="5691690" cy="213056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Quattrocento Sans"/>
              <a:buNone/>
            </a:pPr>
            <a:r>
              <a:rPr lang="en-US">
                <a:latin typeface="Quattrocento Sans"/>
                <a:ea typeface="Quattrocento Sans"/>
                <a:cs typeface="Quattrocento Sans"/>
                <a:sym typeface="Quattrocento Sans"/>
              </a:rPr>
              <a:t>Terima Kasih</a:t>
            </a:r>
            <a:endParaRPr/>
          </a:p>
        </p:txBody>
      </p:sp>
      <p:grpSp>
        <p:nvGrpSpPr>
          <p:cNvPr descr="circles connected by lines" id="291" name="Google Shape;291;p30"/>
          <p:cNvGrpSpPr/>
          <p:nvPr/>
        </p:nvGrpSpPr>
        <p:grpSpPr>
          <a:xfrm>
            <a:off x="6867728" y="1031132"/>
            <a:ext cx="4046706" cy="4853637"/>
            <a:chOff x="6867728" y="1031132"/>
            <a:chExt cx="4046706" cy="4853637"/>
          </a:xfrm>
        </p:grpSpPr>
        <p:cxnSp>
          <p:nvCxnSpPr>
            <p:cNvPr descr="straight line" id="292" name="Google Shape;292;p30"/>
            <p:cNvCxnSpPr/>
            <p:nvPr/>
          </p:nvCxnSpPr>
          <p:spPr>
            <a:xfrm>
              <a:off x="7988238" y="2801566"/>
              <a:ext cx="1330860" cy="748184"/>
            </a:xfrm>
            <a:prstGeom prst="straightConnector1">
              <a:avLst/>
            </a:prstGeom>
            <a:noFill/>
            <a:ln cap="flat" cmpd="sng" w="19050">
              <a:solidFill>
                <a:srgbClr val="A5A5A5"/>
              </a:solidFill>
              <a:prstDash val="solid"/>
              <a:miter lim="800000"/>
              <a:headEnd len="sm" w="sm" type="none"/>
              <a:tailEnd len="sm" w="sm" type="none"/>
            </a:ln>
          </p:spPr>
        </p:cxnSp>
        <p:cxnSp>
          <p:nvCxnSpPr>
            <p:cNvPr descr="straight line" id="293" name="Google Shape;293;p30"/>
            <p:cNvCxnSpPr/>
            <p:nvPr/>
          </p:nvCxnSpPr>
          <p:spPr>
            <a:xfrm>
              <a:off x="9708204" y="1960547"/>
              <a:ext cx="214008" cy="1055027"/>
            </a:xfrm>
            <a:prstGeom prst="straightConnector1">
              <a:avLst/>
            </a:prstGeom>
            <a:noFill/>
            <a:ln cap="flat" cmpd="sng" w="19050">
              <a:solidFill>
                <a:srgbClr val="A5A5A5"/>
              </a:solidFill>
              <a:prstDash val="solid"/>
              <a:miter lim="800000"/>
              <a:headEnd len="sm" w="sm" type="none"/>
              <a:tailEnd len="sm" w="sm" type="none"/>
            </a:ln>
          </p:spPr>
        </p:cxnSp>
        <p:sp>
          <p:nvSpPr>
            <p:cNvPr descr="oval shape" id="294" name="Google Shape;294;p30"/>
            <p:cNvSpPr/>
            <p:nvPr/>
          </p:nvSpPr>
          <p:spPr>
            <a:xfrm>
              <a:off x="6867728" y="1887166"/>
              <a:ext cx="1303506" cy="1303506"/>
            </a:xfrm>
            <a:prstGeom prst="ellipse">
              <a:avLst/>
            </a:prstGeom>
            <a:solidFill>
              <a:schemeClr val="accent1"/>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descr="oval shape" id="295" name="Google Shape;295;p30"/>
            <p:cNvSpPr/>
            <p:nvPr/>
          </p:nvSpPr>
          <p:spPr>
            <a:xfrm>
              <a:off x="9144000" y="1031132"/>
              <a:ext cx="1031132" cy="1031132"/>
            </a:xfrm>
            <a:prstGeom prst="ellipse">
              <a:avLst/>
            </a:prstGeom>
            <a:solidFill>
              <a:schemeClr val="accent6"/>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descr="oval shape" id="296" name="Google Shape;296;p30"/>
            <p:cNvSpPr/>
            <p:nvPr/>
          </p:nvSpPr>
          <p:spPr>
            <a:xfrm>
              <a:off x="8598544" y="5000016"/>
              <a:ext cx="884753" cy="884753"/>
            </a:xfrm>
            <a:prstGeom prst="ellipse">
              <a:avLst/>
            </a:prstGeom>
            <a:solidFill>
              <a:schemeClr val="accent2"/>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descr="straight line" id="297" name="Google Shape;297;p30"/>
            <p:cNvCxnSpPr>
              <a:endCxn id="296" idx="7"/>
            </p:cNvCxnSpPr>
            <p:nvPr/>
          </p:nvCxnSpPr>
          <p:spPr>
            <a:xfrm flipH="1">
              <a:off x="9353728" y="4465985"/>
              <a:ext cx="501600" cy="663600"/>
            </a:xfrm>
            <a:prstGeom prst="straightConnector1">
              <a:avLst/>
            </a:prstGeom>
            <a:noFill/>
            <a:ln cap="flat" cmpd="sng" w="19050">
              <a:solidFill>
                <a:srgbClr val="A5A5A5"/>
              </a:solidFill>
              <a:prstDash val="solid"/>
              <a:miter lim="800000"/>
              <a:headEnd len="sm" w="sm" type="none"/>
              <a:tailEnd len="sm" w="sm" type="none"/>
            </a:ln>
          </p:spPr>
        </p:cxnSp>
        <p:sp>
          <p:nvSpPr>
            <p:cNvPr descr="oval shape" id="298" name="Google Shape;298;p30"/>
            <p:cNvSpPr/>
            <p:nvPr/>
          </p:nvSpPr>
          <p:spPr>
            <a:xfrm>
              <a:off x="9144000" y="3015574"/>
              <a:ext cx="1770434" cy="1770434"/>
            </a:xfrm>
            <a:prstGeom prst="ellipse">
              <a:avLst/>
            </a:prstGeom>
            <a:solidFill>
              <a:schemeClr val="accent4"/>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299" name="Google Shape;299;p30"/>
          <p:cNvSpPr/>
          <p:nvPr/>
        </p:nvSpPr>
        <p:spPr>
          <a:xfrm>
            <a:off x="426082" y="327804"/>
            <a:ext cx="1997941" cy="457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300" name="Google Shape;300;p30"/>
          <p:cNvPicPr preferRelativeResize="0"/>
          <p:nvPr/>
        </p:nvPicPr>
        <p:blipFill rotWithShape="1">
          <a:blip r:embed="rId3">
            <a:alphaModFix/>
          </a:blip>
          <a:srcRect b="0" l="0" r="0" t="0"/>
          <a:stretch/>
        </p:blipFill>
        <p:spPr>
          <a:xfrm>
            <a:off x="426082" y="344472"/>
            <a:ext cx="1428750" cy="8810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ph type="title"/>
          </p:nvPr>
        </p:nvSpPr>
        <p:spPr>
          <a:xfrm>
            <a:off x="444500" y="412137"/>
            <a:ext cx="9146972" cy="6400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Quattrocento Sans"/>
              <a:buNone/>
            </a:pPr>
            <a:r>
              <a:rPr b="1" lang="en-US">
                <a:latin typeface="Quattrocento Sans"/>
                <a:ea typeface="Quattrocento Sans"/>
                <a:cs typeface="Quattrocento Sans"/>
                <a:sym typeface="Quattrocento Sans"/>
              </a:rPr>
              <a:t>Makalah Rujukan</a:t>
            </a:r>
            <a:endParaRPr/>
          </a:p>
        </p:txBody>
      </p:sp>
      <p:sp>
        <p:nvSpPr>
          <p:cNvPr descr="rounded rectangle&#10;" id="101" name="Google Shape;101;p14"/>
          <p:cNvSpPr/>
          <p:nvPr/>
        </p:nvSpPr>
        <p:spPr>
          <a:xfrm>
            <a:off x="1607126" y="1543438"/>
            <a:ext cx="2661708" cy="1078067"/>
          </a:xfrm>
          <a:prstGeom prst="roundRect">
            <a:avLst>
              <a:gd fmla="val 16667" name="adj"/>
            </a:avLst>
          </a:prstGeom>
          <a:solidFill>
            <a:srgbClr val="2F5496"/>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descr="rounded rectangle&#10;" id="102" name="Google Shape;102;p14"/>
          <p:cNvSpPr/>
          <p:nvPr/>
        </p:nvSpPr>
        <p:spPr>
          <a:xfrm>
            <a:off x="7561901" y="1555001"/>
            <a:ext cx="2661708" cy="1078992"/>
          </a:xfrm>
          <a:prstGeom prst="roundRect">
            <a:avLst>
              <a:gd fmla="val 16667" name="adj"/>
            </a:avLst>
          </a:prstGeom>
          <a:solidFill>
            <a:srgbClr val="385623"/>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descr="rounded rectangle&#10;" id="103" name="Google Shape;103;p14"/>
          <p:cNvSpPr/>
          <p:nvPr/>
        </p:nvSpPr>
        <p:spPr>
          <a:xfrm>
            <a:off x="1630506" y="4901045"/>
            <a:ext cx="2661708" cy="1078993"/>
          </a:xfrm>
          <a:prstGeom prst="roundRect">
            <a:avLst>
              <a:gd fmla="val 16667" name="adj"/>
            </a:avLst>
          </a:prstGeom>
          <a:solidFill>
            <a:schemeClr val="accent6"/>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4" name="Google Shape;104;p14"/>
          <p:cNvSpPr txBox="1"/>
          <p:nvPr/>
        </p:nvSpPr>
        <p:spPr>
          <a:xfrm>
            <a:off x="1607126" y="1789621"/>
            <a:ext cx="266170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600" u="none" cap="none" strike="noStrike">
                <a:solidFill>
                  <a:schemeClr val="lt1"/>
                </a:solidFill>
                <a:latin typeface="Quattrocento Sans"/>
                <a:ea typeface="Quattrocento Sans"/>
                <a:cs typeface="Quattrocento Sans"/>
                <a:sym typeface="Quattrocento Sans"/>
              </a:rPr>
              <a:t>Teori Permintaan* </a:t>
            </a:r>
            <a:endParaRPr/>
          </a:p>
          <a:p>
            <a:pPr indent="0" lvl="0" marL="0" marR="0" rtl="0" algn="ctr">
              <a:spcBef>
                <a:spcPts val="0"/>
              </a:spcBef>
              <a:spcAft>
                <a:spcPts val="0"/>
              </a:spcAft>
              <a:buNone/>
            </a:pPr>
            <a:r>
              <a:rPr b="0" i="0" lang="en-US" sz="1600" u="none" cap="none" strike="noStrike">
                <a:solidFill>
                  <a:schemeClr val="lt1"/>
                </a:solidFill>
                <a:latin typeface="Quattrocento Sans"/>
                <a:ea typeface="Quattrocento Sans"/>
                <a:cs typeface="Quattrocento Sans"/>
                <a:sym typeface="Quattrocento Sans"/>
              </a:rPr>
              <a:t>(</a:t>
            </a:r>
            <a:r>
              <a:rPr b="0" i="1" lang="en-US" sz="1600" u="none" cap="none" strike="noStrike">
                <a:solidFill>
                  <a:schemeClr val="lt1"/>
                </a:solidFill>
                <a:latin typeface="Quattrocento Sans"/>
                <a:ea typeface="Quattrocento Sans"/>
                <a:cs typeface="Quattrocento Sans"/>
                <a:sym typeface="Quattrocento Sans"/>
              </a:rPr>
              <a:t>Demand Management</a:t>
            </a:r>
            <a:r>
              <a:rPr b="0" i="0" lang="en-US" sz="1600" u="none" cap="none" strike="noStrike">
                <a:solidFill>
                  <a:schemeClr val="lt1"/>
                </a:solidFill>
                <a:latin typeface="Quattrocento Sans"/>
                <a:ea typeface="Quattrocento Sans"/>
                <a:cs typeface="Quattrocento Sans"/>
                <a:sym typeface="Quattrocento Sans"/>
              </a:rPr>
              <a:t>)</a:t>
            </a:r>
            <a:endParaRPr/>
          </a:p>
        </p:txBody>
      </p:sp>
      <p:sp>
        <p:nvSpPr>
          <p:cNvPr descr="rounded rectangle" id="105" name="Google Shape;105;p14"/>
          <p:cNvSpPr/>
          <p:nvPr/>
        </p:nvSpPr>
        <p:spPr>
          <a:xfrm>
            <a:off x="2961360" y="2858352"/>
            <a:ext cx="5931395" cy="1742914"/>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6" name="Google Shape;106;p14"/>
          <p:cNvSpPr txBox="1"/>
          <p:nvPr/>
        </p:nvSpPr>
        <p:spPr>
          <a:xfrm>
            <a:off x="3289539" y="3030989"/>
            <a:ext cx="5275035"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Quattrocento Sans"/>
                <a:ea typeface="Quattrocento Sans"/>
                <a:cs typeface="Quattrocento Sans"/>
                <a:sym typeface="Quattrocento Sans"/>
              </a:rPr>
              <a:t>PENERAPAN METODE PERAMALAN ARIMA</a:t>
            </a:r>
            <a:endParaRPr/>
          </a:p>
          <a:p>
            <a:pPr indent="0" lvl="0" marL="0" marR="0" rtl="0" algn="ctr">
              <a:spcBef>
                <a:spcPts val="0"/>
              </a:spcBef>
              <a:spcAft>
                <a:spcPts val="0"/>
              </a:spcAft>
              <a:buNone/>
            </a:pPr>
            <a:r>
              <a:rPr b="0" i="0" lang="en-US" sz="1400" u="none" cap="none" strike="noStrike">
                <a:solidFill>
                  <a:schemeClr val="lt1"/>
                </a:solidFill>
                <a:latin typeface="Quattrocento Sans"/>
                <a:ea typeface="Quattrocento Sans"/>
                <a:cs typeface="Quattrocento Sans"/>
                <a:sym typeface="Quattrocento Sans"/>
              </a:rPr>
              <a:t>(AUTOREGRESSIVE INTEGRATED MOVING AVERAGE)</a:t>
            </a:r>
            <a:endParaRPr/>
          </a:p>
          <a:p>
            <a:pPr indent="0" lvl="0" marL="0" marR="0" rtl="0" algn="ctr">
              <a:spcBef>
                <a:spcPts val="0"/>
              </a:spcBef>
              <a:spcAft>
                <a:spcPts val="0"/>
              </a:spcAft>
              <a:buNone/>
            </a:pPr>
            <a:r>
              <a:rPr b="0" i="0" lang="en-US" sz="1400" u="none" cap="none" strike="noStrike">
                <a:solidFill>
                  <a:schemeClr val="lt1"/>
                </a:solidFill>
                <a:latin typeface="Quattrocento Sans"/>
                <a:ea typeface="Quattrocento Sans"/>
                <a:cs typeface="Quattrocento Sans"/>
                <a:sym typeface="Quattrocento Sans"/>
              </a:rPr>
              <a:t>UNTUK PENENTUAN TINGKAT SAFETY STOCK PADA</a:t>
            </a:r>
            <a:endParaRPr/>
          </a:p>
          <a:p>
            <a:pPr indent="0" lvl="0" marL="0" marR="0" rtl="0" algn="ctr">
              <a:spcBef>
                <a:spcPts val="0"/>
              </a:spcBef>
              <a:spcAft>
                <a:spcPts val="0"/>
              </a:spcAft>
              <a:buNone/>
            </a:pPr>
            <a:r>
              <a:rPr b="0" i="0" lang="en-US" sz="1400" u="none" cap="none" strike="noStrike">
                <a:solidFill>
                  <a:schemeClr val="lt1"/>
                </a:solidFill>
                <a:latin typeface="Quattrocento Sans"/>
                <a:ea typeface="Quattrocento Sans"/>
                <a:cs typeface="Quattrocento Sans"/>
                <a:sym typeface="Quattrocento Sans"/>
              </a:rPr>
              <a:t>INDUSTRI ELEKTRONIK</a:t>
            </a:r>
            <a:endParaRPr/>
          </a:p>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rPr b="0" i="0" lang="en-US" sz="1400" u="none" cap="none" strike="noStrike">
                <a:solidFill>
                  <a:schemeClr val="lt1"/>
                </a:solidFill>
                <a:latin typeface="Quattrocento Sans"/>
                <a:ea typeface="Quattrocento Sans"/>
                <a:cs typeface="Quattrocento Sans"/>
                <a:sym typeface="Quattrocento Sans"/>
              </a:rPr>
              <a:t>Nurulita (2010)</a:t>
            </a:r>
            <a:endParaRPr/>
          </a:p>
        </p:txBody>
      </p:sp>
      <p:sp>
        <p:nvSpPr>
          <p:cNvPr descr="rounded rectangle&#10;" id="107" name="Google Shape;107;p14"/>
          <p:cNvSpPr/>
          <p:nvPr/>
        </p:nvSpPr>
        <p:spPr>
          <a:xfrm>
            <a:off x="7642700" y="4901047"/>
            <a:ext cx="2661708" cy="1078993"/>
          </a:xfrm>
          <a:prstGeom prst="roundRect">
            <a:avLst>
              <a:gd fmla="val 16667" name="adj"/>
            </a:avLst>
          </a:prstGeom>
          <a:solidFill>
            <a:schemeClr val="accent1"/>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8" name="Google Shape;108;p14"/>
          <p:cNvSpPr txBox="1"/>
          <p:nvPr/>
        </p:nvSpPr>
        <p:spPr>
          <a:xfrm>
            <a:off x="1630506" y="5143552"/>
            <a:ext cx="26616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600" u="none" cap="none" strike="noStrike">
                <a:solidFill>
                  <a:schemeClr val="lt1"/>
                </a:solidFill>
                <a:latin typeface="Quattrocento Sans"/>
                <a:ea typeface="Quattrocento Sans"/>
                <a:cs typeface="Quattrocento Sans"/>
                <a:sym typeface="Quattrocento Sans"/>
              </a:rPr>
              <a:t>Teori Peramalan*</a:t>
            </a:r>
            <a:endParaRPr/>
          </a:p>
          <a:p>
            <a:pPr indent="0" lvl="0" marL="0" marR="0" rtl="0" algn="ctr">
              <a:spcBef>
                <a:spcPts val="0"/>
              </a:spcBef>
              <a:spcAft>
                <a:spcPts val="0"/>
              </a:spcAft>
              <a:buNone/>
            </a:pPr>
            <a:r>
              <a:rPr b="0" i="0" lang="en-US" sz="1600" u="none" cap="none" strike="noStrike">
                <a:solidFill>
                  <a:schemeClr val="lt1"/>
                </a:solidFill>
                <a:latin typeface="Quattrocento Sans"/>
                <a:ea typeface="Quattrocento Sans"/>
                <a:cs typeface="Quattrocento Sans"/>
                <a:sym typeface="Quattrocento Sans"/>
              </a:rPr>
              <a:t>(</a:t>
            </a:r>
            <a:r>
              <a:rPr b="0" i="1" lang="en-US" sz="1600" u="none" cap="none" strike="noStrike">
                <a:solidFill>
                  <a:schemeClr val="lt1"/>
                </a:solidFill>
                <a:latin typeface="Quattrocento Sans"/>
                <a:ea typeface="Quattrocento Sans"/>
                <a:cs typeface="Quattrocento Sans"/>
                <a:sym typeface="Quattrocento Sans"/>
              </a:rPr>
              <a:t>Forecasting Method</a:t>
            </a:r>
            <a:r>
              <a:rPr b="0" i="0" lang="en-US" sz="1600" u="none" cap="none" strike="noStrike">
                <a:solidFill>
                  <a:schemeClr val="lt1"/>
                </a:solidFill>
                <a:latin typeface="Quattrocento Sans"/>
                <a:ea typeface="Quattrocento Sans"/>
                <a:cs typeface="Quattrocento Sans"/>
                <a:sym typeface="Quattrocento Sans"/>
              </a:rPr>
              <a:t>)</a:t>
            </a:r>
            <a:endParaRPr/>
          </a:p>
        </p:txBody>
      </p:sp>
      <p:sp>
        <p:nvSpPr>
          <p:cNvPr id="109" name="Google Shape;109;p14"/>
          <p:cNvSpPr txBox="1"/>
          <p:nvPr/>
        </p:nvSpPr>
        <p:spPr>
          <a:xfrm>
            <a:off x="7561901" y="1802108"/>
            <a:ext cx="266170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600" u="none" cap="none" strike="noStrike">
                <a:solidFill>
                  <a:schemeClr val="lt1"/>
                </a:solidFill>
                <a:latin typeface="Quattrocento Sans"/>
                <a:ea typeface="Quattrocento Sans"/>
                <a:cs typeface="Quattrocento Sans"/>
                <a:sym typeface="Quattrocento Sans"/>
              </a:rPr>
              <a:t>Analisis Deret Waktu* </a:t>
            </a:r>
            <a:endParaRPr/>
          </a:p>
          <a:p>
            <a:pPr indent="0" lvl="0" marL="0" marR="0" rtl="0" algn="ctr">
              <a:spcBef>
                <a:spcPts val="0"/>
              </a:spcBef>
              <a:spcAft>
                <a:spcPts val="0"/>
              </a:spcAft>
              <a:buNone/>
            </a:pPr>
            <a:r>
              <a:rPr b="0" i="0" lang="en-US" sz="1600" u="none" cap="none" strike="noStrike">
                <a:solidFill>
                  <a:schemeClr val="lt1"/>
                </a:solidFill>
                <a:latin typeface="Quattrocento Sans"/>
                <a:ea typeface="Quattrocento Sans"/>
                <a:cs typeface="Quattrocento Sans"/>
                <a:sym typeface="Quattrocento Sans"/>
              </a:rPr>
              <a:t>(</a:t>
            </a:r>
            <a:r>
              <a:rPr b="0" i="1" lang="en-US" sz="1600" u="none" cap="none" strike="noStrike">
                <a:solidFill>
                  <a:schemeClr val="lt1"/>
                </a:solidFill>
                <a:latin typeface="Quattrocento Sans"/>
                <a:ea typeface="Quattrocento Sans"/>
                <a:cs typeface="Quattrocento Sans"/>
                <a:sym typeface="Quattrocento Sans"/>
              </a:rPr>
              <a:t>Time Series Analysis</a:t>
            </a:r>
            <a:r>
              <a:rPr b="0" i="0" lang="en-US" sz="1600" u="none" cap="none" strike="noStrike">
                <a:solidFill>
                  <a:schemeClr val="lt1"/>
                </a:solidFill>
                <a:latin typeface="Quattrocento Sans"/>
                <a:ea typeface="Quattrocento Sans"/>
                <a:cs typeface="Quattrocento Sans"/>
                <a:sym typeface="Quattrocento Sans"/>
              </a:rPr>
              <a:t>)</a:t>
            </a:r>
            <a:endParaRPr/>
          </a:p>
        </p:txBody>
      </p:sp>
      <p:sp>
        <p:nvSpPr>
          <p:cNvPr id="110" name="Google Shape;110;p14"/>
          <p:cNvSpPr txBox="1"/>
          <p:nvPr/>
        </p:nvSpPr>
        <p:spPr>
          <a:xfrm>
            <a:off x="7642700" y="5025043"/>
            <a:ext cx="266170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600" u="none" cap="none" strike="noStrike">
                <a:solidFill>
                  <a:schemeClr val="lt1"/>
                </a:solidFill>
                <a:latin typeface="Quattrocento Sans"/>
                <a:ea typeface="Quattrocento Sans"/>
                <a:cs typeface="Quattrocento Sans"/>
                <a:sym typeface="Quattrocento Sans"/>
              </a:rPr>
              <a:t>Model ARIMA* (Autoregressive Integrated Moving Average)</a:t>
            </a:r>
            <a:endParaRPr/>
          </a:p>
        </p:txBody>
      </p:sp>
      <p:cxnSp>
        <p:nvCxnSpPr>
          <p:cNvPr id="111" name="Google Shape;111;p14"/>
          <p:cNvCxnSpPr>
            <a:stCxn id="104" idx="3"/>
            <a:endCxn id="105" idx="0"/>
          </p:cNvCxnSpPr>
          <p:nvPr/>
        </p:nvCxnSpPr>
        <p:spPr>
          <a:xfrm>
            <a:off x="4268834" y="2082009"/>
            <a:ext cx="1658100" cy="776400"/>
          </a:xfrm>
          <a:prstGeom prst="straightConnector1">
            <a:avLst/>
          </a:prstGeom>
          <a:noFill/>
          <a:ln cap="flat" cmpd="sng" w="9525">
            <a:solidFill>
              <a:schemeClr val="accent1"/>
            </a:solidFill>
            <a:prstDash val="lgDash"/>
            <a:miter lim="800000"/>
            <a:headEnd len="sm" w="sm" type="none"/>
            <a:tailEnd len="sm" w="sm" type="none"/>
          </a:ln>
        </p:spPr>
      </p:cxnSp>
      <p:cxnSp>
        <p:nvCxnSpPr>
          <p:cNvPr id="112" name="Google Shape;112;p14"/>
          <p:cNvCxnSpPr>
            <a:stCxn id="109" idx="1"/>
            <a:endCxn id="105" idx="0"/>
          </p:cNvCxnSpPr>
          <p:nvPr/>
        </p:nvCxnSpPr>
        <p:spPr>
          <a:xfrm flipH="1">
            <a:off x="5927201" y="2094496"/>
            <a:ext cx="1634700" cy="763800"/>
          </a:xfrm>
          <a:prstGeom prst="straightConnector1">
            <a:avLst/>
          </a:prstGeom>
          <a:noFill/>
          <a:ln cap="flat" cmpd="sng" w="9525">
            <a:solidFill>
              <a:schemeClr val="accent1"/>
            </a:solidFill>
            <a:prstDash val="lgDash"/>
            <a:miter lim="800000"/>
            <a:headEnd len="sm" w="sm" type="none"/>
            <a:tailEnd len="sm" w="sm" type="none"/>
          </a:ln>
        </p:spPr>
      </p:cxnSp>
      <p:cxnSp>
        <p:nvCxnSpPr>
          <p:cNvPr id="113" name="Google Shape;113;p14"/>
          <p:cNvCxnSpPr>
            <a:stCxn id="108" idx="3"/>
            <a:endCxn id="105" idx="2"/>
          </p:cNvCxnSpPr>
          <p:nvPr/>
        </p:nvCxnSpPr>
        <p:spPr>
          <a:xfrm flipH="1" rot="10800000">
            <a:off x="4292106" y="4601152"/>
            <a:ext cx="1635000" cy="834900"/>
          </a:xfrm>
          <a:prstGeom prst="straightConnector1">
            <a:avLst/>
          </a:prstGeom>
          <a:noFill/>
          <a:ln cap="flat" cmpd="sng" w="9525">
            <a:solidFill>
              <a:schemeClr val="accent1"/>
            </a:solidFill>
            <a:prstDash val="dash"/>
            <a:miter lim="800000"/>
            <a:headEnd len="sm" w="sm" type="none"/>
            <a:tailEnd len="sm" w="sm" type="none"/>
          </a:ln>
        </p:spPr>
      </p:cxnSp>
      <p:cxnSp>
        <p:nvCxnSpPr>
          <p:cNvPr id="114" name="Google Shape;114;p14"/>
          <p:cNvCxnSpPr>
            <a:stCxn id="110" idx="1"/>
            <a:endCxn id="105" idx="2"/>
          </p:cNvCxnSpPr>
          <p:nvPr/>
        </p:nvCxnSpPr>
        <p:spPr>
          <a:xfrm rot="10800000">
            <a:off x="5927000" y="4601142"/>
            <a:ext cx="1715700" cy="839400"/>
          </a:xfrm>
          <a:prstGeom prst="straightConnector1">
            <a:avLst/>
          </a:prstGeom>
          <a:noFill/>
          <a:ln cap="flat" cmpd="sng" w="9525">
            <a:solidFill>
              <a:schemeClr val="accent1"/>
            </a:solidFill>
            <a:prstDash val="dash"/>
            <a:miter lim="800000"/>
            <a:headEnd len="sm" w="sm" type="none"/>
            <a:tailEnd len="sm" w="sm" type="none"/>
          </a:ln>
        </p:spPr>
      </p:cxnSp>
      <p:sp>
        <p:nvSpPr>
          <p:cNvPr id="115" name="Google Shape;115;p14"/>
          <p:cNvSpPr txBox="1"/>
          <p:nvPr/>
        </p:nvSpPr>
        <p:spPr>
          <a:xfrm>
            <a:off x="586597" y="6459696"/>
            <a:ext cx="1253869"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800" u="none" cap="none" strike="noStrike">
                <a:solidFill>
                  <a:schemeClr val="dk1"/>
                </a:solidFill>
                <a:latin typeface="Quattrocento Sans"/>
                <a:ea typeface="Quattrocento Sans"/>
                <a:cs typeface="Quattrocento Sans"/>
                <a:sym typeface="Quattrocento Sans"/>
              </a:rPr>
              <a:t>*Subjek utama bahasan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descr="rounded rectangle&#10;" id="120" name="Google Shape;120;p15"/>
          <p:cNvSpPr/>
          <p:nvPr/>
        </p:nvSpPr>
        <p:spPr>
          <a:xfrm>
            <a:off x="6034348" y="5355377"/>
            <a:ext cx="5619940" cy="1078067"/>
          </a:xfrm>
          <a:prstGeom prst="roundRect">
            <a:avLst>
              <a:gd fmla="val 16667" name="adj"/>
            </a:avLst>
          </a:prstGeom>
          <a:solidFill>
            <a:srgbClr val="2F5496"/>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descr="rounded rectangle&#10;" id="121" name="Google Shape;121;p15"/>
          <p:cNvSpPr/>
          <p:nvPr/>
        </p:nvSpPr>
        <p:spPr>
          <a:xfrm>
            <a:off x="6034348" y="2756895"/>
            <a:ext cx="5619939" cy="1078067"/>
          </a:xfrm>
          <a:prstGeom prst="roundRect">
            <a:avLst>
              <a:gd fmla="val 16667" name="adj"/>
            </a:avLst>
          </a:prstGeom>
          <a:solidFill>
            <a:srgbClr val="2F5496"/>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descr="rounded rectangle&#10;" id="122" name="Google Shape;122;p15"/>
          <p:cNvSpPr/>
          <p:nvPr/>
        </p:nvSpPr>
        <p:spPr>
          <a:xfrm>
            <a:off x="509044" y="4077286"/>
            <a:ext cx="4374832" cy="1078067"/>
          </a:xfrm>
          <a:prstGeom prst="roundRect">
            <a:avLst>
              <a:gd fmla="val 16667" name="adj"/>
            </a:avLst>
          </a:prstGeom>
          <a:solidFill>
            <a:srgbClr val="2F5496"/>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descr="rounded rectangle&#10;" id="123" name="Google Shape;123;p15"/>
          <p:cNvSpPr/>
          <p:nvPr/>
        </p:nvSpPr>
        <p:spPr>
          <a:xfrm>
            <a:off x="509044" y="1427290"/>
            <a:ext cx="4374832" cy="1078067"/>
          </a:xfrm>
          <a:prstGeom prst="roundRect">
            <a:avLst>
              <a:gd fmla="val 16667" name="adj"/>
            </a:avLst>
          </a:prstGeom>
          <a:solidFill>
            <a:srgbClr val="2F5496"/>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24" name="Google Shape;124;p15"/>
          <p:cNvSpPr txBox="1"/>
          <p:nvPr>
            <p:ph type="title"/>
          </p:nvPr>
        </p:nvSpPr>
        <p:spPr>
          <a:xfrm>
            <a:off x="444500" y="412137"/>
            <a:ext cx="9146972" cy="6400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Quattrocento Sans"/>
              <a:buNone/>
            </a:pPr>
            <a:r>
              <a:rPr b="1" lang="en-US">
                <a:latin typeface="Quattrocento Sans"/>
                <a:ea typeface="Quattrocento Sans"/>
                <a:cs typeface="Quattrocento Sans"/>
                <a:sym typeface="Quattrocento Sans"/>
              </a:rPr>
              <a:t>Latarbelakang</a:t>
            </a:r>
            <a:endParaRPr/>
          </a:p>
        </p:txBody>
      </p:sp>
      <p:sp>
        <p:nvSpPr>
          <p:cNvPr descr="oval shape" id="125" name="Google Shape;125;p15"/>
          <p:cNvSpPr/>
          <p:nvPr/>
        </p:nvSpPr>
        <p:spPr>
          <a:xfrm>
            <a:off x="5236908" y="1709567"/>
            <a:ext cx="533531" cy="533531"/>
          </a:xfrm>
          <a:prstGeom prst="ellipse">
            <a:avLst/>
          </a:prstGeom>
          <a:noFill/>
          <a:ln cap="flat" cmpd="sng" w="25400">
            <a:solidFill>
              <a:srgbClr val="323F4F"/>
            </a:solidFill>
            <a:prstDash val="dash"/>
            <a:miter lim="800000"/>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sp>
        <p:nvSpPr>
          <p:cNvPr descr="Number 1" id="126" name="Google Shape;126;p15"/>
          <p:cNvSpPr txBox="1"/>
          <p:nvPr/>
        </p:nvSpPr>
        <p:spPr>
          <a:xfrm>
            <a:off x="5371704" y="1791667"/>
            <a:ext cx="26393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1</a:t>
            </a:r>
            <a:endParaRPr/>
          </a:p>
        </p:txBody>
      </p:sp>
      <p:sp>
        <p:nvSpPr>
          <p:cNvPr id="127" name="Google Shape;127;p15"/>
          <p:cNvSpPr txBox="1"/>
          <p:nvPr/>
        </p:nvSpPr>
        <p:spPr>
          <a:xfrm>
            <a:off x="667215" y="1607000"/>
            <a:ext cx="4058489"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400"/>
              <a:buFont typeface="Quattrocento Sans"/>
              <a:buNone/>
            </a:pPr>
            <a:r>
              <a:rPr lang="en-US" sz="1400">
                <a:solidFill>
                  <a:schemeClr val="lt1"/>
                </a:solidFill>
                <a:latin typeface="Quattrocento Sans"/>
                <a:ea typeface="Quattrocento Sans"/>
                <a:cs typeface="Quattrocento Sans"/>
                <a:sym typeface="Quattrocento Sans"/>
              </a:rPr>
              <a:t>Ketersediaan stok pada bisnis elektronik sangat penting karena tidak dapat menunggu permintaan datang untuk melakukan produksi</a:t>
            </a:r>
            <a:endParaRPr/>
          </a:p>
        </p:txBody>
      </p:sp>
      <p:sp>
        <p:nvSpPr>
          <p:cNvPr id="128" name="Google Shape;128;p15"/>
          <p:cNvSpPr txBox="1"/>
          <p:nvPr/>
        </p:nvSpPr>
        <p:spPr>
          <a:xfrm>
            <a:off x="6141692" y="2920211"/>
            <a:ext cx="5723171"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400"/>
              <a:buFont typeface="Quattrocento Sans"/>
              <a:buNone/>
            </a:pPr>
            <a:r>
              <a:rPr lang="en-US" sz="1400">
                <a:solidFill>
                  <a:schemeClr val="lt1"/>
                </a:solidFill>
                <a:latin typeface="Quattrocento Sans"/>
                <a:ea typeface="Quattrocento Sans"/>
                <a:cs typeface="Quattrocento Sans"/>
                <a:sym typeface="Quattrocento Sans"/>
              </a:rPr>
              <a:t>Fluktuasi pesanan menyebabkan Perusahaan harus mempersiapkan persediaan ekstra, cadangan kapasitas produksi, rencana kerja dan penjadwalan pengiriman</a:t>
            </a:r>
            <a:endParaRPr/>
          </a:p>
        </p:txBody>
      </p:sp>
      <p:sp>
        <p:nvSpPr>
          <p:cNvPr descr="oval shape" id="129" name="Google Shape;129;p15"/>
          <p:cNvSpPr/>
          <p:nvPr/>
        </p:nvSpPr>
        <p:spPr>
          <a:xfrm>
            <a:off x="5236908" y="3029958"/>
            <a:ext cx="533531" cy="533531"/>
          </a:xfrm>
          <a:prstGeom prst="ellipse">
            <a:avLst/>
          </a:prstGeom>
          <a:noFill/>
          <a:ln cap="flat" cmpd="sng" w="25400">
            <a:solidFill>
              <a:srgbClr val="222A35"/>
            </a:solidFill>
            <a:prstDash val="dash"/>
            <a:miter lim="800000"/>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sp>
        <p:nvSpPr>
          <p:cNvPr descr="Number 1" id="130" name="Google Shape;130;p15"/>
          <p:cNvSpPr txBox="1"/>
          <p:nvPr/>
        </p:nvSpPr>
        <p:spPr>
          <a:xfrm>
            <a:off x="5371704" y="3111264"/>
            <a:ext cx="26393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descr="oval shape" id="131" name="Google Shape;131;p15"/>
          <p:cNvSpPr/>
          <p:nvPr/>
        </p:nvSpPr>
        <p:spPr>
          <a:xfrm>
            <a:off x="5234052" y="4350349"/>
            <a:ext cx="533531" cy="533531"/>
          </a:xfrm>
          <a:prstGeom prst="ellipse">
            <a:avLst/>
          </a:prstGeom>
          <a:noFill/>
          <a:ln cap="flat" cmpd="sng" w="25400">
            <a:solidFill>
              <a:srgbClr val="323F4F"/>
            </a:solidFill>
            <a:prstDash val="dash"/>
            <a:miter lim="800000"/>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t/>
            </a:r>
            <a:endParaRPr sz="1000" u="sng">
              <a:solidFill>
                <a:schemeClr val="lt1"/>
              </a:solidFill>
              <a:latin typeface="Quattrocento Sans"/>
              <a:ea typeface="Quattrocento Sans"/>
              <a:cs typeface="Quattrocento Sans"/>
              <a:sym typeface="Quattrocento Sans"/>
            </a:endParaRPr>
          </a:p>
        </p:txBody>
      </p:sp>
      <p:sp>
        <p:nvSpPr>
          <p:cNvPr descr="Number 1" id="132" name="Google Shape;132;p15"/>
          <p:cNvSpPr txBox="1"/>
          <p:nvPr/>
        </p:nvSpPr>
        <p:spPr>
          <a:xfrm>
            <a:off x="5368848" y="4431655"/>
            <a:ext cx="26393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133" name="Google Shape;133;p15"/>
          <p:cNvSpPr txBox="1"/>
          <p:nvPr/>
        </p:nvSpPr>
        <p:spPr>
          <a:xfrm>
            <a:off x="709825" y="4360660"/>
            <a:ext cx="385354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400"/>
              <a:buFont typeface="Quattrocento Sans"/>
              <a:buNone/>
            </a:pPr>
            <a:r>
              <a:rPr lang="en-US" sz="1400">
                <a:solidFill>
                  <a:schemeClr val="lt1"/>
                </a:solidFill>
                <a:latin typeface="Quattrocento Sans"/>
                <a:ea typeface="Quattrocento Sans"/>
                <a:cs typeface="Quattrocento Sans"/>
                <a:sym typeface="Quattrocento Sans"/>
              </a:rPr>
              <a:t>Kebutuhan untuk memprediksi keadaan dimasa depan melalui prediksi pesanan</a:t>
            </a:r>
            <a:endParaRPr/>
          </a:p>
        </p:txBody>
      </p:sp>
      <p:sp>
        <p:nvSpPr>
          <p:cNvPr id="134" name="Google Shape;134;p15"/>
          <p:cNvSpPr txBox="1"/>
          <p:nvPr/>
        </p:nvSpPr>
        <p:spPr>
          <a:xfrm>
            <a:off x="6163456" y="5616530"/>
            <a:ext cx="540170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400"/>
              <a:buFont typeface="Quattrocento Sans"/>
              <a:buNone/>
            </a:pPr>
            <a:r>
              <a:rPr lang="en-US" sz="1400">
                <a:solidFill>
                  <a:schemeClr val="lt1"/>
                </a:solidFill>
                <a:latin typeface="Quattrocento Sans"/>
                <a:ea typeface="Quattrocento Sans"/>
                <a:cs typeface="Quattrocento Sans"/>
                <a:sym typeface="Quattrocento Sans"/>
              </a:rPr>
              <a:t>Upaya untuk menghindari terjadinya </a:t>
            </a:r>
            <a:r>
              <a:rPr i="1" lang="en-US" sz="1400">
                <a:solidFill>
                  <a:schemeClr val="lt1"/>
                </a:solidFill>
                <a:latin typeface="Quattrocento Sans"/>
                <a:ea typeface="Quattrocento Sans"/>
                <a:cs typeface="Quattrocento Sans"/>
                <a:sym typeface="Quattrocento Sans"/>
              </a:rPr>
              <a:t>backlog</a:t>
            </a:r>
            <a:r>
              <a:rPr lang="en-US" sz="1400">
                <a:solidFill>
                  <a:schemeClr val="lt1"/>
                </a:solidFill>
                <a:latin typeface="Quattrocento Sans"/>
                <a:ea typeface="Quattrocento Sans"/>
                <a:cs typeface="Quattrocento Sans"/>
                <a:sym typeface="Quattrocento Sans"/>
              </a:rPr>
              <a:t>, yaitu adanya stok berlebih maupun ketidakmampuan memenuhi stok</a:t>
            </a:r>
            <a:endParaRPr/>
          </a:p>
        </p:txBody>
      </p:sp>
      <p:sp>
        <p:nvSpPr>
          <p:cNvPr descr="oval shape" id="135" name="Google Shape;135;p15"/>
          <p:cNvSpPr/>
          <p:nvPr/>
        </p:nvSpPr>
        <p:spPr>
          <a:xfrm>
            <a:off x="5234050" y="5670740"/>
            <a:ext cx="533531" cy="533531"/>
          </a:xfrm>
          <a:prstGeom prst="ellipse">
            <a:avLst/>
          </a:prstGeom>
          <a:noFill/>
          <a:ln cap="flat" cmpd="sng" w="25400">
            <a:solidFill>
              <a:srgbClr val="323F4F"/>
            </a:solidFill>
            <a:prstDash val="dash"/>
            <a:miter lim="800000"/>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t/>
            </a:r>
            <a:endParaRPr sz="1000" u="sng">
              <a:solidFill>
                <a:schemeClr val="lt1"/>
              </a:solidFill>
              <a:latin typeface="Quattrocento Sans"/>
              <a:ea typeface="Quattrocento Sans"/>
              <a:cs typeface="Quattrocento Sans"/>
              <a:sym typeface="Quattrocento Sans"/>
            </a:endParaRPr>
          </a:p>
        </p:txBody>
      </p:sp>
      <p:sp>
        <p:nvSpPr>
          <p:cNvPr descr="Number 1" id="136" name="Google Shape;136;p15"/>
          <p:cNvSpPr txBox="1"/>
          <p:nvPr/>
        </p:nvSpPr>
        <p:spPr>
          <a:xfrm>
            <a:off x="5368846" y="5752046"/>
            <a:ext cx="26393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cxnSp>
        <p:nvCxnSpPr>
          <p:cNvPr id="137" name="Google Shape;137;p15"/>
          <p:cNvCxnSpPr>
            <a:stCxn id="125" idx="4"/>
            <a:endCxn id="129" idx="0"/>
          </p:cNvCxnSpPr>
          <p:nvPr/>
        </p:nvCxnSpPr>
        <p:spPr>
          <a:xfrm>
            <a:off x="5503674" y="2243098"/>
            <a:ext cx="0" cy="786900"/>
          </a:xfrm>
          <a:prstGeom prst="straightConnector1">
            <a:avLst/>
          </a:prstGeom>
          <a:noFill/>
          <a:ln cap="flat" cmpd="sng" w="28575">
            <a:solidFill>
              <a:srgbClr val="2F5496"/>
            </a:solidFill>
            <a:prstDash val="lgDash"/>
            <a:miter lim="800000"/>
            <a:headEnd len="sm" w="sm" type="none"/>
            <a:tailEnd len="sm" w="sm" type="none"/>
          </a:ln>
        </p:spPr>
      </p:cxnSp>
      <p:cxnSp>
        <p:nvCxnSpPr>
          <p:cNvPr id="138" name="Google Shape;138;p15"/>
          <p:cNvCxnSpPr/>
          <p:nvPr/>
        </p:nvCxnSpPr>
        <p:spPr>
          <a:xfrm>
            <a:off x="5500818" y="3563489"/>
            <a:ext cx="0" cy="786860"/>
          </a:xfrm>
          <a:prstGeom prst="straightConnector1">
            <a:avLst/>
          </a:prstGeom>
          <a:noFill/>
          <a:ln cap="flat" cmpd="sng" w="28575">
            <a:solidFill>
              <a:srgbClr val="1F3864"/>
            </a:solidFill>
            <a:prstDash val="lgDash"/>
            <a:miter lim="800000"/>
            <a:headEnd len="sm" w="sm" type="none"/>
            <a:tailEnd len="sm" w="sm" type="none"/>
          </a:ln>
        </p:spPr>
      </p:cxnSp>
      <p:cxnSp>
        <p:nvCxnSpPr>
          <p:cNvPr id="139" name="Google Shape;139;p15"/>
          <p:cNvCxnSpPr/>
          <p:nvPr/>
        </p:nvCxnSpPr>
        <p:spPr>
          <a:xfrm>
            <a:off x="5503674" y="4883880"/>
            <a:ext cx="0" cy="786860"/>
          </a:xfrm>
          <a:prstGeom prst="straightConnector1">
            <a:avLst/>
          </a:prstGeom>
          <a:noFill/>
          <a:ln cap="flat" cmpd="sng" w="28575">
            <a:solidFill>
              <a:srgbClr val="1F3864"/>
            </a:solidFill>
            <a:prstDash val="lgDash"/>
            <a:miter lim="8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ph type="title"/>
          </p:nvPr>
        </p:nvSpPr>
        <p:spPr>
          <a:xfrm>
            <a:off x="444500" y="412137"/>
            <a:ext cx="9146972" cy="6400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Quattrocento Sans"/>
              <a:buNone/>
            </a:pPr>
            <a:r>
              <a:rPr b="1" lang="en-US">
                <a:latin typeface="Quattrocento Sans"/>
                <a:ea typeface="Quattrocento Sans"/>
                <a:cs typeface="Quattrocento Sans"/>
                <a:sym typeface="Quattrocento Sans"/>
              </a:rPr>
              <a:t>Tujuan Penelitian</a:t>
            </a:r>
            <a:endParaRPr/>
          </a:p>
        </p:txBody>
      </p:sp>
      <p:sp>
        <p:nvSpPr>
          <p:cNvPr descr="rounded rectangle&#10;" id="145" name="Google Shape;145;p16"/>
          <p:cNvSpPr/>
          <p:nvPr/>
        </p:nvSpPr>
        <p:spPr>
          <a:xfrm>
            <a:off x="681572" y="2112033"/>
            <a:ext cx="8540065" cy="1238120"/>
          </a:xfrm>
          <a:prstGeom prst="roundRect">
            <a:avLst>
              <a:gd fmla="val 16667" name="adj"/>
            </a:avLst>
          </a:prstGeom>
          <a:solidFill>
            <a:srgbClr val="2F5496"/>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rPr lang="en-US" sz="1800">
                <a:solidFill>
                  <a:schemeClr val="lt1"/>
                </a:solidFill>
                <a:latin typeface="Quattrocento Sans"/>
                <a:ea typeface="Quattrocento Sans"/>
                <a:cs typeface="Quattrocento Sans"/>
                <a:sym typeface="Quattrocento Sans"/>
              </a:rPr>
              <a:t>Memperoleh model peramalan yang akurat untuk memproyeksikan permintaan</a:t>
            </a:r>
            <a:endParaRPr/>
          </a:p>
          <a:p>
            <a:pPr indent="0" lvl="0" marL="0" marR="0" rtl="0" algn="ctr">
              <a:spcBef>
                <a:spcPts val="0"/>
              </a:spcBef>
              <a:spcAft>
                <a:spcPts val="0"/>
              </a:spcAft>
              <a:buNone/>
            </a:pPr>
            <a:r>
              <a:rPr lang="en-US" sz="1800">
                <a:solidFill>
                  <a:schemeClr val="lt1"/>
                </a:solidFill>
                <a:latin typeface="Quattrocento Sans"/>
                <a:ea typeface="Quattrocento Sans"/>
                <a:cs typeface="Quattrocento Sans"/>
                <a:sym typeface="Quattrocento Sans"/>
              </a:rPr>
              <a:t>produk sebagai fungsi dari perencanaan produksi dengan metode ARIMA.</a:t>
            </a:r>
            <a:endParaRPr/>
          </a:p>
        </p:txBody>
      </p:sp>
      <p:sp>
        <p:nvSpPr>
          <p:cNvPr descr="rounded rectangle&#10;" id="146" name="Google Shape;146;p16"/>
          <p:cNvSpPr/>
          <p:nvPr/>
        </p:nvSpPr>
        <p:spPr>
          <a:xfrm>
            <a:off x="3102720" y="4204303"/>
            <a:ext cx="8540065" cy="1238120"/>
          </a:xfrm>
          <a:prstGeom prst="roundRect">
            <a:avLst>
              <a:gd fmla="val 16667" name="adj"/>
            </a:avLst>
          </a:prstGeom>
          <a:solidFill>
            <a:srgbClr val="8DA9DB"/>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rPr lang="en-US" sz="1800">
                <a:solidFill>
                  <a:schemeClr val="lt1"/>
                </a:solidFill>
                <a:latin typeface="Quattrocento Sans"/>
                <a:ea typeface="Quattrocento Sans"/>
                <a:cs typeface="Quattrocento Sans"/>
                <a:sym typeface="Quattrocento Sans"/>
              </a:rPr>
              <a:t>Menentukan tingkat persediaan (safety stock) untuk mengantisipasi jumlah</a:t>
            </a:r>
            <a:endParaRPr/>
          </a:p>
          <a:p>
            <a:pPr indent="0" lvl="0" marL="0" marR="0" rtl="0" algn="ctr">
              <a:spcBef>
                <a:spcPts val="0"/>
              </a:spcBef>
              <a:spcAft>
                <a:spcPts val="0"/>
              </a:spcAft>
              <a:buNone/>
            </a:pPr>
            <a:r>
              <a:rPr lang="en-US" sz="1800">
                <a:solidFill>
                  <a:schemeClr val="lt1"/>
                </a:solidFill>
                <a:latin typeface="Quattrocento Sans"/>
                <a:ea typeface="Quattrocento Sans"/>
                <a:cs typeface="Quattrocento Sans"/>
                <a:sym typeface="Quattrocento Sans"/>
              </a:rPr>
              <a:t>permintaan yang variatif dan fluktuatif.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444500" y="412137"/>
            <a:ext cx="9146972" cy="6400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Quattrocento Sans"/>
              <a:buNone/>
            </a:pPr>
            <a:r>
              <a:rPr b="1" lang="en-US">
                <a:latin typeface="Quattrocento Sans"/>
                <a:ea typeface="Quattrocento Sans"/>
                <a:cs typeface="Quattrocento Sans"/>
                <a:sym typeface="Quattrocento Sans"/>
              </a:rPr>
              <a:t>Data Kuantitatif</a:t>
            </a:r>
            <a:endParaRPr b="1">
              <a:latin typeface="Quattrocento Sans"/>
              <a:ea typeface="Quattrocento Sans"/>
              <a:cs typeface="Quattrocento Sans"/>
              <a:sym typeface="Quattrocento Sans"/>
            </a:endParaRPr>
          </a:p>
        </p:txBody>
      </p:sp>
      <p:sp>
        <p:nvSpPr>
          <p:cNvPr descr="Small circle" id="152" name="Google Shape;152;p17"/>
          <p:cNvSpPr/>
          <p:nvPr/>
        </p:nvSpPr>
        <p:spPr>
          <a:xfrm>
            <a:off x="537258" y="1606727"/>
            <a:ext cx="409838" cy="4098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descr="Number 1" id="153" name="Google Shape;153;p17"/>
          <p:cNvSpPr txBox="1"/>
          <p:nvPr/>
        </p:nvSpPr>
        <p:spPr>
          <a:xfrm>
            <a:off x="464632" y="1623121"/>
            <a:ext cx="55817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Quattrocento Sans"/>
                <a:ea typeface="Quattrocento Sans"/>
                <a:cs typeface="Quattrocento Sans"/>
                <a:sym typeface="Quattrocento Sans"/>
              </a:rPr>
              <a:t>1</a:t>
            </a:r>
            <a:endParaRPr/>
          </a:p>
        </p:txBody>
      </p:sp>
      <p:sp>
        <p:nvSpPr>
          <p:cNvPr descr="Small circle" id="154" name="Google Shape;154;p17"/>
          <p:cNvSpPr/>
          <p:nvPr/>
        </p:nvSpPr>
        <p:spPr>
          <a:xfrm>
            <a:off x="531403" y="2246647"/>
            <a:ext cx="409838" cy="4098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descr="Number 2" id="155" name="Google Shape;155;p17"/>
          <p:cNvSpPr txBox="1"/>
          <p:nvPr/>
        </p:nvSpPr>
        <p:spPr>
          <a:xfrm>
            <a:off x="496790" y="2253685"/>
            <a:ext cx="49391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Quattrocento Sans"/>
                <a:ea typeface="Quattrocento Sans"/>
                <a:cs typeface="Quattrocento Sans"/>
                <a:sym typeface="Quattrocento Sans"/>
              </a:rPr>
              <a:t>2</a:t>
            </a:r>
            <a:endParaRPr/>
          </a:p>
        </p:txBody>
      </p:sp>
      <p:sp>
        <p:nvSpPr>
          <p:cNvPr descr="Small circle" id="156" name="Google Shape;156;p17"/>
          <p:cNvSpPr/>
          <p:nvPr/>
        </p:nvSpPr>
        <p:spPr>
          <a:xfrm>
            <a:off x="531181" y="2778123"/>
            <a:ext cx="409838" cy="4098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descr="Number 3" id="157" name="Google Shape;157;p17"/>
          <p:cNvSpPr txBox="1"/>
          <p:nvPr/>
        </p:nvSpPr>
        <p:spPr>
          <a:xfrm>
            <a:off x="464632" y="2802059"/>
            <a:ext cx="55817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Quattrocento Sans"/>
                <a:ea typeface="Quattrocento Sans"/>
                <a:cs typeface="Quattrocento Sans"/>
                <a:sym typeface="Quattrocento Sans"/>
              </a:rPr>
              <a:t>3</a:t>
            </a:r>
            <a:endParaRPr/>
          </a:p>
        </p:txBody>
      </p:sp>
      <p:sp>
        <p:nvSpPr>
          <p:cNvPr id="158" name="Google Shape;158;p17"/>
          <p:cNvSpPr txBox="1"/>
          <p:nvPr/>
        </p:nvSpPr>
        <p:spPr>
          <a:xfrm>
            <a:off x="1039850" y="1509600"/>
            <a:ext cx="5444700" cy="36522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Data permintaan produk PT Indonesia Epson Industry selama dua tahun terakhir (7 April 2008 – 22 Maret 2010).</a:t>
            </a:r>
            <a:endParaRPr/>
          </a:p>
          <a:p>
            <a:pPr indent="0" lvl="0" marL="0" marR="0" rtl="0" algn="l">
              <a:lnSpc>
                <a:spcPct val="100000"/>
              </a:lnSpc>
              <a:spcBef>
                <a:spcPts val="220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Merupakan data permintaan mingguan (weekly)</a:t>
            </a:r>
            <a:endParaRPr/>
          </a:p>
          <a:p>
            <a:pPr indent="0" lvl="0" marL="0" marR="0" rtl="0" algn="l">
              <a:lnSpc>
                <a:spcPct val="100000"/>
              </a:lnSpc>
              <a:spcBef>
                <a:spcPts val="220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Terdapat 96 record</a:t>
            </a:r>
            <a:endParaRPr/>
          </a:p>
        </p:txBody>
      </p:sp>
      <p:pic>
        <p:nvPicPr>
          <p:cNvPr id="159" name="Google Shape;159;p17"/>
          <p:cNvPicPr preferRelativeResize="0"/>
          <p:nvPr/>
        </p:nvPicPr>
        <p:blipFill rotWithShape="1">
          <a:blip r:embed="rId3">
            <a:alphaModFix/>
          </a:blip>
          <a:srcRect b="0" l="0" r="0" t="0"/>
          <a:stretch/>
        </p:blipFill>
        <p:spPr>
          <a:xfrm>
            <a:off x="796294" y="3729979"/>
            <a:ext cx="3427353" cy="2271138"/>
          </a:xfrm>
          <a:prstGeom prst="rect">
            <a:avLst/>
          </a:prstGeom>
          <a:noFill/>
          <a:ln>
            <a:noFill/>
          </a:ln>
        </p:spPr>
      </p:pic>
      <p:pic>
        <p:nvPicPr>
          <p:cNvPr id="160" name="Google Shape;160;p17"/>
          <p:cNvPicPr preferRelativeResize="0"/>
          <p:nvPr/>
        </p:nvPicPr>
        <p:blipFill rotWithShape="1">
          <a:blip r:embed="rId4">
            <a:alphaModFix/>
          </a:blip>
          <a:srcRect b="0" l="0" r="0" t="0"/>
          <a:stretch/>
        </p:blipFill>
        <p:spPr>
          <a:xfrm>
            <a:off x="5719100" y="3787933"/>
            <a:ext cx="3330221" cy="2155230"/>
          </a:xfrm>
          <a:prstGeom prst="rect">
            <a:avLst/>
          </a:prstGeom>
          <a:noFill/>
          <a:ln>
            <a:noFill/>
          </a:ln>
        </p:spPr>
      </p:pic>
      <p:sp>
        <p:nvSpPr>
          <p:cNvPr id="161" name="Google Shape;161;p17"/>
          <p:cNvSpPr txBox="1"/>
          <p:nvPr/>
        </p:nvSpPr>
        <p:spPr>
          <a:xfrm>
            <a:off x="1354347" y="6007829"/>
            <a:ext cx="195874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Quattrocento Sans"/>
                <a:ea typeface="Quattrocento Sans"/>
                <a:cs typeface="Quattrocento Sans"/>
                <a:sym typeface="Quattrocento Sans"/>
              </a:rPr>
              <a:t>Gambar 1. </a:t>
            </a:r>
            <a:r>
              <a:rPr lang="en-US" sz="1200">
                <a:solidFill>
                  <a:schemeClr val="dk1"/>
                </a:solidFill>
                <a:latin typeface="Quattrocento Sans"/>
                <a:ea typeface="Quattrocento Sans"/>
                <a:cs typeface="Quattrocento Sans"/>
                <a:sym typeface="Quattrocento Sans"/>
              </a:rPr>
              <a:t>5 data teratas</a:t>
            </a:r>
            <a:endParaRPr/>
          </a:p>
        </p:txBody>
      </p:sp>
      <p:sp>
        <p:nvSpPr>
          <p:cNvPr id="162" name="Google Shape;162;p17"/>
          <p:cNvSpPr txBox="1"/>
          <p:nvPr/>
        </p:nvSpPr>
        <p:spPr>
          <a:xfrm>
            <a:off x="6312602" y="6001117"/>
            <a:ext cx="214321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Quattrocento Sans"/>
                <a:ea typeface="Quattrocento Sans"/>
                <a:cs typeface="Quattrocento Sans"/>
                <a:sym typeface="Quattrocento Sans"/>
              </a:rPr>
              <a:t>Gambar 2. </a:t>
            </a:r>
            <a:r>
              <a:rPr lang="en-US" sz="1200">
                <a:solidFill>
                  <a:schemeClr val="dk1"/>
                </a:solidFill>
                <a:latin typeface="Quattrocento Sans"/>
                <a:ea typeface="Quattrocento Sans"/>
                <a:cs typeface="Quattrocento Sans"/>
                <a:sym typeface="Quattrocento Sans"/>
              </a:rPr>
              <a:t>5 data terbawah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444500" y="412137"/>
            <a:ext cx="9147000" cy="640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Quattrocento Sans"/>
              <a:buNone/>
            </a:pPr>
            <a:r>
              <a:rPr b="1" lang="en-US"/>
              <a:t>Metode</a:t>
            </a:r>
            <a:endParaRPr b="1">
              <a:latin typeface="Quattrocento Sans"/>
              <a:ea typeface="Quattrocento Sans"/>
              <a:cs typeface="Quattrocento Sans"/>
              <a:sym typeface="Quattrocento Sans"/>
            </a:endParaRPr>
          </a:p>
        </p:txBody>
      </p:sp>
      <p:sp>
        <p:nvSpPr>
          <p:cNvPr descr="Small circle" id="168" name="Google Shape;168;p18"/>
          <p:cNvSpPr/>
          <p:nvPr/>
        </p:nvSpPr>
        <p:spPr>
          <a:xfrm>
            <a:off x="537258" y="1606727"/>
            <a:ext cx="409800" cy="4098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descr="Number 1" id="169" name="Google Shape;169;p18"/>
          <p:cNvSpPr txBox="1"/>
          <p:nvPr/>
        </p:nvSpPr>
        <p:spPr>
          <a:xfrm>
            <a:off x="464632" y="1623121"/>
            <a:ext cx="5583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Quattrocento Sans"/>
                <a:ea typeface="Quattrocento Sans"/>
                <a:cs typeface="Quattrocento Sans"/>
                <a:sym typeface="Quattrocento Sans"/>
              </a:rPr>
              <a:t>1</a:t>
            </a:r>
            <a:endParaRPr/>
          </a:p>
        </p:txBody>
      </p:sp>
      <p:sp>
        <p:nvSpPr>
          <p:cNvPr descr="Small circle" id="170" name="Google Shape;170;p18"/>
          <p:cNvSpPr/>
          <p:nvPr/>
        </p:nvSpPr>
        <p:spPr>
          <a:xfrm>
            <a:off x="531403" y="2246647"/>
            <a:ext cx="409800" cy="4098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descr="Number 2" id="171" name="Google Shape;171;p18"/>
          <p:cNvSpPr txBox="1"/>
          <p:nvPr/>
        </p:nvSpPr>
        <p:spPr>
          <a:xfrm>
            <a:off x="496790" y="2253685"/>
            <a:ext cx="4938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Quattrocento Sans"/>
                <a:ea typeface="Quattrocento Sans"/>
                <a:cs typeface="Quattrocento Sans"/>
                <a:sym typeface="Quattrocento Sans"/>
              </a:rPr>
              <a:t>2</a:t>
            </a:r>
            <a:endParaRPr/>
          </a:p>
        </p:txBody>
      </p:sp>
      <p:sp>
        <p:nvSpPr>
          <p:cNvPr descr="Small circle" id="172" name="Google Shape;172;p18"/>
          <p:cNvSpPr/>
          <p:nvPr/>
        </p:nvSpPr>
        <p:spPr>
          <a:xfrm>
            <a:off x="531181" y="2778123"/>
            <a:ext cx="409800" cy="4098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descr="Number 3" id="173" name="Google Shape;173;p18"/>
          <p:cNvSpPr txBox="1"/>
          <p:nvPr/>
        </p:nvSpPr>
        <p:spPr>
          <a:xfrm>
            <a:off x="464632" y="2802059"/>
            <a:ext cx="5583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Quattrocento Sans"/>
                <a:ea typeface="Quattrocento Sans"/>
                <a:cs typeface="Quattrocento Sans"/>
                <a:sym typeface="Quattrocento Sans"/>
              </a:rPr>
              <a:t>3</a:t>
            </a:r>
            <a:endParaRPr/>
          </a:p>
        </p:txBody>
      </p:sp>
      <p:sp>
        <p:nvSpPr>
          <p:cNvPr id="174" name="Google Shape;174;p18"/>
          <p:cNvSpPr txBox="1"/>
          <p:nvPr/>
        </p:nvSpPr>
        <p:spPr>
          <a:xfrm>
            <a:off x="1103325" y="1626975"/>
            <a:ext cx="10541700" cy="369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Mengumpulkan data berdasarkan apa yang tercantum pada paper</a:t>
            </a:r>
            <a:endParaRPr/>
          </a:p>
        </p:txBody>
      </p:sp>
      <p:sp>
        <p:nvSpPr>
          <p:cNvPr id="175" name="Google Shape;175;p18"/>
          <p:cNvSpPr txBox="1"/>
          <p:nvPr/>
        </p:nvSpPr>
        <p:spPr>
          <a:xfrm>
            <a:off x="1103325" y="2266900"/>
            <a:ext cx="10541700" cy="369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Melakukan pengamatan secara visual (Paper VS grafik plot data, mean data dan standar deviasi data)</a:t>
            </a:r>
            <a:endParaRPr/>
          </a:p>
        </p:txBody>
      </p:sp>
      <p:sp>
        <p:nvSpPr>
          <p:cNvPr id="176" name="Google Shape;176;p18"/>
          <p:cNvSpPr txBox="1"/>
          <p:nvPr/>
        </p:nvSpPr>
        <p:spPr>
          <a:xfrm>
            <a:off x="1103325" y="2737375"/>
            <a:ext cx="10541700" cy="640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Pemeriksaan kondisi data stasioner/non-stasioner dengan Augmented Dickey Fuller Test. Apabila tidak stasioner akan dilakukan proses differencing</a:t>
            </a:r>
            <a:endParaRPr/>
          </a:p>
        </p:txBody>
      </p:sp>
      <p:sp>
        <p:nvSpPr>
          <p:cNvPr id="177" name="Google Shape;177;p18"/>
          <p:cNvSpPr txBox="1"/>
          <p:nvPr/>
        </p:nvSpPr>
        <p:spPr>
          <a:xfrm>
            <a:off x="1156900" y="3449250"/>
            <a:ext cx="10541700" cy="369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Plotting data pada correlogram ACF dan PACF (menentukan jenis model dan parameternya)</a:t>
            </a:r>
            <a:endParaRPr/>
          </a:p>
        </p:txBody>
      </p:sp>
      <p:sp>
        <p:nvSpPr>
          <p:cNvPr id="178" name="Google Shape;178;p18"/>
          <p:cNvSpPr txBox="1"/>
          <p:nvPr/>
        </p:nvSpPr>
        <p:spPr>
          <a:xfrm>
            <a:off x="1156900" y="4118675"/>
            <a:ext cx="10541700" cy="369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Pemodelan dan evaluasi model</a:t>
            </a:r>
            <a:endParaRPr/>
          </a:p>
        </p:txBody>
      </p:sp>
      <p:sp>
        <p:nvSpPr>
          <p:cNvPr descr="Small circle" id="179" name="Google Shape;179;p18"/>
          <p:cNvSpPr/>
          <p:nvPr/>
        </p:nvSpPr>
        <p:spPr>
          <a:xfrm>
            <a:off x="531181" y="3428998"/>
            <a:ext cx="409800" cy="4098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descr="Number 3" id="180" name="Google Shape;180;p18"/>
          <p:cNvSpPr txBox="1"/>
          <p:nvPr/>
        </p:nvSpPr>
        <p:spPr>
          <a:xfrm>
            <a:off x="464632" y="3452934"/>
            <a:ext cx="5583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Quattrocento Sans"/>
                <a:ea typeface="Quattrocento Sans"/>
                <a:cs typeface="Quattrocento Sans"/>
                <a:sym typeface="Quattrocento Sans"/>
              </a:rPr>
              <a:t>4</a:t>
            </a:r>
            <a:endParaRPr/>
          </a:p>
        </p:txBody>
      </p:sp>
      <p:sp>
        <p:nvSpPr>
          <p:cNvPr descr="Small circle" id="181" name="Google Shape;181;p18"/>
          <p:cNvSpPr/>
          <p:nvPr/>
        </p:nvSpPr>
        <p:spPr>
          <a:xfrm>
            <a:off x="523481" y="4079873"/>
            <a:ext cx="409800" cy="4098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descr="Number 3" id="182" name="Google Shape;182;p18"/>
          <p:cNvSpPr txBox="1"/>
          <p:nvPr/>
        </p:nvSpPr>
        <p:spPr>
          <a:xfrm>
            <a:off x="456932" y="4103809"/>
            <a:ext cx="5583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Quattrocento Sans"/>
                <a:ea typeface="Quattrocento Sans"/>
                <a:cs typeface="Quattrocento Sans"/>
                <a:sym typeface="Quattrocento Sans"/>
              </a:rPr>
              <a:t>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444500" y="412137"/>
            <a:ext cx="9146972" cy="6400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Quattrocento Sans"/>
              <a:buNone/>
            </a:pPr>
            <a:r>
              <a:rPr b="1" lang="en-US">
                <a:latin typeface="Quattrocento Sans"/>
                <a:ea typeface="Quattrocento Sans"/>
                <a:cs typeface="Quattrocento Sans"/>
                <a:sym typeface="Quattrocento Sans"/>
              </a:rPr>
              <a:t>Plot Timeseries</a:t>
            </a:r>
            <a:endParaRPr/>
          </a:p>
        </p:txBody>
      </p:sp>
      <p:pic>
        <p:nvPicPr>
          <p:cNvPr id="188" name="Google Shape;188;p19"/>
          <p:cNvPicPr preferRelativeResize="0"/>
          <p:nvPr/>
        </p:nvPicPr>
        <p:blipFill rotWithShape="1">
          <a:blip r:embed="rId3">
            <a:alphaModFix/>
          </a:blip>
          <a:srcRect b="0" l="0" r="0" t="0"/>
          <a:stretch/>
        </p:blipFill>
        <p:spPr>
          <a:xfrm>
            <a:off x="6740098" y="1620631"/>
            <a:ext cx="4953114" cy="3616740"/>
          </a:xfrm>
          <a:prstGeom prst="rect">
            <a:avLst/>
          </a:prstGeom>
          <a:noFill/>
          <a:ln>
            <a:noFill/>
          </a:ln>
        </p:spPr>
      </p:pic>
      <p:sp>
        <p:nvSpPr>
          <p:cNvPr id="189" name="Google Shape;189;p19"/>
          <p:cNvSpPr txBox="1"/>
          <p:nvPr/>
        </p:nvSpPr>
        <p:spPr>
          <a:xfrm>
            <a:off x="1484137" y="5367568"/>
            <a:ext cx="415056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Quattrocento Sans"/>
                <a:ea typeface="Quattrocento Sans"/>
                <a:cs typeface="Quattrocento Sans"/>
                <a:sym typeface="Quattrocento Sans"/>
              </a:rPr>
              <a:t>Gambar 3. </a:t>
            </a:r>
            <a:r>
              <a:rPr lang="en-US" sz="1200">
                <a:solidFill>
                  <a:schemeClr val="dk1"/>
                </a:solidFill>
                <a:latin typeface="Quattrocento Sans"/>
                <a:ea typeface="Quattrocento Sans"/>
                <a:cs typeface="Quattrocento Sans"/>
                <a:sym typeface="Quattrocento Sans"/>
              </a:rPr>
              <a:t>Visualisasi data permintaan produk pada paper</a:t>
            </a:r>
            <a:endParaRPr/>
          </a:p>
        </p:txBody>
      </p:sp>
      <p:pic>
        <p:nvPicPr>
          <p:cNvPr id="190" name="Google Shape;190;p19"/>
          <p:cNvPicPr preferRelativeResize="0"/>
          <p:nvPr/>
        </p:nvPicPr>
        <p:blipFill rotWithShape="1">
          <a:blip r:embed="rId4">
            <a:alphaModFix/>
          </a:blip>
          <a:srcRect b="485" l="0" r="0" t="1412"/>
          <a:stretch/>
        </p:blipFill>
        <p:spPr>
          <a:xfrm rot="5400000">
            <a:off x="1994351" y="250525"/>
            <a:ext cx="3212832" cy="6102985"/>
          </a:xfrm>
          <a:prstGeom prst="rect">
            <a:avLst/>
          </a:prstGeom>
          <a:noFill/>
          <a:ln>
            <a:noFill/>
          </a:ln>
        </p:spPr>
      </p:pic>
      <p:sp>
        <p:nvSpPr>
          <p:cNvPr id="191" name="Google Shape;191;p19"/>
          <p:cNvSpPr txBox="1"/>
          <p:nvPr/>
        </p:nvSpPr>
        <p:spPr>
          <a:xfrm>
            <a:off x="7264019" y="5370460"/>
            <a:ext cx="424718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Quattrocento Sans"/>
                <a:ea typeface="Quattrocento Sans"/>
                <a:cs typeface="Quattrocento Sans"/>
                <a:sym typeface="Quattrocento Sans"/>
              </a:rPr>
              <a:t>Gambar 4. </a:t>
            </a:r>
            <a:r>
              <a:rPr lang="en-US" sz="1200">
                <a:solidFill>
                  <a:schemeClr val="dk1"/>
                </a:solidFill>
                <a:latin typeface="Quattrocento Sans"/>
                <a:ea typeface="Quattrocento Sans"/>
                <a:cs typeface="Quattrocento Sans"/>
                <a:sym typeface="Quattrocento Sans"/>
              </a:rPr>
              <a:t>Visualisasi data permintaan produk pada analisis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ph type="title"/>
          </p:nvPr>
        </p:nvSpPr>
        <p:spPr>
          <a:xfrm>
            <a:off x="444500" y="412137"/>
            <a:ext cx="9147000" cy="640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Quattrocento Sans"/>
              <a:buNone/>
            </a:pPr>
            <a:r>
              <a:rPr b="1" lang="en-US"/>
              <a:t>Augmented Dickey-Fuller (ADF)</a:t>
            </a:r>
            <a:endParaRPr/>
          </a:p>
        </p:txBody>
      </p:sp>
      <p:sp>
        <p:nvSpPr>
          <p:cNvPr id="197" name="Google Shape;197;p20"/>
          <p:cNvSpPr txBox="1"/>
          <p:nvPr/>
        </p:nvSpPr>
        <p:spPr>
          <a:xfrm>
            <a:off x="560025" y="1483600"/>
            <a:ext cx="11063100" cy="4987200"/>
          </a:xfrm>
          <a:prstGeom prst="rect">
            <a:avLst/>
          </a:prstGeom>
          <a:noFill/>
          <a:ln>
            <a:noFill/>
          </a:ln>
        </p:spPr>
        <p:txBody>
          <a:bodyPr anchorCtr="0" anchor="t" bIns="91425" lIns="91425" spcFirstLastPara="1" rIns="91425" wrap="square" tIns="91425">
            <a:spAutoFit/>
          </a:bodyPr>
          <a:lstStyle/>
          <a:p>
            <a:pPr indent="-381000" lvl="0" marL="457200" rtl="0" algn="just">
              <a:spcBef>
                <a:spcPts val="0"/>
              </a:spcBef>
              <a:spcAft>
                <a:spcPts val="0"/>
              </a:spcAft>
              <a:buClr>
                <a:srgbClr val="374151"/>
              </a:buClr>
              <a:buSzPts val="2400"/>
              <a:buFont typeface="Quattrocento Sans"/>
              <a:buChar char="●"/>
            </a:pPr>
            <a:r>
              <a:rPr lang="en-US" sz="2400">
                <a:solidFill>
                  <a:srgbClr val="374151"/>
                </a:solidFill>
                <a:highlight>
                  <a:srgbClr val="F7F7F8"/>
                </a:highlight>
                <a:latin typeface="Quattrocento Sans"/>
                <a:ea typeface="Quattrocento Sans"/>
                <a:cs typeface="Quattrocento Sans"/>
                <a:sym typeface="Quattrocento Sans"/>
              </a:rPr>
              <a:t>Augmented Dickey-Fuller (ADF) adalah sebuah tes statistik yang digunakan dalam analisis deret waktu (time series analysis) untuk menguji apakah suatu deret waktu memiliki </a:t>
            </a:r>
            <a:r>
              <a:rPr i="1" lang="en-US" sz="2400">
                <a:solidFill>
                  <a:srgbClr val="374151"/>
                </a:solidFill>
                <a:highlight>
                  <a:srgbClr val="F7F7F8"/>
                </a:highlight>
                <a:latin typeface="Quattrocento Sans"/>
                <a:ea typeface="Quattrocento Sans"/>
                <a:cs typeface="Quattrocento Sans"/>
                <a:sym typeface="Quattrocento Sans"/>
              </a:rPr>
              <a:t>unit root</a:t>
            </a:r>
            <a:r>
              <a:rPr lang="en-US" sz="2400">
                <a:solidFill>
                  <a:srgbClr val="374151"/>
                </a:solidFill>
                <a:highlight>
                  <a:srgbClr val="F7F7F8"/>
                </a:highlight>
                <a:latin typeface="Quattrocento Sans"/>
                <a:ea typeface="Quattrocento Sans"/>
                <a:cs typeface="Quattrocento Sans"/>
                <a:sym typeface="Quattrocento Sans"/>
              </a:rPr>
              <a:t> atau tidak. Tes ADF digunakan untuk mengidentifikasi apakah deret waktu stasioner atau tidak stasioner. Deret waktu stasioner adalah deret waktu di mana statistiknya tidak bervariasi seiring waktu, sedangkan deret waktu tidak stasioner adalah deret waktu di mana statistiknya berubah seiring waktu.</a:t>
            </a:r>
            <a:endParaRPr sz="2400">
              <a:solidFill>
                <a:srgbClr val="374151"/>
              </a:solidFill>
              <a:highlight>
                <a:srgbClr val="F7F7F8"/>
              </a:highlight>
              <a:latin typeface="Quattrocento Sans"/>
              <a:ea typeface="Quattrocento Sans"/>
              <a:cs typeface="Quattrocento Sans"/>
              <a:sym typeface="Quattrocento Sans"/>
            </a:endParaRPr>
          </a:p>
          <a:p>
            <a:pPr indent="0" lvl="0" marL="457200" rtl="0" algn="just">
              <a:spcBef>
                <a:spcPts val="0"/>
              </a:spcBef>
              <a:spcAft>
                <a:spcPts val="0"/>
              </a:spcAft>
              <a:buNone/>
            </a:pPr>
            <a:r>
              <a:t/>
            </a:r>
            <a:endParaRPr sz="2400">
              <a:solidFill>
                <a:srgbClr val="374151"/>
              </a:solidFill>
              <a:highlight>
                <a:srgbClr val="F7F7F8"/>
              </a:highlight>
              <a:latin typeface="Quattrocento Sans"/>
              <a:ea typeface="Quattrocento Sans"/>
              <a:cs typeface="Quattrocento Sans"/>
              <a:sym typeface="Quattrocento Sans"/>
            </a:endParaRPr>
          </a:p>
          <a:p>
            <a:pPr indent="-381000" lvl="0" marL="457200" rtl="0" algn="just">
              <a:spcBef>
                <a:spcPts val="0"/>
              </a:spcBef>
              <a:spcAft>
                <a:spcPts val="0"/>
              </a:spcAft>
              <a:buClr>
                <a:srgbClr val="374151"/>
              </a:buClr>
              <a:buSzPts val="2400"/>
              <a:buFont typeface="Quattrocento Sans"/>
              <a:buChar char="●"/>
            </a:pPr>
            <a:r>
              <a:rPr lang="en-US" sz="2400">
                <a:solidFill>
                  <a:srgbClr val="374151"/>
                </a:solidFill>
                <a:highlight>
                  <a:srgbClr val="F7F7F8"/>
                </a:highlight>
                <a:latin typeface="Quattrocento Sans"/>
                <a:ea typeface="Quattrocento Sans"/>
                <a:cs typeface="Quattrocento Sans"/>
                <a:sym typeface="Quattrocento Sans"/>
              </a:rPr>
              <a:t>Konsep dasar dari tes ADF adalah untuk menguji hipotesis nol (hipotesis tidak stasioner) terhadap hipotesis alternatif (hipotesis stasioner). Jika hasil tes menunjukkan bahwa hipotesis nol dapat ditolak, itu berarti deret waktu tersebut stasioner. Namun, jika hipotesis nol tidak dapat ditolak, itu berarti deret waktu tersebut tidak stasioner.</a:t>
            </a:r>
            <a:endParaRPr sz="2400">
              <a:solidFill>
                <a:srgbClr val="374151"/>
              </a:solidFill>
              <a:highlight>
                <a:srgbClr val="F7F7F8"/>
              </a:highlight>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p:nvPr/>
        </p:nvSpPr>
        <p:spPr>
          <a:xfrm>
            <a:off x="6305551" y="3388860"/>
            <a:ext cx="2133854" cy="738664"/>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03" name="Google Shape;203;p21"/>
          <p:cNvSpPr txBox="1"/>
          <p:nvPr>
            <p:ph type="title"/>
          </p:nvPr>
        </p:nvSpPr>
        <p:spPr>
          <a:xfrm>
            <a:off x="444500" y="412137"/>
            <a:ext cx="9146972" cy="6400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Quattrocento Sans"/>
              <a:buNone/>
            </a:pPr>
            <a:r>
              <a:rPr b="1" lang="en-US">
                <a:latin typeface="Quattrocento Sans"/>
                <a:ea typeface="Quattrocento Sans"/>
                <a:cs typeface="Quattrocento Sans"/>
                <a:sym typeface="Quattrocento Sans"/>
              </a:rPr>
              <a:t>Apakah data berikut stasioner ?</a:t>
            </a:r>
            <a:endParaRPr/>
          </a:p>
        </p:txBody>
      </p:sp>
      <p:pic>
        <p:nvPicPr>
          <p:cNvPr id="204" name="Google Shape;204;p21"/>
          <p:cNvPicPr preferRelativeResize="0"/>
          <p:nvPr/>
        </p:nvPicPr>
        <p:blipFill rotWithShape="1">
          <a:blip r:embed="rId3">
            <a:alphaModFix/>
          </a:blip>
          <a:srcRect b="0" l="0" r="0" t="0"/>
          <a:stretch/>
        </p:blipFill>
        <p:spPr>
          <a:xfrm>
            <a:off x="661365" y="2051868"/>
            <a:ext cx="5408687" cy="3977145"/>
          </a:xfrm>
          <a:prstGeom prst="rect">
            <a:avLst/>
          </a:prstGeom>
          <a:noFill/>
          <a:ln>
            <a:noFill/>
          </a:ln>
        </p:spPr>
      </p:pic>
      <p:pic>
        <p:nvPicPr>
          <p:cNvPr id="205" name="Google Shape;205;p21"/>
          <p:cNvPicPr preferRelativeResize="0"/>
          <p:nvPr/>
        </p:nvPicPr>
        <p:blipFill rotWithShape="1">
          <a:blip r:embed="rId4">
            <a:alphaModFix/>
          </a:blip>
          <a:srcRect b="0" l="0" r="0" t="0"/>
          <a:stretch/>
        </p:blipFill>
        <p:spPr>
          <a:xfrm>
            <a:off x="6305551" y="2949227"/>
            <a:ext cx="3939231" cy="292699"/>
          </a:xfrm>
          <a:prstGeom prst="rect">
            <a:avLst/>
          </a:prstGeom>
          <a:noFill/>
          <a:ln>
            <a:noFill/>
          </a:ln>
        </p:spPr>
      </p:pic>
      <p:graphicFrame>
        <p:nvGraphicFramePr>
          <p:cNvPr id="206" name="Google Shape;206;p21"/>
          <p:cNvGraphicFramePr/>
          <p:nvPr/>
        </p:nvGraphicFramePr>
        <p:xfrm>
          <a:off x="6305551" y="2215091"/>
          <a:ext cx="3000000" cy="3000000"/>
        </p:xfrm>
        <a:graphic>
          <a:graphicData uri="http://schemas.openxmlformats.org/drawingml/2006/table">
            <a:tbl>
              <a:tblPr bandRow="1" firstRow="1">
                <a:noFill/>
                <a:tableStyleId>{17BE5C64-EB64-403F-A934-7ED2EC68D665}</a:tableStyleId>
              </a:tblPr>
              <a:tblGrid>
                <a:gridCol w="604400"/>
                <a:gridCol w="774225"/>
                <a:gridCol w="826100"/>
                <a:gridCol w="826100"/>
                <a:gridCol w="826100"/>
                <a:gridCol w="826100"/>
                <a:gridCol w="826100"/>
              </a:tblGrid>
              <a:tr h="359575">
                <a:tc>
                  <a:txBody>
                    <a:bodyPr/>
                    <a:lstStyle/>
                    <a:p>
                      <a:pPr indent="0" lvl="0" marL="0" marR="0" rtl="0" algn="l">
                        <a:spcBef>
                          <a:spcPts val="0"/>
                        </a:spcBef>
                        <a:spcAft>
                          <a:spcPts val="0"/>
                        </a:spcAft>
                        <a:buNone/>
                      </a:pPr>
                      <a:r>
                        <a:rPr lang="en-US" sz="600" u="none" cap="none" strike="noStrike"/>
                        <a:t>Statistic Test</a:t>
                      </a:r>
                      <a:endParaRPr/>
                    </a:p>
                  </a:txBody>
                  <a:tcPr marT="32025" marB="32025" marR="64050" marL="64050"/>
                </a:tc>
                <a:tc>
                  <a:txBody>
                    <a:bodyPr/>
                    <a:lstStyle/>
                    <a:p>
                      <a:pPr indent="0" lvl="0" marL="0" marR="0" rtl="0" algn="l">
                        <a:spcBef>
                          <a:spcPts val="0"/>
                        </a:spcBef>
                        <a:spcAft>
                          <a:spcPts val="0"/>
                        </a:spcAft>
                        <a:buNone/>
                      </a:pPr>
                      <a:r>
                        <a:rPr lang="en-US" sz="600"/>
                        <a:t>p-value</a:t>
                      </a:r>
                      <a:endParaRPr/>
                    </a:p>
                  </a:txBody>
                  <a:tcPr marT="32025" marB="32025" marR="64050" marL="64050"/>
                </a:tc>
                <a:tc>
                  <a:txBody>
                    <a:bodyPr/>
                    <a:lstStyle/>
                    <a:p>
                      <a:pPr indent="0" lvl="0" marL="0" marR="0" rtl="0" algn="l">
                        <a:spcBef>
                          <a:spcPts val="0"/>
                        </a:spcBef>
                        <a:spcAft>
                          <a:spcPts val="0"/>
                        </a:spcAft>
                        <a:buNone/>
                      </a:pPr>
                      <a:r>
                        <a:rPr lang="en-US" sz="600"/>
                        <a:t>No. of lag used</a:t>
                      </a:r>
                      <a:endParaRPr/>
                    </a:p>
                  </a:txBody>
                  <a:tcPr marT="32025" marB="32025" marR="64050" marL="64050"/>
                </a:tc>
                <a:tc>
                  <a:txBody>
                    <a:bodyPr/>
                    <a:lstStyle/>
                    <a:p>
                      <a:pPr indent="0" lvl="0" marL="0" marR="0" rtl="0" algn="l">
                        <a:spcBef>
                          <a:spcPts val="0"/>
                        </a:spcBef>
                        <a:spcAft>
                          <a:spcPts val="0"/>
                        </a:spcAft>
                        <a:buNone/>
                      </a:pPr>
                      <a:r>
                        <a:rPr lang="en-US" sz="600"/>
                        <a:t>No. of observation</a:t>
                      </a:r>
                      <a:endParaRPr/>
                    </a:p>
                  </a:txBody>
                  <a:tcPr marT="32025" marB="32025" marR="64050" marL="64050"/>
                </a:tc>
                <a:tc>
                  <a:txBody>
                    <a:bodyPr/>
                    <a:lstStyle/>
                    <a:p>
                      <a:pPr indent="0" lvl="0" marL="0" marR="0" rtl="0" algn="l">
                        <a:spcBef>
                          <a:spcPts val="0"/>
                        </a:spcBef>
                        <a:spcAft>
                          <a:spcPts val="0"/>
                        </a:spcAft>
                        <a:buNone/>
                      </a:pPr>
                      <a:r>
                        <a:rPr lang="en-US" sz="600"/>
                        <a:t>Critical Value (1%)</a:t>
                      </a:r>
                      <a:endParaRPr/>
                    </a:p>
                  </a:txBody>
                  <a:tcPr marT="32025" marB="32025" marR="64050" marL="64050"/>
                </a:tc>
                <a:tc>
                  <a:txBody>
                    <a:bodyPr/>
                    <a:lstStyle/>
                    <a:p>
                      <a:pPr indent="0" lvl="0" marL="0" marR="0" rtl="0" algn="l">
                        <a:lnSpc>
                          <a:spcPct val="100000"/>
                        </a:lnSpc>
                        <a:spcBef>
                          <a:spcPts val="0"/>
                        </a:spcBef>
                        <a:spcAft>
                          <a:spcPts val="0"/>
                        </a:spcAft>
                        <a:buClr>
                          <a:schemeClr val="dk1"/>
                        </a:buClr>
                        <a:buSzPts val="600"/>
                        <a:buFont typeface="Quattrocento Sans"/>
                        <a:buNone/>
                      </a:pPr>
                      <a:r>
                        <a:rPr lang="en-US" sz="600"/>
                        <a:t>Critical Value (5%)</a:t>
                      </a:r>
                      <a:endParaRPr/>
                    </a:p>
                    <a:p>
                      <a:pPr indent="0" lvl="0" marL="0" marR="0" rtl="0" algn="l">
                        <a:spcBef>
                          <a:spcPts val="0"/>
                        </a:spcBef>
                        <a:spcAft>
                          <a:spcPts val="0"/>
                        </a:spcAft>
                        <a:buNone/>
                      </a:pPr>
                      <a:r>
                        <a:t/>
                      </a:r>
                      <a:endParaRPr sz="600"/>
                    </a:p>
                  </a:txBody>
                  <a:tcPr marT="32025" marB="32025" marR="64050" marL="64050"/>
                </a:tc>
                <a:tc>
                  <a:txBody>
                    <a:bodyPr/>
                    <a:lstStyle/>
                    <a:p>
                      <a:pPr indent="0" lvl="0" marL="0" marR="0" rtl="0" algn="l">
                        <a:lnSpc>
                          <a:spcPct val="100000"/>
                        </a:lnSpc>
                        <a:spcBef>
                          <a:spcPts val="0"/>
                        </a:spcBef>
                        <a:spcAft>
                          <a:spcPts val="0"/>
                        </a:spcAft>
                        <a:buClr>
                          <a:schemeClr val="dk1"/>
                        </a:buClr>
                        <a:buSzPts val="600"/>
                        <a:buFont typeface="Quattrocento Sans"/>
                        <a:buNone/>
                      </a:pPr>
                      <a:r>
                        <a:rPr lang="en-US" sz="600"/>
                        <a:t>Critical Value (10%)</a:t>
                      </a:r>
                      <a:endParaRPr/>
                    </a:p>
                    <a:p>
                      <a:pPr indent="0" lvl="0" marL="0" marR="0" rtl="0" algn="l">
                        <a:spcBef>
                          <a:spcPts val="0"/>
                        </a:spcBef>
                        <a:spcAft>
                          <a:spcPts val="0"/>
                        </a:spcAft>
                        <a:buNone/>
                      </a:pPr>
                      <a:r>
                        <a:t/>
                      </a:r>
                      <a:endParaRPr sz="600"/>
                    </a:p>
                  </a:txBody>
                  <a:tcPr marT="32025" marB="32025" marR="64050" marL="64050"/>
                </a:tc>
              </a:tr>
              <a:tr h="261075">
                <a:tc>
                  <a:txBody>
                    <a:bodyPr/>
                    <a:lstStyle/>
                    <a:p>
                      <a:pPr indent="0" lvl="0" marL="0" marR="0" rtl="0" algn="l">
                        <a:spcBef>
                          <a:spcPts val="0"/>
                        </a:spcBef>
                        <a:spcAft>
                          <a:spcPts val="0"/>
                        </a:spcAft>
                        <a:buNone/>
                      </a:pPr>
                      <a:r>
                        <a:rPr lang="en-US" sz="800"/>
                        <a:t>-1.180771</a:t>
                      </a:r>
                      <a:endParaRPr/>
                    </a:p>
                  </a:txBody>
                  <a:tcPr marT="32025" marB="32025" marR="64050" marL="64050"/>
                </a:tc>
                <a:tc>
                  <a:txBody>
                    <a:bodyPr/>
                    <a:lstStyle/>
                    <a:p>
                      <a:pPr indent="0" lvl="0" marL="0" marR="0" rtl="0" algn="l">
                        <a:spcBef>
                          <a:spcPts val="0"/>
                        </a:spcBef>
                        <a:spcAft>
                          <a:spcPts val="0"/>
                        </a:spcAft>
                        <a:buNone/>
                      </a:pPr>
                      <a:r>
                        <a:rPr lang="en-US" sz="800"/>
                        <a:t>0.681812</a:t>
                      </a:r>
                      <a:endParaRPr/>
                    </a:p>
                  </a:txBody>
                  <a:tcPr marT="32025" marB="32025" marR="64050" marL="64050"/>
                </a:tc>
                <a:tc>
                  <a:txBody>
                    <a:bodyPr/>
                    <a:lstStyle/>
                    <a:p>
                      <a:pPr indent="0" lvl="0" marL="0" marR="0" rtl="0" algn="l">
                        <a:spcBef>
                          <a:spcPts val="0"/>
                        </a:spcBef>
                        <a:spcAft>
                          <a:spcPts val="0"/>
                        </a:spcAft>
                        <a:buNone/>
                      </a:pPr>
                      <a:r>
                        <a:rPr lang="en-US" sz="800"/>
                        <a:t>10</a:t>
                      </a:r>
                      <a:endParaRPr/>
                    </a:p>
                  </a:txBody>
                  <a:tcPr marT="32025" marB="32025" marR="64050" marL="64050"/>
                </a:tc>
                <a:tc>
                  <a:txBody>
                    <a:bodyPr/>
                    <a:lstStyle/>
                    <a:p>
                      <a:pPr indent="0" lvl="0" marL="0" marR="0" rtl="0" algn="l">
                        <a:spcBef>
                          <a:spcPts val="0"/>
                        </a:spcBef>
                        <a:spcAft>
                          <a:spcPts val="0"/>
                        </a:spcAft>
                        <a:buNone/>
                      </a:pPr>
                      <a:r>
                        <a:rPr lang="en-US" sz="800"/>
                        <a:t>85</a:t>
                      </a:r>
                      <a:endParaRPr/>
                    </a:p>
                  </a:txBody>
                  <a:tcPr marT="32025" marB="32025" marR="64050" marL="64050"/>
                </a:tc>
                <a:tc>
                  <a:txBody>
                    <a:bodyPr/>
                    <a:lstStyle/>
                    <a:p>
                      <a:pPr indent="0" lvl="0" marL="0" marR="0" rtl="0" algn="l">
                        <a:spcBef>
                          <a:spcPts val="0"/>
                        </a:spcBef>
                        <a:spcAft>
                          <a:spcPts val="0"/>
                        </a:spcAft>
                        <a:buNone/>
                      </a:pPr>
                      <a:r>
                        <a:rPr lang="en-US" sz="800"/>
                        <a:t>-3.509736 	</a:t>
                      </a:r>
                      <a:endParaRPr/>
                    </a:p>
                  </a:txBody>
                  <a:tcPr marT="32025" marB="32025" marR="64050" marL="64050"/>
                </a:tc>
                <a:tc>
                  <a:txBody>
                    <a:bodyPr/>
                    <a:lstStyle/>
                    <a:p>
                      <a:pPr indent="0" lvl="0" marL="0" marR="0" rtl="0" algn="l">
                        <a:spcBef>
                          <a:spcPts val="0"/>
                        </a:spcBef>
                        <a:spcAft>
                          <a:spcPts val="0"/>
                        </a:spcAft>
                        <a:buNone/>
                      </a:pPr>
                      <a:r>
                        <a:rPr lang="en-US" sz="800"/>
                        <a:t>-2.896195 	</a:t>
                      </a:r>
                      <a:endParaRPr/>
                    </a:p>
                  </a:txBody>
                  <a:tcPr marT="32025" marB="32025" marR="64050" marL="64050"/>
                </a:tc>
                <a:tc>
                  <a:txBody>
                    <a:bodyPr/>
                    <a:lstStyle/>
                    <a:p>
                      <a:pPr indent="0" lvl="0" marL="0" marR="0" rtl="0" algn="l">
                        <a:spcBef>
                          <a:spcPts val="0"/>
                        </a:spcBef>
                        <a:spcAft>
                          <a:spcPts val="0"/>
                        </a:spcAft>
                        <a:buNone/>
                      </a:pPr>
                      <a:r>
                        <a:rPr lang="en-US" sz="800"/>
                        <a:t>-2.585258</a:t>
                      </a:r>
                      <a:endParaRPr/>
                    </a:p>
                  </a:txBody>
                  <a:tcPr marT="32025" marB="32025" marR="64050" marL="64050"/>
                </a:tc>
              </a:tr>
            </a:tbl>
          </a:graphicData>
        </a:graphic>
      </p:graphicFrame>
      <p:sp>
        <p:nvSpPr>
          <p:cNvPr id="207" name="Google Shape;207;p21"/>
          <p:cNvSpPr txBox="1"/>
          <p:nvPr/>
        </p:nvSpPr>
        <p:spPr>
          <a:xfrm>
            <a:off x="6305551" y="3388860"/>
            <a:ext cx="21339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lt1"/>
                </a:solidFill>
                <a:latin typeface="Quattrocento Sans"/>
                <a:ea typeface="Quattrocento Sans"/>
                <a:cs typeface="Quattrocento Sans"/>
                <a:sym typeface="Quattrocento Sans"/>
              </a:rPr>
              <a:t>Null hypothesis:</a:t>
            </a:r>
            <a:endParaRPr/>
          </a:p>
          <a:p>
            <a:pPr indent="0" lvl="0" marL="0" marR="0" rtl="0" algn="l">
              <a:spcBef>
                <a:spcPts val="0"/>
              </a:spcBef>
              <a:spcAft>
                <a:spcPts val="0"/>
              </a:spcAft>
              <a:buNone/>
            </a:pPr>
            <a:r>
              <a:rPr lang="en-US" sz="1400">
                <a:solidFill>
                  <a:schemeClr val="lt1"/>
                </a:solidFill>
                <a:latin typeface="Quattrocento Sans"/>
                <a:ea typeface="Quattrocento Sans"/>
                <a:cs typeface="Quattrocento Sans"/>
                <a:sym typeface="Quattrocento Sans"/>
              </a:rPr>
              <a:t>H</a:t>
            </a:r>
            <a:r>
              <a:rPr lang="en-US" sz="1000">
                <a:solidFill>
                  <a:schemeClr val="lt1"/>
                </a:solidFill>
                <a:latin typeface="Quattrocento Sans"/>
                <a:ea typeface="Quattrocento Sans"/>
                <a:cs typeface="Quattrocento Sans"/>
                <a:sym typeface="Quattrocento Sans"/>
              </a:rPr>
              <a:t>0</a:t>
            </a:r>
            <a:r>
              <a:rPr lang="en-US" sz="1400">
                <a:solidFill>
                  <a:schemeClr val="lt1"/>
                </a:solidFill>
                <a:latin typeface="Quattrocento Sans"/>
                <a:ea typeface="Quattrocento Sans"/>
                <a:cs typeface="Quattrocento Sans"/>
                <a:sym typeface="Quattrocento Sans"/>
              </a:rPr>
              <a:t>: nilai p-value </a:t>
            </a:r>
            <a:r>
              <a:rPr lang="en-US">
                <a:solidFill>
                  <a:schemeClr val="lt1"/>
                </a:solidFill>
                <a:latin typeface="Quattrocento Sans"/>
                <a:ea typeface="Quattrocento Sans"/>
                <a:cs typeface="Quattrocento Sans"/>
                <a:sym typeface="Quattrocento Sans"/>
              </a:rPr>
              <a:t>&gt;</a:t>
            </a:r>
            <a:r>
              <a:rPr lang="en-US" sz="1400">
                <a:solidFill>
                  <a:schemeClr val="lt1"/>
                </a:solidFill>
                <a:latin typeface="Quattrocento Sans"/>
                <a:ea typeface="Quattrocento Sans"/>
                <a:cs typeface="Quattrocento Sans"/>
                <a:sym typeface="Quattrocento Sans"/>
              </a:rPr>
              <a:t> 0.05 </a:t>
            </a:r>
            <a:endParaRPr/>
          </a:p>
          <a:p>
            <a:pPr indent="0" lvl="0" marL="0" marR="0" rtl="0" algn="l">
              <a:spcBef>
                <a:spcPts val="0"/>
              </a:spcBef>
              <a:spcAft>
                <a:spcPts val="0"/>
              </a:spcAft>
              <a:buNone/>
            </a:pPr>
            <a:r>
              <a:rPr lang="en-US" sz="1400">
                <a:solidFill>
                  <a:schemeClr val="lt1"/>
                </a:solidFill>
                <a:latin typeface="Quattrocento Sans"/>
                <a:ea typeface="Quattrocento Sans"/>
                <a:cs typeface="Quattrocento Sans"/>
                <a:sym typeface="Quattrocento Sans"/>
              </a:rPr>
              <a:t>H</a:t>
            </a:r>
            <a:r>
              <a:rPr lang="en-US" sz="1000">
                <a:solidFill>
                  <a:schemeClr val="lt1"/>
                </a:solidFill>
                <a:latin typeface="Quattrocento Sans"/>
                <a:ea typeface="Quattrocento Sans"/>
                <a:cs typeface="Quattrocento Sans"/>
                <a:sym typeface="Quattrocento Sans"/>
              </a:rPr>
              <a:t>1</a:t>
            </a:r>
            <a:r>
              <a:rPr lang="en-US" sz="1400">
                <a:solidFill>
                  <a:schemeClr val="lt1"/>
                </a:solidFill>
                <a:latin typeface="Quattrocento Sans"/>
                <a:ea typeface="Quattrocento Sans"/>
                <a:cs typeface="Quattrocento Sans"/>
                <a:sym typeface="Quattrocento Sans"/>
              </a:rPr>
              <a:t>: nilai p-value </a:t>
            </a:r>
            <a:r>
              <a:rPr lang="en-US">
                <a:solidFill>
                  <a:schemeClr val="lt1"/>
                </a:solidFill>
                <a:latin typeface="Quattrocento Sans"/>
                <a:ea typeface="Quattrocento Sans"/>
                <a:cs typeface="Quattrocento Sans"/>
                <a:sym typeface="Quattrocento Sans"/>
              </a:rPr>
              <a:t>&lt;=</a:t>
            </a:r>
            <a:r>
              <a:rPr lang="en-US" sz="1400">
                <a:solidFill>
                  <a:schemeClr val="lt1"/>
                </a:solidFill>
                <a:latin typeface="Quattrocento Sans"/>
                <a:ea typeface="Quattrocento Sans"/>
                <a:cs typeface="Quattrocento Sans"/>
                <a:sym typeface="Quattrocento Sans"/>
              </a:rPr>
              <a:t> 0.05</a:t>
            </a:r>
            <a:endParaRPr/>
          </a:p>
        </p:txBody>
      </p:sp>
      <p:sp>
        <p:nvSpPr>
          <p:cNvPr id="208" name="Google Shape;208;p21"/>
          <p:cNvSpPr txBox="1"/>
          <p:nvPr/>
        </p:nvSpPr>
        <p:spPr>
          <a:xfrm>
            <a:off x="6229354" y="4350167"/>
            <a:ext cx="5585400" cy="646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200">
                <a:solidFill>
                  <a:schemeClr val="dk1"/>
                </a:solidFill>
                <a:latin typeface="Quattrocento Sans"/>
                <a:ea typeface="Quattrocento Sans"/>
                <a:cs typeface="Quattrocento Sans"/>
                <a:sym typeface="Quattrocento Sans"/>
              </a:rPr>
              <a:t>Pada eksperimen dengan menggunakan Augmented Dickey-Fuller test didapatkan hasil bahwa p-value diatas 0.05 (0.681812), hal tersebut menandakan bahwa kita menerima hipotesis 0 (H0) =&gt; data tidak stasioner</a:t>
            </a:r>
            <a:endParaRPr/>
          </a:p>
        </p:txBody>
      </p:sp>
      <p:sp>
        <p:nvSpPr>
          <p:cNvPr id="209" name="Google Shape;209;p21"/>
          <p:cNvSpPr txBox="1"/>
          <p:nvPr/>
        </p:nvSpPr>
        <p:spPr>
          <a:xfrm>
            <a:off x="1137339" y="6029013"/>
            <a:ext cx="424718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Quattrocento Sans"/>
                <a:ea typeface="Quattrocento Sans"/>
                <a:cs typeface="Quattrocento Sans"/>
                <a:sym typeface="Quattrocento Sans"/>
              </a:rPr>
              <a:t>Gambar 5. </a:t>
            </a:r>
            <a:r>
              <a:rPr lang="en-US" sz="1200">
                <a:solidFill>
                  <a:schemeClr val="dk1"/>
                </a:solidFill>
                <a:latin typeface="Quattrocento Sans"/>
                <a:ea typeface="Quattrocento Sans"/>
                <a:cs typeface="Quattrocento Sans"/>
                <a:sym typeface="Quattrocento Sans"/>
              </a:rPr>
              <a:t>Visualisasi data permintaan produk pada analisis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