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Quattrocento Sans" panose="020B05020500000200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BE5C64-EB64-403F-A934-7ED2EC68D665}">
  <a:tblStyle styleId="{17BE5C64-EB64-403F-A934-7ED2EC68D665}" styleName="Table_0">
    <a:wholeTbl>
      <a:tcTxStyle b="off" i="off">
        <a:font>
          <a:latin typeface="Segoe UI"/>
          <a:ea typeface="Segoe UI"/>
          <a:cs typeface="Segoe U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a:ea typeface="Segoe UI"/>
          <a:cs typeface="Segoe U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8"/>
  </p:normalViewPr>
  <p:slideViewPr>
    <p:cSldViewPr snapToGrid="0">
      <p:cViewPr varScale="1">
        <p:scale>
          <a:sx n="101" d="100"/>
          <a:sy n="101" d="100"/>
        </p:scale>
        <p:origin x="90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8a88521244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28a8852124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8b48391191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8b4839119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8a8852124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28a8852124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b4839119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28b4839119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8a88521244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28a88521244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04310" y="2484470"/>
            <a:ext cx="7552916" cy="21305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6600"/>
              <a:buFont typeface="Quattrocento Sans"/>
              <a:buNone/>
              <a:defRPr sz="66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 name="Google Shape;17;p2" descr="Graphical user interface&#10;&#10;Description automatically generated"/>
          <p:cNvPicPr preferRelativeResize="0"/>
          <p:nvPr/>
        </p:nvPicPr>
        <p:blipFill rotWithShape="1">
          <a:blip r:embed="rId2">
            <a:alphaModFix/>
          </a:blip>
          <a:srcRect/>
          <a:stretch/>
        </p:blipFill>
        <p:spPr>
          <a:xfrm>
            <a:off x="253792" y="138819"/>
            <a:ext cx="2369315" cy="86780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3"/>
          <p:cNvSpPr txBox="1">
            <a:spLocks noGrp="1"/>
          </p:cNvSpPr>
          <p:nvPr>
            <p:ph type="body" idx="1"/>
          </p:nvPr>
        </p:nvSpPr>
        <p:spPr>
          <a:xfrm>
            <a:off x="444500" y="1460500"/>
            <a:ext cx="5327904" cy="3977640"/>
          </a:xfrm>
          <a:prstGeom prst="rect">
            <a:avLst/>
          </a:prstGeom>
          <a:noFill/>
          <a:ln>
            <a:noFill/>
          </a:ln>
        </p:spPr>
        <p:txBody>
          <a:bodyPr spcFirstLastPara="1" wrap="square" lIns="91425" tIns="45700" rIns="91425" bIns="45700" anchor="t" anchorCtr="0">
            <a:normAutofit/>
          </a:bodyPr>
          <a:lstStyle>
            <a:lvl1pPr marL="457200" lvl="0" indent="-317500" algn="l">
              <a:lnSpc>
                <a:spcPct val="100000"/>
              </a:lnSpc>
              <a:spcBef>
                <a:spcPts val="1000"/>
              </a:spcBef>
              <a:spcAft>
                <a:spcPts val="0"/>
              </a:spcAft>
              <a:buClr>
                <a:srgbClr val="3F3F3F"/>
              </a:buClr>
              <a:buSzPts val="1400"/>
              <a:buChar char="•"/>
              <a:defRPr sz="1400">
                <a:solidFill>
                  <a:srgbClr val="3F3F3F"/>
                </a:solidFill>
              </a:defRPr>
            </a:lvl1pPr>
            <a:lvl2pPr marL="914400" lvl="1" indent="-317500" algn="l">
              <a:lnSpc>
                <a:spcPct val="100000"/>
              </a:lnSpc>
              <a:spcBef>
                <a:spcPts val="500"/>
              </a:spcBef>
              <a:spcAft>
                <a:spcPts val="0"/>
              </a:spcAft>
              <a:buClr>
                <a:srgbClr val="3F3F3F"/>
              </a:buClr>
              <a:buSzPts val="1400"/>
              <a:buChar char="•"/>
              <a:defRPr sz="1400">
                <a:solidFill>
                  <a:srgbClr val="3F3F3F"/>
                </a:solidFill>
              </a:defRPr>
            </a:lvl2pPr>
            <a:lvl3pPr marL="1371600" lvl="2" indent="-317500" algn="l">
              <a:lnSpc>
                <a:spcPct val="100000"/>
              </a:lnSpc>
              <a:spcBef>
                <a:spcPts val="500"/>
              </a:spcBef>
              <a:spcAft>
                <a:spcPts val="0"/>
              </a:spcAft>
              <a:buClr>
                <a:srgbClr val="3F3F3F"/>
              </a:buClr>
              <a:buSzPts val="1400"/>
              <a:buChar char="•"/>
              <a:defRPr sz="1400">
                <a:solidFill>
                  <a:srgbClr val="3F3F3F"/>
                </a:solidFill>
              </a:defRPr>
            </a:lvl3pPr>
            <a:lvl4pPr marL="1828800" lvl="3" indent="-317500" algn="l">
              <a:lnSpc>
                <a:spcPct val="100000"/>
              </a:lnSpc>
              <a:spcBef>
                <a:spcPts val="500"/>
              </a:spcBef>
              <a:spcAft>
                <a:spcPts val="0"/>
              </a:spcAft>
              <a:buClr>
                <a:srgbClr val="3F3F3F"/>
              </a:buClr>
              <a:buSzPts val="1400"/>
              <a:buChar char="•"/>
              <a:defRPr sz="1400">
                <a:solidFill>
                  <a:srgbClr val="3F3F3F"/>
                </a:solidFill>
              </a:defRPr>
            </a:lvl4pPr>
            <a:lvl5pPr marL="2286000" lvl="4" indent="-317500" algn="l">
              <a:lnSpc>
                <a:spcPct val="100000"/>
              </a:lnSpc>
              <a:spcBef>
                <a:spcPts val="500"/>
              </a:spcBef>
              <a:spcAft>
                <a:spcPts val="0"/>
              </a:spcAft>
              <a:buClr>
                <a:srgbClr val="3F3F3F"/>
              </a:buClr>
              <a:buSzPts val="1400"/>
              <a:buChar char="•"/>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371926" y="62039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595959"/>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rgbClr val="595959"/>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rgbClr val="595959"/>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rgbClr val="595959"/>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rgbClr val="595959"/>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rgbClr val="595959"/>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rgbClr val="595959"/>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rgbClr val="595959"/>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3"/>
          <p:cNvCxnSpPr/>
          <p:nvPr/>
        </p:nvCxnSpPr>
        <p:spPr>
          <a:xfrm>
            <a:off x="533400" y="1104900"/>
            <a:ext cx="11119104" cy="0"/>
          </a:xfrm>
          <a:prstGeom prst="straightConnector1">
            <a:avLst/>
          </a:prstGeom>
          <a:noFill/>
          <a:ln w="25400" cap="flat" cmpd="sng">
            <a:solidFill>
              <a:srgbClr val="D24726"/>
            </a:solidFill>
            <a:prstDash val="solid"/>
            <a:miter lim="800000"/>
            <a:headEnd type="none" w="sm" len="sm"/>
            <a:tailEnd type="none" w="sm" len="sm"/>
          </a:ln>
        </p:spPr>
      </p:cxnSp>
      <p:sp>
        <p:nvSpPr>
          <p:cNvPr id="24" name="Google Shape;24;p3"/>
          <p:cNvSpPr txBox="1">
            <a:spLocks noGrp="1"/>
          </p:cNvSpPr>
          <p:nvPr>
            <p:ph type="title"/>
          </p:nvPr>
        </p:nvSpPr>
        <p:spPr>
          <a:xfrm>
            <a:off x="444500" y="430609"/>
            <a:ext cx="9146972" cy="6400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450596" y="2560320"/>
            <a:ext cx="9445752" cy="397764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latin typeface="Quattrocento Sans"/>
                <a:ea typeface="Quattrocento Sans"/>
                <a:cs typeface="Quattrocento Sans"/>
                <a:sym typeface="Quattrocento Sans"/>
              </a:defRPr>
            </a:lvl1pPr>
            <a:lvl2pPr marL="914400" lvl="1" indent="-3048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2pPr>
            <a:lvl3pPr marL="1371600" lvl="2" indent="-3048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3pPr>
            <a:lvl4pPr marL="1828800" lvl="3" indent="-3048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4pPr>
            <a:lvl5pPr marL="2286000" lvl="4" indent="-3048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7" name="Google Shape;27;p4"/>
          <p:cNvCxnSpPr/>
          <p:nvPr/>
        </p:nvCxnSpPr>
        <p:spPr>
          <a:xfrm>
            <a:off x="533400" y="1104900"/>
            <a:ext cx="11119104" cy="0"/>
          </a:xfrm>
          <a:prstGeom prst="straightConnector1">
            <a:avLst/>
          </a:prstGeom>
          <a:noFill/>
          <a:ln w="25400" cap="flat" cmpd="sng">
            <a:solidFill>
              <a:srgbClr val="D24726"/>
            </a:solidFill>
            <a:prstDash val="solid"/>
            <a:miter lim="800000"/>
            <a:headEnd type="none" w="sm" len="sm"/>
            <a:tailEnd type="none" w="sm" len="sm"/>
          </a:ln>
        </p:spPr>
      </p:cxnSp>
      <p:sp>
        <p:nvSpPr>
          <p:cNvPr id="28" name="Google Shape;28;p4"/>
          <p:cNvSpPr txBox="1">
            <a:spLocks noGrp="1"/>
          </p:cNvSpPr>
          <p:nvPr>
            <p:ph type="title"/>
          </p:nvPr>
        </p:nvSpPr>
        <p:spPr>
          <a:xfrm>
            <a:off x="444500" y="430609"/>
            <a:ext cx="9146972" cy="6400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9" y="1681164"/>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1" y="1681164"/>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9" y="987426"/>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9" y="2057401"/>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9" y="987426"/>
            <a:ext cx="6172200" cy="4873625"/>
          </a:xfrm>
          <a:prstGeom prst="rect">
            <a:avLst/>
          </a:prstGeom>
          <a:noFill/>
          <a:ln>
            <a:noFill/>
          </a:ln>
        </p:spPr>
      </p:sp>
      <p:sp>
        <p:nvSpPr>
          <p:cNvPr id="64" name="Google Shape;64;p10"/>
          <p:cNvSpPr txBox="1">
            <a:spLocks noGrp="1"/>
          </p:cNvSpPr>
          <p:nvPr>
            <p:ph type="body" idx="1"/>
          </p:nvPr>
        </p:nvSpPr>
        <p:spPr>
          <a:xfrm>
            <a:off x="839789" y="2057401"/>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Quattrocento Sans"/>
              <a:buNone/>
              <a:defRPr sz="44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04310" y="2484470"/>
            <a:ext cx="5691690" cy="213056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600"/>
              <a:buFont typeface="Quattrocento Sans"/>
              <a:buNone/>
            </a:pPr>
            <a:r>
              <a:rPr lang="en-US">
                <a:latin typeface="Quattrocento Sans"/>
                <a:ea typeface="Quattrocento Sans"/>
                <a:cs typeface="Quattrocento Sans"/>
                <a:sym typeface="Quattrocento Sans"/>
              </a:rPr>
              <a:t>Analisis Deret Waktu</a:t>
            </a:r>
            <a:endParaRPr/>
          </a:p>
        </p:txBody>
      </p:sp>
      <p:sp>
        <p:nvSpPr>
          <p:cNvPr id="85" name="Google Shape;85;p13"/>
          <p:cNvSpPr txBox="1">
            <a:spLocks noGrp="1"/>
          </p:cNvSpPr>
          <p:nvPr>
            <p:ph type="subTitle" idx="4294967295"/>
          </p:nvPr>
        </p:nvSpPr>
        <p:spPr>
          <a:xfrm>
            <a:off x="426082" y="4755528"/>
            <a:ext cx="6441646" cy="120808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Quattrocento Sans"/>
                <a:ea typeface="Quattrocento Sans"/>
                <a:cs typeface="Quattrocento Sans"/>
                <a:sym typeface="Quattrocento Sans"/>
              </a:rPr>
              <a:t>Andrew Lomaksan Manuel Tampubolon (6025231025)</a:t>
            </a:r>
            <a:endParaRPr/>
          </a:p>
          <a:p>
            <a:pPr marL="0" marR="0" lvl="0" indent="0" algn="l" rtl="0">
              <a:lnSpc>
                <a:spcPct val="100000"/>
              </a:lnSpc>
              <a:spcBef>
                <a:spcPts val="1000"/>
              </a:spcBef>
              <a:spcAft>
                <a:spcPts val="0"/>
              </a:spcAft>
              <a:buClr>
                <a:schemeClr val="accent2"/>
              </a:buClr>
              <a:buSzPts val="2000"/>
              <a:buFont typeface="Arial"/>
              <a:buNone/>
            </a:pPr>
            <a:r>
              <a:rPr lang="en-US" sz="2000" b="0" i="0" u="none" strike="noStrike" cap="none">
                <a:solidFill>
                  <a:schemeClr val="accent2"/>
                </a:solidFill>
                <a:latin typeface="Quattrocento Sans"/>
                <a:ea typeface="Quattrocento Sans"/>
                <a:cs typeface="Quattrocento Sans"/>
                <a:sym typeface="Quattrocento Sans"/>
              </a:rPr>
              <a:t>Ziyad Haidar (6025231024)</a:t>
            </a:r>
            <a:endParaRPr/>
          </a:p>
        </p:txBody>
      </p:sp>
      <p:grpSp>
        <p:nvGrpSpPr>
          <p:cNvPr id="86" name="Google Shape;86;p13" descr="circles connected by lines"/>
          <p:cNvGrpSpPr/>
          <p:nvPr/>
        </p:nvGrpSpPr>
        <p:grpSpPr>
          <a:xfrm>
            <a:off x="6867728" y="1031132"/>
            <a:ext cx="4046706" cy="4853637"/>
            <a:chOff x="6867728" y="1031132"/>
            <a:chExt cx="4046706" cy="4853637"/>
          </a:xfrm>
        </p:grpSpPr>
        <p:cxnSp>
          <p:nvCxnSpPr>
            <p:cNvPr id="87" name="Google Shape;87;p13" descr="straight line"/>
            <p:cNvCxnSpPr/>
            <p:nvPr/>
          </p:nvCxnSpPr>
          <p:spPr>
            <a:xfrm>
              <a:off x="7988238" y="2801566"/>
              <a:ext cx="1330860" cy="748184"/>
            </a:xfrm>
            <a:prstGeom prst="straightConnector1">
              <a:avLst/>
            </a:prstGeom>
            <a:noFill/>
            <a:ln w="19050" cap="flat" cmpd="sng">
              <a:solidFill>
                <a:srgbClr val="A5A5A5"/>
              </a:solidFill>
              <a:prstDash val="solid"/>
              <a:miter lim="800000"/>
              <a:headEnd type="none" w="sm" len="sm"/>
              <a:tailEnd type="none" w="sm" len="sm"/>
            </a:ln>
          </p:spPr>
        </p:cxnSp>
        <p:cxnSp>
          <p:nvCxnSpPr>
            <p:cNvPr id="88" name="Google Shape;88;p13" descr="straight line"/>
            <p:cNvCxnSpPr/>
            <p:nvPr/>
          </p:nvCxnSpPr>
          <p:spPr>
            <a:xfrm>
              <a:off x="9708204" y="1960547"/>
              <a:ext cx="214008" cy="1055027"/>
            </a:xfrm>
            <a:prstGeom prst="straightConnector1">
              <a:avLst/>
            </a:prstGeom>
            <a:noFill/>
            <a:ln w="19050" cap="flat" cmpd="sng">
              <a:solidFill>
                <a:srgbClr val="A5A5A5"/>
              </a:solidFill>
              <a:prstDash val="solid"/>
              <a:miter lim="800000"/>
              <a:headEnd type="none" w="sm" len="sm"/>
              <a:tailEnd type="none" w="sm" len="sm"/>
            </a:ln>
          </p:spPr>
        </p:cxnSp>
        <p:sp>
          <p:nvSpPr>
            <p:cNvPr id="89" name="Google Shape;89;p13" descr="oval shape"/>
            <p:cNvSpPr/>
            <p:nvPr/>
          </p:nvSpPr>
          <p:spPr>
            <a:xfrm>
              <a:off x="6867728" y="1887166"/>
              <a:ext cx="1303506" cy="1303506"/>
            </a:xfrm>
            <a:prstGeom prst="ellipse">
              <a:avLst/>
            </a:prstGeom>
            <a:solidFill>
              <a:schemeClr val="accent1"/>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0" name="Google Shape;90;p13" descr="oval shape"/>
            <p:cNvSpPr/>
            <p:nvPr/>
          </p:nvSpPr>
          <p:spPr>
            <a:xfrm>
              <a:off x="9144000" y="1031132"/>
              <a:ext cx="1031132" cy="1031132"/>
            </a:xfrm>
            <a:prstGeom prst="ellipse">
              <a:avLst/>
            </a:prstGeom>
            <a:solidFill>
              <a:schemeClr val="accent6"/>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1" name="Google Shape;91;p13" descr="oval shape"/>
            <p:cNvSpPr/>
            <p:nvPr/>
          </p:nvSpPr>
          <p:spPr>
            <a:xfrm>
              <a:off x="8598544" y="5000016"/>
              <a:ext cx="884753" cy="884753"/>
            </a:xfrm>
            <a:prstGeom prst="ellipse">
              <a:avLst/>
            </a:prstGeom>
            <a:solidFill>
              <a:schemeClr val="accent2"/>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92" name="Google Shape;92;p13" descr="straight line"/>
            <p:cNvCxnSpPr>
              <a:endCxn id="91" idx="7"/>
            </p:cNvCxnSpPr>
            <p:nvPr/>
          </p:nvCxnSpPr>
          <p:spPr>
            <a:xfrm flipH="1">
              <a:off x="9353728" y="4465985"/>
              <a:ext cx="501600" cy="663600"/>
            </a:xfrm>
            <a:prstGeom prst="straightConnector1">
              <a:avLst/>
            </a:prstGeom>
            <a:noFill/>
            <a:ln w="19050" cap="flat" cmpd="sng">
              <a:solidFill>
                <a:srgbClr val="A5A5A5"/>
              </a:solidFill>
              <a:prstDash val="solid"/>
              <a:miter lim="800000"/>
              <a:headEnd type="none" w="sm" len="sm"/>
              <a:tailEnd type="none" w="sm" len="sm"/>
            </a:ln>
          </p:spPr>
        </p:cxnSp>
        <p:sp>
          <p:nvSpPr>
            <p:cNvPr id="93" name="Google Shape;93;p13" descr="oval shape"/>
            <p:cNvSpPr/>
            <p:nvPr/>
          </p:nvSpPr>
          <p:spPr>
            <a:xfrm>
              <a:off x="9144000" y="3015574"/>
              <a:ext cx="1770434" cy="1770434"/>
            </a:xfrm>
            <a:prstGeom prst="ellipse">
              <a:avLst/>
            </a:prstGeom>
            <a:solidFill>
              <a:schemeClr val="accent4"/>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grpSp>
      <p:sp>
        <p:nvSpPr>
          <p:cNvPr id="94" name="Google Shape;94;p13"/>
          <p:cNvSpPr/>
          <p:nvPr/>
        </p:nvSpPr>
        <p:spPr>
          <a:xfrm>
            <a:off x="426082" y="327804"/>
            <a:ext cx="1997941"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95" name="Google Shape;95;p13"/>
          <p:cNvPicPr preferRelativeResize="0"/>
          <p:nvPr/>
        </p:nvPicPr>
        <p:blipFill rotWithShape="1">
          <a:blip r:embed="rId3">
            <a:alphaModFix/>
          </a:blip>
          <a:srcRect/>
          <a:stretch/>
        </p:blipFill>
        <p:spPr>
          <a:xfrm>
            <a:off x="426082" y="344472"/>
            <a:ext cx="1428750" cy="8810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Proses Differencing</a:t>
            </a:r>
            <a:endParaRPr/>
          </a:p>
        </p:txBody>
      </p:sp>
      <p:sp>
        <p:nvSpPr>
          <p:cNvPr id="215" name="Google Shape;215;p22"/>
          <p:cNvSpPr txBox="1"/>
          <p:nvPr/>
        </p:nvSpPr>
        <p:spPr>
          <a:xfrm>
            <a:off x="918264" y="4429021"/>
            <a:ext cx="327506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6. </a:t>
            </a:r>
            <a:r>
              <a:rPr lang="en-US" sz="1200">
                <a:solidFill>
                  <a:schemeClr val="dk1"/>
                </a:solidFill>
                <a:latin typeface="Quattrocento Sans"/>
                <a:ea typeface="Quattrocento Sans"/>
                <a:cs typeface="Quattrocento Sans"/>
                <a:sym typeface="Quattrocento Sans"/>
              </a:rPr>
              <a:t>Record data pertama menjadi </a:t>
            </a:r>
            <a:r>
              <a:rPr lang="en-US" sz="1200" i="1">
                <a:solidFill>
                  <a:schemeClr val="dk1"/>
                </a:solidFill>
                <a:latin typeface="Quattrocento Sans"/>
                <a:ea typeface="Quattrocento Sans"/>
                <a:cs typeface="Quattrocento Sans"/>
                <a:sym typeface="Quattrocento Sans"/>
              </a:rPr>
              <a:t>null</a:t>
            </a:r>
            <a:endParaRPr sz="1200">
              <a:solidFill>
                <a:schemeClr val="dk1"/>
              </a:solidFill>
              <a:latin typeface="Quattrocento Sans"/>
              <a:ea typeface="Quattrocento Sans"/>
              <a:cs typeface="Quattrocento Sans"/>
              <a:sym typeface="Quattrocento Sans"/>
            </a:endParaRPr>
          </a:p>
        </p:txBody>
      </p:sp>
      <p:pic>
        <p:nvPicPr>
          <p:cNvPr id="216" name="Google Shape;216;p22"/>
          <p:cNvPicPr preferRelativeResize="0"/>
          <p:nvPr/>
        </p:nvPicPr>
        <p:blipFill rotWithShape="1">
          <a:blip r:embed="rId3">
            <a:alphaModFix/>
          </a:blip>
          <a:srcRect/>
          <a:stretch/>
        </p:blipFill>
        <p:spPr>
          <a:xfrm>
            <a:off x="1039854" y="2421181"/>
            <a:ext cx="2876951" cy="1829055"/>
          </a:xfrm>
          <a:prstGeom prst="rect">
            <a:avLst/>
          </a:prstGeom>
          <a:noFill/>
          <a:ln>
            <a:noFill/>
          </a:ln>
        </p:spPr>
      </p:pic>
      <p:sp>
        <p:nvSpPr>
          <p:cNvPr id="217" name="Google Shape;217;p22"/>
          <p:cNvSpPr txBox="1"/>
          <p:nvPr/>
        </p:nvSpPr>
        <p:spPr>
          <a:xfrm>
            <a:off x="1039854" y="1509612"/>
            <a:ext cx="8085096" cy="365219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Proses differencing pertama menyebabkan data pada urutan pertama menjadi null, sehingga data tersebut di drop dan jumlah record menjadi 95</a:t>
            </a:r>
            <a:endParaRPr/>
          </a:p>
        </p:txBody>
      </p:sp>
      <p:pic>
        <p:nvPicPr>
          <p:cNvPr id="218" name="Google Shape;218;p22"/>
          <p:cNvPicPr preferRelativeResize="0"/>
          <p:nvPr/>
        </p:nvPicPr>
        <p:blipFill rotWithShape="1">
          <a:blip r:embed="rId4">
            <a:alphaModFix/>
          </a:blip>
          <a:srcRect/>
          <a:stretch/>
        </p:blipFill>
        <p:spPr>
          <a:xfrm>
            <a:off x="6689718" y="2186920"/>
            <a:ext cx="2686425" cy="2229161"/>
          </a:xfrm>
          <a:prstGeom prst="rect">
            <a:avLst/>
          </a:prstGeom>
          <a:noFill/>
          <a:ln>
            <a:noFill/>
          </a:ln>
        </p:spPr>
      </p:pic>
      <p:sp>
        <p:nvSpPr>
          <p:cNvPr id="219" name="Google Shape;219;p22"/>
          <p:cNvSpPr txBox="1"/>
          <p:nvPr/>
        </p:nvSpPr>
        <p:spPr>
          <a:xfrm>
            <a:off x="5801679" y="4442921"/>
            <a:ext cx="446250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7. </a:t>
            </a:r>
            <a:r>
              <a:rPr lang="en-US" sz="1200">
                <a:solidFill>
                  <a:schemeClr val="dk1"/>
                </a:solidFill>
                <a:latin typeface="Quattrocento Sans"/>
                <a:ea typeface="Quattrocento Sans"/>
                <a:cs typeface="Quattrocento Sans"/>
                <a:sym typeface="Quattrocento Sans"/>
              </a:rPr>
              <a:t>Perubahan pada dataset setelah proses differencing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444500" y="412137"/>
            <a:ext cx="9147000" cy="64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t>Hasil Differencing</a:t>
            </a:r>
            <a:endParaRPr/>
          </a:p>
        </p:txBody>
      </p:sp>
      <p:pic>
        <p:nvPicPr>
          <p:cNvPr id="225" name="Google Shape;225;p23"/>
          <p:cNvPicPr preferRelativeResize="0"/>
          <p:nvPr/>
        </p:nvPicPr>
        <p:blipFill rotWithShape="1">
          <a:blip r:embed="rId3">
            <a:alphaModFix/>
          </a:blip>
          <a:srcRect r="19198"/>
          <a:stretch/>
        </p:blipFill>
        <p:spPr>
          <a:xfrm>
            <a:off x="515925" y="1204725"/>
            <a:ext cx="2863950" cy="5500875"/>
          </a:xfrm>
          <a:prstGeom prst="rect">
            <a:avLst/>
          </a:prstGeom>
          <a:noFill/>
          <a:ln>
            <a:noFill/>
          </a:ln>
        </p:spPr>
      </p:pic>
      <p:pic>
        <p:nvPicPr>
          <p:cNvPr id="226" name="Google Shape;226;p23"/>
          <p:cNvPicPr preferRelativeResize="0"/>
          <p:nvPr/>
        </p:nvPicPr>
        <p:blipFill rotWithShape="1">
          <a:blip r:embed="rId4">
            <a:alphaModFix/>
          </a:blip>
          <a:srcRect r="17484"/>
          <a:stretch/>
        </p:blipFill>
        <p:spPr>
          <a:xfrm>
            <a:off x="3534673" y="1204725"/>
            <a:ext cx="2863950" cy="5500875"/>
          </a:xfrm>
          <a:prstGeom prst="rect">
            <a:avLst/>
          </a:prstGeom>
          <a:noFill/>
          <a:ln>
            <a:noFill/>
          </a:ln>
        </p:spPr>
      </p:pic>
      <p:pic>
        <p:nvPicPr>
          <p:cNvPr id="227" name="Google Shape;227;p23"/>
          <p:cNvPicPr preferRelativeResize="0"/>
          <p:nvPr/>
        </p:nvPicPr>
        <p:blipFill rotWithShape="1">
          <a:blip r:embed="rId5">
            <a:alphaModFix/>
          </a:blip>
          <a:srcRect r="19139"/>
          <a:stretch/>
        </p:blipFill>
        <p:spPr>
          <a:xfrm>
            <a:off x="6553425" y="1204725"/>
            <a:ext cx="2814375" cy="381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p:nvPr/>
        </p:nvSpPr>
        <p:spPr>
          <a:xfrm>
            <a:off x="6305551" y="3388860"/>
            <a:ext cx="2133854" cy="73866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3" name="Google Shape;233;p24"/>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Quattrocento Sans"/>
              <a:buNone/>
            </a:pPr>
            <a:r>
              <a:rPr lang="en-US" b="1">
                <a:latin typeface="Quattrocento Sans"/>
                <a:ea typeface="Quattrocento Sans"/>
                <a:cs typeface="Quattrocento Sans"/>
                <a:sym typeface="Quattrocento Sans"/>
              </a:rPr>
              <a:t>Apakah data berikut stasioner setelah differencing pertama ?</a:t>
            </a:r>
            <a:endParaRPr/>
          </a:p>
        </p:txBody>
      </p:sp>
      <p:graphicFrame>
        <p:nvGraphicFramePr>
          <p:cNvPr id="234" name="Google Shape;234;p24"/>
          <p:cNvGraphicFramePr/>
          <p:nvPr/>
        </p:nvGraphicFramePr>
        <p:xfrm>
          <a:off x="6305551" y="2215091"/>
          <a:ext cx="5509125" cy="667465"/>
        </p:xfrm>
        <a:graphic>
          <a:graphicData uri="http://schemas.openxmlformats.org/drawingml/2006/table">
            <a:tbl>
              <a:tblPr firstRow="1" bandRow="1">
                <a:noFill/>
                <a:tableStyleId>{17BE5C64-EB64-403F-A934-7ED2EC68D665}</a:tableStyleId>
              </a:tblPr>
              <a:tblGrid>
                <a:gridCol w="647700">
                  <a:extLst>
                    <a:ext uri="{9D8B030D-6E8A-4147-A177-3AD203B41FA5}">
                      <a16:colId xmlns:a16="http://schemas.microsoft.com/office/drawing/2014/main" val="20000"/>
                    </a:ext>
                  </a:extLst>
                </a:gridCol>
                <a:gridCol w="730925">
                  <a:extLst>
                    <a:ext uri="{9D8B030D-6E8A-4147-A177-3AD203B41FA5}">
                      <a16:colId xmlns:a16="http://schemas.microsoft.com/office/drawing/2014/main" val="20001"/>
                    </a:ext>
                  </a:extLst>
                </a:gridCol>
                <a:gridCol w="826100">
                  <a:extLst>
                    <a:ext uri="{9D8B030D-6E8A-4147-A177-3AD203B41FA5}">
                      <a16:colId xmlns:a16="http://schemas.microsoft.com/office/drawing/2014/main" val="20002"/>
                    </a:ext>
                  </a:extLst>
                </a:gridCol>
                <a:gridCol w="826100">
                  <a:extLst>
                    <a:ext uri="{9D8B030D-6E8A-4147-A177-3AD203B41FA5}">
                      <a16:colId xmlns:a16="http://schemas.microsoft.com/office/drawing/2014/main" val="20003"/>
                    </a:ext>
                  </a:extLst>
                </a:gridCol>
                <a:gridCol w="826100">
                  <a:extLst>
                    <a:ext uri="{9D8B030D-6E8A-4147-A177-3AD203B41FA5}">
                      <a16:colId xmlns:a16="http://schemas.microsoft.com/office/drawing/2014/main" val="20004"/>
                    </a:ext>
                  </a:extLst>
                </a:gridCol>
                <a:gridCol w="826100">
                  <a:extLst>
                    <a:ext uri="{9D8B030D-6E8A-4147-A177-3AD203B41FA5}">
                      <a16:colId xmlns:a16="http://schemas.microsoft.com/office/drawing/2014/main" val="20005"/>
                    </a:ext>
                  </a:extLst>
                </a:gridCol>
                <a:gridCol w="826100">
                  <a:extLst>
                    <a:ext uri="{9D8B030D-6E8A-4147-A177-3AD203B41FA5}">
                      <a16:colId xmlns:a16="http://schemas.microsoft.com/office/drawing/2014/main" val="20006"/>
                    </a:ext>
                  </a:extLst>
                </a:gridCol>
              </a:tblGrid>
              <a:tr h="359575">
                <a:tc>
                  <a:txBody>
                    <a:bodyPr/>
                    <a:lstStyle/>
                    <a:p>
                      <a:pPr marL="0" marR="0" lvl="0" indent="0" algn="l" rtl="0">
                        <a:spcBef>
                          <a:spcPts val="0"/>
                        </a:spcBef>
                        <a:spcAft>
                          <a:spcPts val="0"/>
                        </a:spcAft>
                        <a:buNone/>
                      </a:pPr>
                      <a:r>
                        <a:rPr lang="en-US" sz="600"/>
                        <a:t>Statistic Test</a:t>
                      </a:r>
                      <a:endParaRPr/>
                    </a:p>
                  </a:txBody>
                  <a:tcPr marL="64050" marR="64050" marT="32025" marB="32025"/>
                </a:tc>
                <a:tc>
                  <a:txBody>
                    <a:bodyPr/>
                    <a:lstStyle/>
                    <a:p>
                      <a:pPr marL="0" marR="0" lvl="0" indent="0" algn="l" rtl="0">
                        <a:spcBef>
                          <a:spcPts val="0"/>
                        </a:spcBef>
                        <a:spcAft>
                          <a:spcPts val="0"/>
                        </a:spcAft>
                        <a:buNone/>
                      </a:pPr>
                      <a:r>
                        <a:rPr lang="en-US" sz="600"/>
                        <a:t>p-value</a:t>
                      </a:r>
                      <a:endParaRPr/>
                    </a:p>
                  </a:txBody>
                  <a:tcPr marL="64050" marR="64050" marT="32025" marB="32025"/>
                </a:tc>
                <a:tc>
                  <a:txBody>
                    <a:bodyPr/>
                    <a:lstStyle/>
                    <a:p>
                      <a:pPr marL="0" marR="0" lvl="0" indent="0" algn="l" rtl="0">
                        <a:spcBef>
                          <a:spcPts val="0"/>
                        </a:spcBef>
                        <a:spcAft>
                          <a:spcPts val="0"/>
                        </a:spcAft>
                        <a:buNone/>
                      </a:pPr>
                      <a:r>
                        <a:rPr lang="en-US" sz="600"/>
                        <a:t>No. of lag used</a:t>
                      </a:r>
                      <a:endParaRPr/>
                    </a:p>
                  </a:txBody>
                  <a:tcPr marL="64050" marR="64050" marT="32025" marB="32025"/>
                </a:tc>
                <a:tc>
                  <a:txBody>
                    <a:bodyPr/>
                    <a:lstStyle/>
                    <a:p>
                      <a:pPr marL="0" marR="0" lvl="0" indent="0" algn="l" rtl="0">
                        <a:spcBef>
                          <a:spcPts val="0"/>
                        </a:spcBef>
                        <a:spcAft>
                          <a:spcPts val="0"/>
                        </a:spcAft>
                        <a:buNone/>
                      </a:pPr>
                      <a:r>
                        <a:rPr lang="en-US" sz="600"/>
                        <a:t>No. of observation</a:t>
                      </a:r>
                      <a:endParaRPr/>
                    </a:p>
                  </a:txBody>
                  <a:tcPr marL="64050" marR="64050" marT="32025" marB="32025"/>
                </a:tc>
                <a:tc>
                  <a:txBody>
                    <a:bodyPr/>
                    <a:lstStyle/>
                    <a:p>
                      <a:pPr marL="0" marR="0" lvl="0" indent="0" algn="l" rtl="0">
                        <a:spcBef>
                          <a:spcPts val="0"/>
                        </a:spcBef>
                        <a:spcAft>
                          <a:spcPts val="0"/>
                        </a:spcAft>
                        <a:buNone/>
                      </a:pPr>
                      <a:r>
                        <a:rPr lang="en-US" sz="600"/>
                        <a:t>Critical Value (1%)</a:t>
                      </a:r>
                      <a:endParaRPr/>
                    </a:p>
                  </a:txBody>
                  <a:tcPr marL="64050" marR="64050" marT="32025" marB="32025"/>
                </a:tc>
                <a:tc>
                  <a:txBody>
                    <a:bodyPr/>
                    <a:lstStyle/>
                    <a:p>
                      <a:pPr marL="0" marR="0" lvl="0" indent="0" algn="l" rtl="0">
                        <a:lnSpc>
                          <a:spcPct val="100000"/>
                        </a:lnSpc>
                        <a:spcBef>
                          <a:spcPts val="0"/>
                        </a:spcBef>
                        <a:spcAft>
                          <a:spcPts val="0"/>
                        </a:spcAft>
                        <a:buClr>
                          <a:schemeClr val="dk1"/>
                        </a:buClr>
                        <a:buSzPts val="600"/>
                        <a:buFont typeface="Quattrocento Sans"/>
                        <a:buNone/>
                      </a:pPr>
                      <a:r>
                        <a:rPr lang="en-US" sz="600"/>
                        <a:t>Critical Value (5%)</a:t>
                      </a:r>
                      <a:endParaRPr/>
                    </a:p>
                    <a:p>
                      <a:pPr marL="0" marR="0" lvl="0" indent="0" algn="l" rtl="0">
                        <a:spcBef>
                          <a:spcPts val="0"/>
                        </a:spcBef>
                        <a:spcAft>
                          <a:spcPts val="0"/>
                        </a:spcAft>
                        <a:buNone/>
                      </a:pPr>
                      <a:endParaRPr sz="600"/>
                    </a:p>
                  </a:txBody>
                  <a:tcPr marL="64050" marR="64050" marT="32025" marB="32025"/>
                </a:tc>
                <a:tc>
                  <a:txBody>
                    <a:bodyPr/>
                    <a:lstStyle/>
                    <a:p>
                      <a:pPr marL="0" marR="0" lvl="0" indent="0" algn="l" rtl="0">
                        <a:lnSpc>
                          <a:spcPct val="100000"/>
                        </a:lnSpc>
                        <a:spcBef>
                          <a:spcPts val="0"/>
                        </a:spcBef>
                        <a:spcAft>
                          <a:spcPts val="0"/>
                        </a:spcAft>
                        <a:buClr>
                          <a:schemeClr val="dk1"/>
                        </a:buClr>
                        <a:buSzPts val="600"/>
                        <a:buFont typeface="Quattrocento Sans"/>
                        <a:buNone/>
                      </a:pPr>
                      <a:r>
                        <a:rPr lang="en-US" sz="600"/>
                        <a:t>Critical Value (10%)</a:t>
                      </a:r>
                      <a:endParaRPr/>
                    </a:p>
                    <a:p>
                      <a:pPr marL="0" marR="0" lvl="0" indent="0" algn="l" rtl="0">
                        <a:spcBef>
                          <a:spcPts val="0"/>
                        </a:spcBef>
                        <a:spcAft>
                          <a:spcPts val="0"/>
                        </a:spcAft>
                        <a:buNone/>
                      </a:pPr>
                      <a:endParaRPr sz="600"/>
                    </a:p>
                  </a:txBody>
                  <a:tcPr marL="64050" marR="64050" marT="32025" marB="32025"/>
                </a:tc>
                <a:extLst>
                  <a:ext uri="{0D108BD9-81ED-4DB2-BD59-A6C34878D82A}">
                    <a16:rowId xmlns:a16="http://schemas.microsoft.com/office/drawing/2014/main" val="10000"/>
                  </a:ext>
                </a:extLst>
              </a:tr>
              <a:tr h="261075">
                <a:tc>
                  <a:txBody>
                    <a:bodyPr/>
                    <a:lstStyle/>
                    <a:p>
                      <a:pPr marL="0" marR="0" lvl="0" indent="0" algn="l" rtl="0">
                        <a:spcBef>
                          <a:spcPts val="0"/>
                        </a:spcBef>
                        <a:spcAft>
                          <a:spcPts val="0"/>
                        </a:spcAft>
                        <a:buNone/>
                      </a:pPr>
                      <a:r>
                        <a:rPr lang="en-US" sz="800"/>
                        <a:t>-3.500117 	</a:t>
                      </a:r>
                      <a:endParaRPr/>
                    </a:p>
                  </a:txBody>
                  <a:tcPr marL="64050" marR="64050" marT="32025" marB="32025"/>
                </a:tc>
                <a:tc>
                  <a:txBody>
                    <a:bodyPr/>
                    <a:lstStyle/>
                    <a:p>
                      <a:pPr marL="0" marR="0" lvl="0" indent="0" algn="l" rtl="0">
                        <a:spcBef>
                          <a:spcPts val="0"/>
                        </a:spcBef>
                        <a:spcAft>
                          <a:spcPts val="0"/>
                        </a:spcAft>
                        <a:buNone/>
                      </a:pPr>
                      <a:r>
                        <a:rPr lang="en-US" sz="800"/>
                        <a:t>0.007984</a:t>
                      </a:r>
                      <a:endParaRPr/>
                    </a:p>
                  </a:txBody>
                  <a:tcPr marL="64050" marR="64050" marT="32025" marB="32025"/>
                </a:tc>
                <a:tc>
                  <a:txBody>
                    <a:bodyPr/>
                    <a:lstStyle/>
                    <a:p>
                      <a:pPr marL="0" marR="0" lvl="0" indent="0" algn="l" rtl="0">
                        <a:spcBef>
                          <a:spcPts val="0"/>
                        </a:spcBef>
                        <a:spcAft>
                          <a:spcPts val="0"/>
                        </a:spcAft>
                        <a:buNone/>
                      </a:pPr>
                      <a:r>
                        <a:rPr lang="en-US" sz="800"/>
                        <a:t>9 	</a:t>
                      </a:r>
                      <a:endParaRPr/>
                    </a:p>
                  </a:txBody>
                  <a:tcPr marL="64050" marR="64050" marT="32025" marB="32025"/>
                </a:tc>
                <a:tc>
                  <a:txBody>
                    <a:bodyPr/>
                    <a:lstStyle/>
                    <a:p>
                      <a:pPr marL="0" marR="0" lvl="0" indent="0" algn="l" rtl="0">
                        <a:spcBef>
                          <a:spcPts val="0"/>
                        </a:spcBef>
                        <a:spcAft>
                          <a:spcPts val="0"/>
                        </a:spcAft>
                        <a:buNone/>
                      </a:pPr>
                      <a:r>
                        <a:rPr lang="en-US" sz="800"/>
                        <a:t>85</a:t>
                      </a:r>
                      <a:endParaRPr/>
                    </a:p>
                  </a:txBody>
                  <a:tcPr marL="64050" marR="64050" marT="32025" marB="32025"/>
                </a:tc>
                <a:tc>
                  <a:txBody>
                    <a:bodyPr/>
                    <a:lstStyle/>
                    <a:p>
                      <a:pPr marL="0" marR="0" lvl="0" indent="0" algn="l" rtl="0">
                        <a:spcBef>
                          <a:spcPts val="0"/>
                        </a:spcBef>
                        <a:spcAft>
                          <a:spcPts val="0"/>
                        </a:spcAft>
                        <a:buNone/>
                      </a:pPr>
                      <a:r>
                        <a:rPr lang="en-US" sz="800"/>
                        <a:t>-3.509736</a:t>
                      </a:r>
                      <a:endParaRPr/>
                    </a:p>
                  </a:txBody>
                  <a:tcPr marL="64050" marR="64050" marT="32025" marB="32025"/>
                </a:tc>
                <a:tc>
                  <a:txBody>
                    <a:bodyPr/>
                    <a:lstStyle/>
                    <a:p>
                      <a:pPr marL="0" marR="0" lvl="0" indent="0" algn="l" rtl="0">
                        <a:spcBef>
                          <a:spcPts val="0"/>
                        </a:spcBef>
                        <a:spcAft>
                          <a:spcPts val="0"/>
                        </a:spcAft>
                        <a:buNone/>
                      </a:pPr>
                      <a:r>
                        <a:rPr lang="en-US" sz="800"/>
                        <a:t>-2.896195</a:t>
                      </a:r>
                      <a:endParaRPr/>
                    </a:p>
                  </a:txBody>
                  <a:tcPr marL="64050" marR="64050" marT="32025" marB="32025"/>
                </a:tc>
                <a:tc>
                  <a:txBody>
                    <a:bodyPr/>
                    <a:lstStyle/>
                    <a:p>
                      <a:pPr marL="0" marR="0" lvl="0" indent="0" algn="l" rtl="0">
                        <a:spcBef>
                          <a:spcPts val="0"/>
                        </a:spcBef>
                        <a:spcAft>
                          <a:spcPts val="0"/>
                        </a:spcAft>
                        <a:buNone/>
                      </a:pPr>
                      <a:r>
                        <a:rPr lang="en-US" sz="800"/>
                        <a:t>-2.585258</a:t>
                      </a:r>
                      <a:endParaRPr/>
                    </a:p>
                  </a:txBody>
                  <a:tcPr marL="64050" marR="64050" marT="32025" marB="32025"/>
                </a:tc>
                <a:extLst>
                  <a:ext uri="{0D108BD9-81ED-4DB2-BD59-A6C34878D82A}">
                    <a16:rowId xmlns:a16="http://schemas.microsoft.com/office/drawing/2014/main" val="10001"/>
                  </a:ext>
                </a:extLst>
              </a:tr>
            </a:tbl>
          </a:graphicData>
        </a:graphic>
      </p:graphicFrame>
      <p:sp>
        <p:nvSpPr>
          <p:cNvPr id="235" name="Google Shape;235;p24"/>
          <p:cNvSpPr txBox="1"/>
          <p:nvPr/>
        </p:nvSpPr>
        <p:spPr>
          <a:xfrm>
            <a:off x="6305551" y="3388860"/>
            <a:ext cx="21339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a:solidFill>
                  <a:schemeClr val="lt1"/>
                </a:solidFill>
                <a:latin typeface="Quattrocento Sans"/>
                <a:ea typeface="Quattrocento Sans"/>
                <a:cs typeface="Quattrocento Sans"/>
                <a:sym typeface="Quattrocento Sans"/>
              </a:rPr>
              <a:t>Null hypothesis:</a:t>
            </a:r>
            <a:endParaRPr/>
          </a:p>
          <a:p>
            <a:pPr marL="0" marR="0" lvl="0" indent="0" algn="l" rtl="0">
              <a:spcBef>
                <a:spcPts val="0"/>
              </a:spcBef>
              <a:spcAft>
                <a:spcPts val="0"/>
              </a:spcAft>
              <a:buNone/>
            </a:pPr>
            <a:r>
              <a:rPr lang="en-US" sz="1400">
                <a:solidFill>
                  <a:schemeClr val="lt1"/>
                </a:solidFill>
                <a:latin typeface="Quattrocento Sans"/>
                <a:ea typeface="Quattrocento Sans"/>
                <a:cs typeface="Quattrocento Sans"/>
                <a:sym typeface="Quattrocento Sans"/>
              </a:rPr>
              <a:t>H</a:t>
            </a:r>
            <a:r>
              <a:rPr lang="en-US" sz="1000">
                <a:solidFill>
                  <a:schemeClr val="lt1"/>
                </a:solidFill>
                <a:latin typeface="Quattrocento Sans"/>
                <a:ea typeface="Quattrocento Sans"/>
                <a:cs typeface="Quattrocento Sans"/>
                <a:sym typeface="Quattrocento Sans"/>
              </a:rPr>
              <a:t>0</a:t>
            </a:r>
            <a:r>
              <a:rPr lang="en-US" sz="1400">
                <a:solidFill>
                  <a:schemeClr val="lt1"/>
                </a:solidFill>
                <a:latin typeface="Quattrocento Sans"/>
                <a:ea typeface="Quattrocento Sans"/>
                <a:cs typeface="Quattrocento Sans"/>
                <a:sym typeface="Quattrocento Sans"/>
              </a:rPr>
              <a:t>: nilai p-value </a:t>
            </a:r>
            <a:r>
              <a:rPr lang="en-US">
                <a:solidFill>
                  <a:schemeClr val="lt1"/>
                </a:solidFill>
                <a:latin typeface="Quattrocento Sans"/>
                <a:ea typeface="Quattrocento Sans"/>
                <a:cs typeface="Quattrocento Sans"/>
                <a:sym typeface="Quattrocento Sans"/>
              </a:rPr>
              <a:t>&gt;</a:t>
            </a:r>
            <a:r>
              <a:rPr lang="en-US" sz="1400">
                <a:solidFill>
                  <a:schemeClr val="lt1"/>
                </a:solidFill>
                <a:latin typeface="Quattrocento Sans"/>
                <a:ea typeface="Quattrocento Sans"/>
                <a:cs typeface="Quattrocento Sans"/>
                <a:sym typeface="Quattrocento Sans"/>
              </a:rPr>
              <a:t> 0.05 </a:t>
            </a:r>
            <a:endParaRPr/>
          </a:p>
          <a:p>
            <a:pPr marL="0" marR="0" lvl="0" indent="0" algn="l" rtl="0">
              <a:spcBef>
                <a:spcPts val="0"/>
              </a:spcBef>
              <a:spcAft>
                <a:spcPts val="0"/>
              </a:spcAft>
              <a:buNone/>
            </a:pPr>
            <a:r>
              <a:rPr lang="en-US" sz="1400">
                <a:solidFill>
                  <a:schemeClr val="lt1"/>
                </a:solidFill>
                <a:latin typeface="Quattrocento Sans"/>
                <a:ea typeface="Quattrocento Sans"/>
                <a:cs typeface="Quattrocento Sans"/>
                <a:sym typeface="Quattrocento Sans"/>
              </a:rPr>
              <a:t>H</a:t>
            </a:r>
            <a:r>
              <a:rPr lang="en-US" sz="1000">
                <a:solidFill>
                  <a:schemeClr val="lt1"/>
                </a:solidFill>
                <a:latin typeface="Quattrocento Sans"/>
                <a:ea typeface="Quattrocento Sans"/>
                <a:cs typeface="Quattrocento Sans"/>
                <a:sym typeface="Quattrocento Sans"/>
              </a:rPr>
              <a:t>1</a:t>
            </a:r>
            <a:r>
              <a:rPr lang="en-US" sz="1400">
                <a:solidFill>
                  <a:schemeClr val="lt1"/>
                </a:solidFill>
                <a:latin typeface="Quattrocento Sans"/>
                <a:ea typeface="Quattrocento Sans"/>
                <a:cs typeface="Quattrocento Sans"/>
                <a:sym typeface="Quattrocento Sans"/>
              </a:rPr>
              <a:t>: nilai p-value </a:t>
            </a:r>
            <a:r>
              <a:rPr lang="en-US">
                <a:solidFill>
                  <a:schemeClr val="lt1"/>
                </a:solidFill>
                <a:latin typeface="Quattrocento Sans"/>
                <a:ea typeface="Quattrocento Sans"/>
                <a:cs typeface="Quattrocento Sans"/>
                <a:sym typeface="Quattrocento Sans"/>
              </a:rPr>
              <a:t>&lt;</a:t>
            </a:r>
            <a:r>
              <a:rPr lang="en-US" sz="1400">
                <a:solidFill>
                  <a:schemeClr val="lt1"/>
                </a:solidFill>
                <a:latin typeface="Quattrocento Sans"/>
                <a:ea typeface="Quattrocento Sans"/>
                <a:cs typeface="Quattrocento Sans"/>
                <a:sym typeface="Quattrocento Sans"/>
              </a:rPr>
              <a:t>= 0.05</a:t>
            </a:r>
            <a:endParaRPr/>
          </a:p>
        </p:txBody>
      </p:sp>
      <p:sp>
        <p:nvSpPr>
          <p:cNvPr id="236" name="Google Shape;236;p24"/>
          <p:cNvSpPr txBox="1"/>
          <p:nvPr/>
        </p:nvSpPr>
        <p:spPr>
          <a:xfrm>
            <a:off x="6229354" y="4350167"/>
            <a:ext cx="5585378"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200">
                <a:solidFill>
                  <a:schemeClr val="dk1"/>
                </a:solidFill>
                <a:latin typeface="Quattrocento Sans"/>
                <a:ea typeface="Quattrocento Sans"/>
                <a:cs typeface="Quattrocento Sans"/>
                <a:sym typeface="Quattrocento Sans"/>
              </a:rPr>
              <a:t>Pada eksperimen dengan menggunakan Augmented Dickey-Fuller test setelah proses differencing pertama didapatkan hasil bahwa p-value dibawah 0.05 (0.007984), hal tersebut menandakan bahwa kita menolak hipotesis 0 (H0) =&gt; data stasioner</a:t>
            </a:r>
            <a:endParaRPr/>
          </a:p>
        </p:txBody>
      </p:sp>
      <p:pic>
        <p:nvPicPr>
          <p:cNvPr id="237" name="Google Shape;237;p24"/>
          <p:cNvPicPr preferRelativeResize="0"/>
          <p:nvPr/>
        </p:nvPicPr>
        <p:blipFill rotWithShape="1">
          <a:blip r:embed="rId3">
            <a:alphaModFix/>
          </a:blip>
          <a:srcRect/>
          <a:stretch/>
        </p:blipFill>
        <p:spPr>
          <a:xfrm>
            <a:off x="6305551" y="2941206"/>
            <a:ext cx="4639308" cy="343289"/>
          </a:xfrm>
          <a:prstGeom prst="rect">
            <a:avLst/>
          </a:prstGeom>
          <a:noFill/>
          <a:ln>
            <a:noFill/>
          </a:ln>
        </p:spPr>
      </p:pic>
      <p:sp>
        <p:nvSpPr>
          <p:cNvPr id="238" name="Google Shape;238;p24"/>
          <p:cNvSpPr txBox="1"/>
          <p:nvPr/>
        </p:nvSpPr>
        <p:spPr>
          <a:xfrm>
            <a:off x="1148969" y="6029013"/>
            <a:ext cx="49729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8. </a:t>
            </a:r>
            <a:r>
              <a:rPr lang="en-US" sz="1200">
                <a:solidFill>
                  <a:schemeClr val="dk1"/>
                </a:solidFill>
                <a:latin typeface="Quattrocento Sans"/>
                <a:ea typeface="Quattrocento Sans"/>
                <a:cs typeface="Quattrocento Sans"/>
                <a:sym typeface="Quattrocento Sans"/>
              </a:rPr>
              <a:t>Visualisasi data permintaan produk pada analisis setelah differencing ke-1</a:t>
            </a:r>
            <a:endParaRPr/>
          </a:p>
        </p:txBody>
      </p:sp>
      <p:pic>
        <p:nvPicPr>
          <p:cNvPr id="239" name="Google Shape;239;p24"/>
          <p:cNvPicPr preferRelativeResize="0"/>
          <p:nvPr/>
        </p:nvPicPr>
        <p:blipFill rotWithShape="1">
          <a:blip r:embed="rId4">
            <a:alphaModFix/>
          </a:blip>
          <a:srcRect/>
          <a:stretch/>
        </p:blipFill>
        <p:spPr>
          <a:xfrm>
            <a:off x="687313" y="2103260"/>
            <a:ext cx="5408687" cy="39257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5"/>
          <p:cNvPicPr preferRelativeResize="0"/>
          <p:nvPr/>
        </p:nvPicPr>
        <p:blipFill rotWithShape="1">
          <a:blip r:embed="rId3">
            <a:alphaModFix/>
          </a:blip>
          <a:srcRect/>
          <a:stretch/>
        </p:blipFill>
        <p:spPr>
          <a:xfrm>
            <a:off x="7049412" y="1435103"/>
            <a:ext cx="3541474" cy="2741959"/>
          </a:xfrm>
          <a:prstGeom prst="rect">
            <a:avLst/>
          </a:prstGeom>
          <a:noFill/>
          <a:ln>
            <a:noFill/>
          </a:ln>
        </p:spPr>
      </p:pic>
      <p:sp>
        <p:nvSpPr>
          <p:cNvPr id="245" name="Google Shape;245;p25"/>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ACF dan PACF - Correlogram</a:t>
            </a:r>
            <a:endParaRPr/>
          </a:p>
        </p:txBody>
      </p:sp>
      <p:sp>
        <p:nvSpPr>
          <p:cNvPr id="246" name="Google Shape;246;p25"/>
          <p:cNvSpPr txBox="1"/>
          <p:nvPr/>
        </p:nvSpPr>
        <p:spPr>
          <a:xfrm>
            <a:off x="2008187" y="4257708"/>
            <a:ext cx="219392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9. </a:t>
            </a:r>
            <a:r>
              <a:rPr lang="en-US" sz="1200">
                <a:solidFill>
                  <a:schemeClr val="dk1"/>
                </a:solidFill>
                <a:latin typeface="Quattrocento Sans"/>
                <a:ea typeface="Quattrocento Sans"/>
                <a:cs typeface="Quattrocento Sans"/>
                <a:sym typeface="Quattrocento Sans"/>
              </a:rPr>
              <a:t>Correlogram ACF</a:t>
            </a:r>
            <a:endParaRPr/>
          </a:p>
        </p:txBody>
      </p:sp>
      <p:pic>
        <p:nvPicPr>
          <p:cNvPr id="247" name="Google Shape;247;p25"/>
          <p:cNvPicPr preferRelativeResize="0"/>
          <p:nvPr/>
        </p:nvPicPr>
        <p:blipFill rotWithShape="1">
          <a:blip r:embed="rId4">
            <a:alphaModFix/>
          </a:blip>
          <a:srcRect/>
          <a:stretch/>
        </p:blipFill>
        <p:spPr>
          <a:xfrm>
            <a:off x="1226964" y="1416433"/>
            <a:ext cx="3623022" cy="2744224"/>
          </a:xfrm>
          <a:prstGeom prst="rect">
            <a:avLst/>
          </a:prstGeom>
          <a:noFill/>
          <a:ln>
            <a:noFill/>
          </a:ln>
        </p:spPr>
      </p:pic>
      <p:sp>
        <p:nvSpPr>
          <p:cNvPr id="248" name="Google Shape;248;p25"/>
          <p:cNvSpPr txBox="1"/>
          <p:nvPr/>
        </p:nvSpPr>
        <p:spPr>
          <a:xfrm>
            <a:off x="7799387" y="4271608"/>
            <a:ext cx="238442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10. </a:t>
            </a:r>
            <a:r>
              <a:rPr lang="en-US" sz="1200">
                <a:solidFill>
                  <a:schemeClr val="dk1"/>
                </a:solidFill>
                <a:latin typeface="Quattrocento Sans"/>
                <a:ea typeface="Quattrocento Sans"/>
                <a:cs typeface="Quattrocento Sans"/>
                <a:sym typeface="Quattrocento Sans"/>
              </a:rPr>
              <a:t>Correlogram PACF</a:t>
            </a:r>
            <a:endParaRPr/>
          </a:p>
        </p:txBody>
      </p:sp>
      <p:sp>
        <p:nvSpPr>
          <p:cNvPr id="249" name="Google Shape;249;p25"/>
          <p:cNvSpPr txBox="1"/>
          <p:nvPr/>
        </p:nvSpPr>
        <p:spPr>
          <a:xfrm>
            <a:off x="444501" y="5295900"/>
            <a:ext cx="1130935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Berdasarkan proses turunan </a:t>
            </a:r>
            <a:r>
              <a:rPr lang="en-US" sz="1800" i="1">
                <a:solidFill>
                  <a:schemeClr val="dk1"/>
                </a:solidFill>
                <a:latin typeface="Quattrocento Sans"/>
                <a:ea typeface="Quattrocento Sans"/>
                <a:cs typeface="Quattrocento Sans"/>
                <a:sym typeface="Quattrocento Sans"/>
              </a:rPr>
              <a:t>(differencing) </a:t>
            </a:r>
            <a:r>
              <a:rPr lang="en-US" sz="1800">
                <a:solidFill>
                  <a:schemeClr val="dk1"/>
                </a:solidFill>
                <a:latin typeface="Quattrocento Sans"/>
                <a:ea typeface="Quattrocento Sans"/>
                <a:cs typeface="Quattrocento Sans"/>
                <a:sym typeface="Quattrocento Sans"/>
              </a:rPr>
              <a:t>sebanyak 1x, maka didapatkan nilai parameter </a:t>
            </a:r>
            <a:r>
              <a:rPr lang="en-US" sz="1800" i="1">
                <a:solidFill>
                  <a:schemeClr val="dk1"/>
                </a:solidFill>
                <a:latin typeface="Quattrocento Sans"/>
                <a:ea typeface="Quattrocento Sans"/>
                <a:cs typeface="Quattrocento Sans"/>
                <a:sym typeface="Quattrocento Sans"/>
              </a:rPr>
              <a:t>d </a:t>
            </a:r>
            <a:r>
              <a:rPr lang="en-US" sz="1800">
                <a:solidFill>
                  <a:schemeClr val="dk1"/>
                </a:solidFill>
                <a:latin typeface="Quattrocento Sans"/>
                <a:ea typeface="Quattrocento Sans"/>
                <a:cs typeface="Quattrocento Sans"/>
                <a:sym typeface="Quattrocento Sans"/>
              </a:rPr>
              <a:t>adalah 1</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Correlogram ACF menunjukkan penurunan secara perlahan, begitupun dengan PACF. Maka dapat diduga bahwa algoritma yang sesuai adalah ARIMA dengan parameter (</a:t>
            </a:r>
            <a:r>
              <a:rPr lang="en-US" sz="1800" i="1">
                <a:solidFill>
                  <a:schemeClr val="dk1"/>
                </a:solidFill>
                <a:latin typeface="Quattrocento Sans"/>
                <a:ea typeface="Quattrocento Sans"/>
                <a:cs typeface="Quattrocento Sans"/>
                <a:sym typeface="Quattrocento Sans"/>
              </a:rPr>
              <a:t>p</a:t>
            </a:r>
            <a:r>
              <a:rPr lang="en-US" sz="1800">
                <a:solidFill>
                  <a:schemeClr val="dk1"/>
                </a:solidFill>
                <a:latin typeface="Quattrocento Sans"/>
                <a:ea typeface="Quattrocento Sans"/>
                <a:cs typeface="Quattrocento Sans"/>
                <a:sym typeface="Quattrocento Sans"/>
              </a:rPr>
              <a:t>,</a:t>
            </a:r>
            <a:r>
              <a:rPr lang="en-US" sz="1800" i="1">
                <a:solidFill>
                  <a:schemeClr val="dk1"/>
                </a:solidFill>
                <a:latin typeface="Quattrocento Sans"/>
                <a:ea typeface="Quattrocento Sans"/>
                <a:cs typeface="Quattrocento Sans"/>
                <a:sym typeface="Quattrocento Sans"/>
              </a:rPr>
              <a:t>d</a:t>
            </a:r>
            <a:r>
              <a:rPr lang="en-US" sz="1800">
                <a:solidFill>
                  <a:schemeClr val="dk1"/>
                </a:solidFill>
                <a:latin typeface="Quattrocento Sans"/>
                <a:ea typeface="Quattrocento Sans"/>
                <a:cs typeface="Quattrocento Sans"/>
                <a:sym typeface="Quattrocento Sans"/>
              </a:rPr>
              <a:t>,</a:t>
            </a:r>
            <a:r>
              <a:rPr lang="en-US" sz="1800" i="1">
                <a:solidFill>
                  <a:schemeClr val="dk1"/>
                </a:solidFill>
                <a:latin typeface="Quattrocento Sans"/>
                <a:ea typeface="Quattrocento Sans"/>
                <a:cs typeface="Quattrocento Sans"/>
                <a:sym typeface="Quattrocento Sans"/>
              </a:rPr>
              <a:t>q</a:t>
            </a:r>
            <a:r>
              <a:rPr lang="en-US" sz="1800">
                <a:solidFill>
                  <a:schemeClr val="dk1"/>
                </a:solidFill>
                <a:latin typeface="Quattrocento Sans"/>
                <a:ea typeface="Quattrocento Sans"/>
                <a:cs typeface="Quattrocento Sans"/>
                <a:sym typeface="Quattrocento Sans"/>
              </a:rPr>
              <a:t>) adalah (3,1,1)</a:t>
            </a:r>
            <a:endParaRPr/>
          </a:p>
        </p:txBody>
      </p:sp>
      <p:sp>
        <p:nvSpPr>
          <p:cNvPr id="250" name="Google Shape;250;p25"/>
          <p:cNvSpPr/>
          <p:nvPr/>
        </p:nvSpPr>
        <p:spPr>
          <a:xfrm>
            <a:off x="7799387" y="3152775"/>
            <a:ext cx="276225" cy="276225"/>
          </a:xfrm>
          <a:prstGeom prst="ellipse">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1" name="Google Shape;251;p25"/>
          <p:cNvSpPr/>
          <p:nvPr/>
        </p:nvSpPr>
        <p:spPr>
          <a:xfrm>
            <a:off x="1731962" y="3035946"/>
            <a:ext cx="276225" cy="276225"/>
          </a:xfrm>
          <a:prstGeom prst="ellipse">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Hasil ARIMA</a:t>
            </a:r>
            <a:endParaRPr/>
          </a:p>
        </p:txBody>
      </p:sp>
      <p:sp>
        <p:nvSpPr>
          <p:cNvPr id="257" name="Google Shape;257;p26"/>
          <p:cNvSpPr txBox="1"/>
          <p:nvPr/>
        </p:nvSpPr>
        <p:spPr>
          <a:xfrm>
            <a:off x="444501" y="5266375"/>
            <a:ext cx="3999000" cy="27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10. Visualisasi time series pada ARIMA (1,1,1)</a:t>
            </a:r>
            <a:endParaRPr sz="1200">
              <a:solidFill>
                <a:schemeClr val="dk1"/>
              </a:solidFill>
              <a:latin typeface="Quattrocento Sans"/>
              <a:ea typeface="Quattrocento Sans"/>
              <a:cs typeface="Quattrocento Sans"/>
              <a:sym typeface="Quattrocento Sans"/>
            </a:endParaRPr>
          </a:p>
        </p:txBody>
      </p:sp>
      <p:sp>
        <p:nvSpPr>
          <p:cNvPr id="258" name="Google Shape;258;p26"/>
          <p:cNvSpPr txBox="1"/>
          <p:nvPr/>
        </p:nvSpPr>
        <p:spPr>
          <a:xfrm>
            <a:off x="999348" y="1628238"/>
            <a:ext cx="2467751"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MAE 	: 5232.205862127191</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MAPE 	: 0.717559</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MSE 	: 31580265.055256058</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RMSE 	: 5619.632110312566</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SSE 	: 2614298140.496744</a:t>
            </a:r>
            <a:endParaRPr dirty="0"/>
          </a:p>
        </p:txBody>
      </p:sp>
      <p:pic>
        <p:nvPicPr>
          <p:cNvPr id="259" name="Google Shape;259;p26"/>
          <p:cNvPicPr preferRelativeResize="0"/>
          <p:nvPr/>
        </p:nvPicPr>
        <p:blipFill rotWithShape="1">
          <a:blip r:embed="rId3">
            <a:alphaModFix/>
          </a:blip>
          <a:srcRect/>
          <a:stretch/>
        </p:blipFill>
        <p:spPr>
          <a:xfrm>
            <a:off x="507866" y="2534230"/>
            <a:ext cx="3603412" cy="2688070"/>
          </a:xfrm>
          <a:prstGeom prst="rect">
            <a:avLst/>
          </a:prstGeom>
          <a:noFill/>
          <a:ln>
            <a:noFill/>
          </a:ln>
        </p:spPr>
      </p:pic>
      <p:sp>
        <p:nvSpPr>
          <p:cNvPr id="260" name="Google Shape;260;p26"/>
          <p:cNvSpPr txBox="1"/>
          <p:nvPr/>
        </p:nvSpPr>
        <p:spPr>
          <a:xfrm>
            <a:off x="4382050" y="5266375"/>
            <a:ext cx="3861300" cy="4617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11. Visualisasi time series pada ARIMA (2,1,1)</a:t>
            </a:r>
            <a:endParaRPr sz="12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200" b="1">
              <a:solidFill>
                <a:schemeClr val="dk1"/>
              </a:solidFill>
              <a:latin typeface="Quattrocento Sans"/>
              <a:ea typeface="Quattrocento Sans"/>
              <a:cs typeface="Quattrocento Sans"/>
              <a:sym typeface="Quattrocento Sans"/>
            </a:endParaRPr>
          </a:p>
        </p:txBody>
      </p:sp>
      <p:sp>
        <p:nvSpPr>
          <p:cNvPr id="261" name="Google Shape;261;p26"/>
          <p:cNvSpPr txBox="1"/>
          <p:nvPr/>
        </p:nvSpPr>
        <p:spPr>
          <a:xfrm>
            <a:off x="4847292" y="1628238"/>
            <a:ext cx="2467751"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MAE 	: 6240.581315085433</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MAPE 	: 0.818295</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MSE 	: 50367439.287236296</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RMSE 	: 7097.002133805252</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SSE 	: 2377048643.7006955</a:t>
            </a:r>
            <a:endParaRPr dirty="0"/>
          </a:p>
        </p:txBody>
      </p:sp>
      <p:pic>
        <p:nvPicPr>
          <p:cNvPr id="262" name="Google Shape;262;p26"/>
          <p:cNvPicPr preferRelativeResize="0"/>
          <p:nvPr/>
        </p:nvPicPr>
        <p:blipFill rotWithShape="1">
          <a:blip r:embed="rId4">
            <a:alphaModFix/>
          </a:blip>
          <a:srcRect/>
          <a:stretch/>
        </p:blipFill>
        <p:spPr>
          <a:xfrm>
            <a:off x="4331010" y="2534230"/>
            <a:ext cx="3603412" cy="2688070"/>
          </a:xfrm>
          <a:prstGeom prst="rect">
            <a:avLst/>
          </a:prstGeom>
          <a:noFill/>
          <a:ln>
            <a:noFill/>
          </a:ln>
        </p:spPr>
      </p:pic>
      <p:sp>
        <p:nvSpPr>
          <p:cNvPr id="263" name="Google Shape;263;p26"/>
          <p:cNvSpPr txBox="1"/>
          <p:nvPr/>
        </p:nvSpPr>
        <p:spPr>
          <a:xfrm>
            <a:off x="8184401" y="5266363"/>
            <a:ext cx="3851700" cy="4617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12. Visualisasi time series pada ARIMA (3,1,1)</a:t>
            </a:r>
            <a:endParaRPr sz="12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200" b="1">
              <a:solidFill>
                <a:schemeClr val="dk1"/>
              </a:solidFill>
              <a:latin typeface="Quattrocento Sans"/>
              <a:ea typeface="Quattrocento Sans"/>
              <a:cs typeface="Quattrocento Sans"/>
              <a:sym typeface="Quattrocento Sans"/>
            </a:endParaRPr>
          </a:p>
        </p:txBody>
      </p:sp>
      <p:sp>
        <p:nvSpPr>
          <p:cNvPr id="264" name="Google Shape;264;p26"/>
          <p:cNvSpPr txBox="1"/>
          <p:nvPr/>
        </p:nvSpPr>
        <p:spPr>
          <a:xfrm>
            <a:off x="8557673" y="1628250"/>
            <a:ext cx="25350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MAE 	: 6432.603909582866</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MAPE 	: 0.805270</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MSE 	: 58140059.735687315</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RMSE 	: 7624.962933397599</a:t>
            </a:r>
            <a:endParaRPr dirty="0"/>
          </a:p>
          <a:p>
            <a:pPr marL="0" marR="0" lvl="0" indent="0" algn="l" rtl="0">
              <a:spcBef>
                <a:spcPts val="0"/>
              </a:spcBef>
              <a:spcAft>
                <a:spcPts val="0"/>
              </a:spcAft>
              <a:buNone/>
            </a:pPr>
            <a:r>
              <a:rPr lang="en-US" sz="1000" dirty="0">
                <a:solidFill>
                  <a:schemeClr val="dk1"/>
                </a:solidFill>
                <a:latin typeface="Quattrocento Sans"/>
                <a:ea typeface="Quattrocento Sans"/>
                <a:cs typeface="Quattrocento Sans"/>
                <a:sym typeface="Quattrocento Sans"/>
              </a:rPr>
              <a:t>SSE 	: 2022834625.9858558</a:t>
            </a:r>
            <a:endParaRPr dirty="0"/>
          </a:p>
        </p:txBody>
      </p:sp>
      <p:pic>
        <p:nvPicPr>
          <p:cNvPr id="265" name="Google Shape;265;p26"/>
          <p:cNvPicPr preferRelativeResize="0"/>
          <p:nvPr/>
        </p:nvPicPr>
        <p:blipFill>
          <a:blip r:embed="rId5">
            <a:alphaModFix/>
          </a:blip>
          <a:stretch>
            <a:fillRect/>
          </a:stretch>
        </p:blipFill>
        <p:spPr>
          <a:xfrm>
            <a:off x="8243347" y="2534213"/>
            <a:ext cx="3318330" cy="24714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Evaluasi Model</a:t>
            </a:r>
            <a:endParaRPr/>
          </a:p>
        </p:txBody>
      </p:sp>
      <p:sp>
        <p:nvSpPr>
          <p:cNvPr id="271" name="Google Shape;271;p27"/>
          <p:cNvSpPr txBox="1"/>
          <p:nvPr/>
        </p:nvSpPr>
        <p:spPr>
          <a:xfrm>
            <a:off x="579700" y="1483600"/>
            <a:ext cx="11033700" cy="4063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MAE (Mean Absolute Error) adalah mengukur rata-rata dari selisih absolut antara prediksi model dan nilai sebenarnya dalam dataset</a:t>
            </a:r>
            <a:endParaRPr sz="1800">
              <a:latin typeface="Quattrocento Sans"/>
              <a:ea typeface="Quattrocento Sans"/>
              <a:cs typeface="Quattrocento Sans"/>
              <a:sym typeface="Quattrocento Sans"/>
            </a:endParaRPr>
          </a:p>
          <a:p>
            <a:pPr marL="457200" lvl="0" indent="0" algn="l" rtl="0">
              <a:spcBef>
                <a:spcPts val="0"/>
              </a:spcBef>
              <a:spcAft>
                <a:spcPts val="0"/>
              </a:spcAft>
              <a:buNone/>
            </a:pPr>
            <a:endParaRPr sz="1800">
              <a:latin typeface="Quattrocento Sans"/>
              <a:ea typeface="Quattrocento Sans"/>
              <a:cs typeface="Quattrocento Sans"/>
              <a:sym typeface="Quattrocento Sans"/>
            </a:endParaRPr>
          </a:p>
          <a:p>
            <a:pPr marL="457200" lvl="0" indent="-342900" algn="l" rtl="0">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MAPE (Mean Absolute Percentage Error) adalah mengukur rata-rata dari persentase selisih absolut antara prediksi model dan nilai sebenarnya dalam dataset</a:t>
            </a:r>
            <a:endParaRPr sz="1800">
              <a:latin typeface="Quattrocento Sans"/>
              <a:ea typeface="Quattrocento Sans"/>
              <a:cs typeface="Quattrocento Sans"/>
              <a:sym typeface="Quattrocento Sans"/>
            </a:endParaRPr>
          </a:p>
          <a:p>
            <a:pPr marL="457200" lvl="0" indent="0" algn="l" rtl="0">
              <a:spcBef>
                <a:spcPts val="0"/>
              </a:spcBef>
              <a:spcAft>
                <a:spcPts val="0"/>
              </a:spcAft>
              <a:buNone/>
            </a:pPr>
            <a:endParaRPr sz="1800">
              <a:solidFill>
                <a:srgbClr val="374151"/>
              </a:solidFill>
              <a:highlight>
                <a:srgbClr val="F7F7F8"/>
              </a:highlight>
              <a:latin typeface="Quattrocento Sans"/>
              <a:ea typeface="Quattrocento Sans"/>
              <a:cs typeface="Quattrocento Sans"/>
              <a:sym typeface="Quattrocento Sans"/>
            </a:endParaRPr>
          </a:p>
          <a:p>
            <a:pPr marL="457200" lvl="0" indent="-342900" algn="l" rtl="0">
              <a:spcBef>
                <a:spcPts val="0"/>
              </a:spcBef>
              <a:spcAft>
                <a:spcPts val="0"/>
              </a:spcAft>
              <a:buSzPts val="1800"/>
              <a:buFont typeface="Quattrocento Sans"/>
              <a:buChar char="●"/>
            </a:pPr>
            <a:r>
              <a:rPr lang="en-US" sz="1800">
                <a:solidFill>
                  <a:srgbClr val="374151"/>
                </a:solidFill>
                <a:highlight>
                  <a:srgbClr val="F7F7F8"/>
                </a:highlight>
                <a:latin typeface="Quattrocento Sans"/>
                <a:ea typeface="Quattrocento Sans"/>
                <a:cs typeface="Quattrocento Sans"/>
                <a:sym typeface="Quattrocento Sans"/>
              </a:rPr>
              <a:t>MSE (Mean Squared Error) adalah rata-rata dari kuadrat selisih antara prediksi model dan nilai sebenarnya dalam dataset</a:t>
            </a:r>
            <a:endParaRPr sz="1800">
              <a:solidFill>
                <a:srgbClr val="374151"/>
              </a:solidFill>
              <a:highlight>
                <a:srgbClr val="F7F7F8"/>
              </a:highlight>
              <a:latin typeface="Quattrocento Sans"/>
              <a:ea typeface="Quattrocento Sans"/>
              <a:cs typeface="Quattrocento Sans"/>
              <a:sym typeface="Quattrocento Sans"/>
            </a:endParaRPr>
          </a:p>
          <a:p>
            <a:pPr marL="457200" lvl="0" indent="0" algn="l" rtl="0">
              <a:spcBef>
                <a:spcPts val="0"/>
              </a:spcBef>
              <a:spcAft>
                <a:spcPts val="0"/>
              </a:spcAft>
              <a:buNone/>
            </a:pPr>
            <a:endParaRPr sz="1800">
              <a:solidFill>
                <a:srgbClr val="374151"/>
              </a:solidFill>
              <a:highlight>
                <a:srgbClr val="F7F7F8"/>
              </a:highlight>
              <a:latin typeface="Quattrocento Sans"/>
              <a:ea typeface="Quattrocento Sans"/>
              <a:cs typeface="Quattrocento Sans"/>
              <a:sym typeface="Quattrocento Sans"/>
            </a:endParaRPr>
          </a:p>
          <a:p>
            <a:pPr marL="457200" lvl="0" indent="-342900" algn="l" rtl="0">
              <a:spcBef>
                <a:spcPts val="0"/>
              </a:spcBef>
              <a:spcAft>
                <a:spcPts val="0"/>
              </a:spcAft>
              <a:buClr>
                <a:srgbClr val="374151"/>
              </a:buClr>
              <a:buSzPts val="1800"/>
              <a:buFont typeface="Quattrocento Sans"/>
              <a:buChar char="●"/>
            </a:pPr>
            <a:r>
              <a:rPr lang="en-US" sz="1800">
                <a:solidFill>
                  <a:srgbClr val="374151"/>
                </a:solidFill>
                <a:highlight>
                  <a:srgbClr val="F7F7F8"/>
                </a:highlight>
                <a:latin typeface="Quattrocento Sans"/>
                <a:ea typeface="Quattrocento Sans"/>
                <a:cs typeface="Quattrocento Sans"/>
                <a:sym typeface="Quattrocento Sans"/>
              </a:rPr>
              <a:t>SSE (Sum of Squared Errors) adalah total dari semua kuadrat selisih antara prediksi model dan nilai sebenarnya dalam dataset</a:t>
            </a:r>
            <a:endParaRPr sz="1800">
              <a:solidFill>
                <a:srgbClr val="374151"/>
              </a:solidFill>
              <a:highlight>
                <a:srgbClr val="F7F7F8"/>
              </a:highlight>
              <a:latin typeface="Quattrocento Sans"/>
              <a:ea typeface="Quattrocento Sans"/>
              <a:cs typeface="Quattrocento Sans"/>
              <a:sym typeface="Quattrocento Sans"/>
            </a:endParaRPr>
          </a:p>
          <a:p>
            <a:pPr marL="457200" lvl="0" indent="0" algn="l" rtl="0">
              <a:spcBef>
                <a:spcPts val="0"/>
              </a:spcBef>
              <a:spcAft>
                <a:spcPts val="0"/>
              </a:spcAft>
              <a:buNone/>
            </a:pPr>
            <a:endParaRPr sz="1800">
              <a:solidFill>
                <a:srgbClr val="374151"/>
              </a:solidFill>
              <a:highlight>
                <a:srgbClr val="F7F7F8"/>
              </a:highlight>
              <a:latin typeface="Quattrocento Sans"/>
              <a:ea typeface="Quattrocento Sans"/>
              <a:cs typeface="Quattrocento Sans"/>
              <a:sym typeface="Quattrocento Sans"/>
            </a:endParaRPr>
          </a:p>
          <a:p>
            <a:pPr marL="457200" lvl="0" indent="-342900" algn="l" rtl="0">
              <a:spcBef>
                <a:spcPts val="0"/>
              </a:spcBef>
              <a:spcAft>
                <a:spcPts val="0"/>
              </a:spcAft>
              <a:buClr>
                <a:srgbClr val="374151"/>
              </a:buClr>
              <a:buSzPts val="1800"/>
              <a:buFont typeface="Quattrocento Sans"/>
              <a:buChar char="●"/>
            </a:pPr>
            <a:r>
              <a:rPr lang="en-US" sz="1800">
                <a:solidFill>
                  <a:srgbClr val="374151"/>
                </a:solidFill>
                <a:highlight>
                  <a:srgbClr val="F7F7F8"/>
                </a:highlight>
                <a:latin typeface="Quattrocento Sans"/>
                <a:ea typeface="Quattrocento Sans"/>
                <a:cs typeface="Quattrocento Sans"/>
                <a:sym typeface="Quattrocento Sans"/>
              </a:rPr>
              <a:t>Dalam proses evaluasi model diambil 05-10-2009	hingga 22-03-2010 (24 minggu / data point) yang diambil dari keseluruhan dataset (mengingat dataset dengan jumlah terbatas)</a:t>
            </a:r>
            <a:endParaRPr sz="1800">
              <a:solidFill>
                <a:srgbClr val="374151"/>
              </a:solidFill>
              <a:highlight>
                <a:srgbClr val="F7F7F8"/>
              </a:highlight>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444500" y="412137"/>
            <a:ext cx="9147000" cy="64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t>Evaluasi model dan paper ARIMA(3,1,1) </a:t>
            </a:r>
            <a:endParaRPr/>
          </a:p>
        </p:txBody>
      </p:sp>
      <p:pic>
        <p:nvPicPr>
          <p:cNvPr id="277" name="Google Shape;277;p28"/>
          <p:cNvPicPr preferRelativeResize="0"/>
          <p:nvPr/>
        </p:nvPicPr>
        <p:blipFill>
          <a:blip r:embed="rId3">
            <a:alphaModFix/>
          </a:blip>
          <a:stretch>
            <a:fillRect/>
          </a:stretch>
        </p:blipFill>
        <p:spPr>
          <a:xfrm>
            <a:off x="2306650" y="1287962"/>
            <a:ext cx="6809134" cy="55008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444500" y="412137"/>
            <a:ext cx="9147000" cy="64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Evaluasi Model</a:t>
            </a:r>
            <a:endParaRPr/>
          </a:p>
        </p:txBody>
      </p:sp>
      <p:graphicFrame>
        <p:nvGraphicFramePr>
          <p:cNvPr id="283" name="Google Shape;283;p29"/>
          <p:cNvGraphicFramePr/>
          <p:nvPr/>
        </p:nvGraphicFramePr>
        <p:xfrm>
          <a:off x="548255" y="1835860"/>
          <a:ext cx="11028375" cy="3383600"/>
        </p:xfrm>
        <a:graphic>
          <a:graphicData uri="http://schemas.openxmlformats.org/drawingml/2006/table">
            <a:tbl>
              <a:tblPr firstRow="1" bandRow="1">
                <a:noFill/>
                <a:tableStyleId>{17BE5C64-EB64-403F-A934-7ED2EC68D665}</a:tableStyleId>
              </a:tblPr>
              <a:tblGrid>
                <a:gridCol w="2205675">
                  <a:extLst>
                    <a:ext uri="{9D8B030D-6E8A-4147-A177-3AD203B41FA5}">
                      <a16:colId xmlns:a16="http://schemas.microsoft.com/office/drawing/2014/main" val="20000"/>
                    </a:ext>
                  </a:extLst>
                </a:gridCol>
                <a:gridCol w="2205675">
                  <a:extLst>
                    <a:ext uri="{9D8B030D-6E8A-4147-A177-3AD203B41FA5}">
                      <a16:colId xmlns:a16="http://schemas.microsoft.com/office/drawing/2014/main" val="20001"/>
                    </a:ext>
                  </a:extLst>
                </a:gridCol>
                <a:gridCol w="2205675">
                  <a:extLst>
                    <a:ext uri="{9D8B030D-6E8A-4147-A177-3AD203B41FA5}">
                      <a16:colId xmlns:a16="http://schemas.microsoft.com/office/drawing/2014/main" val="20002"/>
                    </a:ext>
                  </a:extLst>
                </a:gridCol>
                <a:gridCol w="2205675">
                  <a:extLst>
                    <a:ext uri="{9D8B030D-6E8A-4147-A177-3AD203B41FA5}">
                      <a16:colId xmlns:a16="http://schemas.microsoft.com/office/drawing/2014/main" val="20003"/>
                    </a:ext>
                  </a:extLst>
                </a:gridCol>
                <a:gridCol w="2205675">
                  <a:extLst>
                    <a:ext uri="{9D8B030D-6E8A-4147-A177-3AD203B41FA5}">
                      <a16:colId xmlns:a16="http://schemas.microsoft.com/office/drawing/2014/main" val="20004"/>
                    </a:ext>
                  </a:extLst>
                </a:gridCol>
              </a:tblGrid>
              <a:tr h="845900">
                <a:tc>
                  <a:txBody>
                    <a:bodyPr/>
                    <a:lstStyle/>
                    <a:p>
                      <a:pPr marL="0" marR="0" lvl="0" indent="0" algn="l" rtl="0">
                        <a:spcBef>
                          <a:spcPts val="0"/>
                        </a:spcBef>
                        <a:spcAft>
                          <a:spcPts val="0"/>
                        </a:spcAft>
                        <a:buNone/>
                      </a:pPr>
                      <a:r>
                        <a:rPr lang="en-US" sz="1800"/>
                        <a:t>Algoritma</a:t>
                      </a:r>
                      <a:endParaRPr/>
                    </a:p>
                  </a:txBody>
                  <a:tcPr marL="91450" marR="91450" marT="45725" marB="45725"/>
                </a:tc>
                <a:tc>
                  <a:txBody>
                    <a:bodyPr/>
                    <a:lstStyle/>
                    <a:p>
                      <a:pPr marL="0" marR="0" lvl="0" indent="0" algn="l" rtl="0">
                        <a:spcBef>
                          <a:spcPts val="0"/>
                        </a:spcBef>
                        <a:spcAft>
                          <a:spcPts val="0"/>
                        </a:spcAft>
                        <a:buNone/>
                      </a:pPr>
                      <a:r>
                        <a:rPr lang="en-US" sz="1800"/>
                        <a:t>MAE</a:t>
                      </a:r>
                      <a:endParaRPr/>
                    </a:p>
                  </a:txBody>
                  <a:tcPr marL="91450" marR="91450" marT="45725" marB="45725"/>
                </a:tc>
                <a:tc>
                  <a:txBody>
                    <a:bodyPr/>
                    <a:lstStyle/>
                    <a:p>
                      <a:pPr marL="0" marR="0" lvl="0" indent="0" algn="l" rtl="0">
                        <a:spcBef>
                          <a:spcPts val="0"/>
                        </a:spcBef>
                        <a:spcAft>
                          <a:spcPts val="0"/>
                        </a:spcAft>
                        <a:buNone/>
                      </a:pPr>
                      <a:r>
                        <a:rPr lang="en-US" sz="1800"/>
                        <a:t>MAPE</a:t>
                      </a:r>
                      <a:endParaRPr/>
                    </a:p>
                  </a:txBody>
                  <a:tcPr marL="91450" marR="91450" marT="45725" marB="45725"/>
                </a:tc>
                <a:tc>
                  <a:txBody>
                    <a:bodyPr/>
                    <a:lstStyle/>
                    <a:p>
                      <a:pPr marL="0" marR="0" lvl="0" indent="0" algn="l" rtl="0">
                        <a:spcBef>
                          <a:spcPts val="0"/>
                        </a:spcBef>
                        <a:spcAft>
                          <a:spcPts val="0"/>
                        </a:spcAft>
                        <a:buNone/>
                      </a:pPr>
                      <a:r>
                        <a:rPr lang="en-US" sz="1800"/>
                        <a:t>MSE</a:t>
                      </a:r>
                      <a:endParaRPr/>
                    </a:p>
                  </a:txBody>
                  <a:tcPr marL="91450" marR="91450" marT="45725" marB="45725"/>
                </a:tc>
                <a:tc>
                  <a:txBody>
                    <a:bodyPr/>
                    <a:lstStyle/>
                    <a:p>
                      <a:pPr marL="0" marR="0" lvl="0" indent="0" algn="l" rtl="0">
                        <a:spcBef>
                          <a:spcPts val="0"/>
                        </a:spcBef>
                        <a:spcAft>
                          <a:spcPts val="0"/>
                        </a:spcAft>
                        <a:buNone/>
                      </a:pPr>
                      <a:r>
                        <a:rPr lang="en-US" sz="1800"/>
                        <a:t>SSE</a:t>
                      </a:r>
                      <a:endParaRPr/>
                    </a:p>
                  </a:txBody>
                  <a:tcPr marL="91450" marR="91450" marT="45725" marB="45725"/>
                </a:tc>
                <a:extLst>
                  <a:ext uri="{0D108BD9-81ED-4DB2-BD59-A6C34878D82A}">
                    <a16:rowId xmlns:a16="http://schemas.microsoft.com/office/drawing/2014/main" val="10000"/>
                  </a:ext>
                </a:extLst>
              </a:tr>
              <a:tr h="845900">
                <a:tc>
                  <a:txBody>
                    <a:bodyPr/>
                    <a:lstStyle/>
                    <a:p>
                      <a:pPr marL="0" marR="0" lvl="0" indent="0" algn="l" rtl="0">
                        <a:spcBef>
                          <a:spcPts val="0"/>
                        </a:spcBef>
                        <a:spcAft>
                          <a:spcPts val="0"/>
                        </a:spcAft>
                        <a:buNone/>
                      </a:pPr>
                      <a:r>
                        <a:rPr lang="en-US" sz="1800"/>
                        <a:t>ARIMA(1,1,1)</a:t>
                      </a:r>
                      <a:endParaRPr/>
                    </a:p>
                  </a:txBody>
                  <a:tcPr marL="91450" marR="91450" marT="45725" marB="45725"/>
                </a:tc>
                <a:tc>
                  <a:txBody>
                    <a:bodyPr/>
                    <a:lstStyle/>
                    <a:p>
                      <a:pPr marL="0" marR="0" lvl="0" indent="0" algn="l" rtl="0">
                        <a:spcBef>
                          <a:spcPts val="0"/>
                        </a:spcBef>
                        <a:spcAft>
                          <a:spcPts val="0"/>
                        </a:spcAft>
                        <a:buNone/>
                      </a:pPr>
                      <a:r>
                        <a:rPr lang="en-US" sz="1800"/>
                        <a:t>5232.205862127191</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Quattrocento Sans"/>
                        <a:buNone/>
                      </a:pPr>
                      <a:r>
                        <a:rPr lang="en-US" sz="1800"/>
                        <a:t>0.717559</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31580265.055256058</a:t>
                      </a:r>
                      <a:endParaRPr sz="1800"/>
                    </a:p>
                  </a:txBody>
                  <a:tcPr marL="91450" marR="91450" marT="45725" marB="45725"/>
                </a:tc>
                <a:tc>
                  <a:txBody>
                    <a:bodyPr/>
                    <a:lstStyle/>
                    <a:p>
                      <a:pPr marL="0" marR="0" lvl="0" indent="0" algn="l" rtl="0">
                        <a:spcBef>
                          <a:spcPts val="0"/>
                        </a:spcBef>
                        <a:spcAft>
                          <a:spcPts val="0"/>
                        </a:spcAft>
                        <a:buNone/>
                      </a:pPr>
                      <a:r>
                        <a:rPr lang="en-US" sz="1800"/>
                        <a:t>2614298140.496744</a:t>
                      </a:r>
                      <a:endParaRPr sz="1800"/>
                    </a:p>
                  </a:txBody>
                  <a:tcPr marL="91450" marR="91450" marT="45725" marB="45725"/>
                </a:tc>
                <a:extLst>
                  <a:ext uri="{0D108BD9-81ED-4DB2-BD59-A6C34878D82A}">
                    <a16:rowId xmlns:a16="http://schemas.microsoft.com/office/drawing/2014/main" val="10001"/>
                  </a:ext>
                </a:extLst>
              </a:tr>
              <a:tr h="845900">
                <a:tc>
                  <a:txBody>
                    <a:bodyPr/>
                    <a:lstStyle/>
                    <a:p>
                      <a:pPr marL="0" marR="0" lvl="0" indent="0" algn="l" rtl="0">
                        <a:lnSpc>
                          <a:spcPct val="100000"/>
                        </a:lnSpc>
                        <a:spcBef>
                          <a:spcPts val="0"/>
                        </a:spcBef>
                        <a:spcAft>
                          <a:spcPts val="0"/>
                        </a:spcAft>
                        <a:buClr>
                          <a:schemeClr val="dk1"/>
                        </a:buClr>
                        <a:buSzPts val="1800"/>
                        <a:buFont typeface="Quattrocento Sans"/>
                        <a:buNone/>
                      </a:pPr>
                      <a:r>
                        <a:rPr lang="en-US" sz="1800"/>
                        <a:t>ARIMA(2,1,1)</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6240.581315085433</a:t>
                      </a:r>
                      <a:endParaRPr sz="1800"/>
                    </a:p>
                  </a:txBody>
                  <a:tcPr marL="91450" marR="91450" marT="45725" marB="45725"/>
                </a:tc>
                <a:tc>
                  <a:txBody>
                    <a:bodyPr/>
                    <a:lstStyle/>
                    <a:p>
                      <a:pPr marL="0" marR="0" lvl="0" indent="0" algn="l" rtl="0">
                        <a:spcBef>
                          <a:spcPts val="0"/>
                        </a:spcBef>
                        <a:spcAft>
                          <a:spcPts val="0"/>
                        </a:spcAft>
                        <a:buNone/>
                      </a:pPr>
                      <a:r>
                        <a:rPr lang="en-US" sz="1800"/>
                        <a:t>0.818295</a:t>
                      </a:r>
                      <a:endParaRPr sz="1800"/>
                    </a:p>
                  </a:txBody>
                  <a:tcPr marL="91450" marR="91450" marT="45725" marB="45725"/>
                </a:tc>
                <a:tc>
                  <a:txBody>
                    <a:bodyPr/>
                    <a:lstStyle/>
                    <a:p>
                      <a:pPr marL="0" marR="0" lvl="0" indent="0" algn="l" rtl="0">
                        <a:spcBef>
                          <a:spcPts val="0"/>
                        </a:spcBef>
                        <a:spcAft>
                          <a:spcPts val="0"/>
                        </a:spcAft>
                        <a:buNone/>
                      </a:pPr>
                      <a:r>
                        <a:rPr lang="en-US" sz="1800"/>
                        <a:t>50367439.287236296</a:t>
                      </a:r>
                      <a:endParaRPr sz="1800"/>
                    </a:p>
                  </a:txBody>
                  <a:tcPr marL="91450" marR="91450" marT="45725" marB="45725"/>
                </a:tc>
                <a:tc>
                  <a:txBody>
                    <a:bodyPr/>
                    <a:lstStyle/>
                    <a:p>
                      <a:pPr marL="0" marR="0" lvl="0" indent="0" algn="l" rtl="0">
                        <a:spcBef>
                          <a:spcPts val="0"/>
                        </a:spcBef>
                        <a:spcAft>
                          <a:spcPts val="0"/>
                        </a:spcAft>
                        <a:buNone/>
                      </a:pPr>
                      <a:r>
                        <a:rPr lang="en-US" sz="1800"/>
                        <a:t>2377048643.7006955</a:t>
                      </a:r>
                      <a:endParaRPr sz="1800"/>
                    </a:p>
                  </a:txBody>
                  <a:tcPr marL="91450" marR="91450" marT="45725" marB="45725"/>
                </a:tc>
                <a:extLst>
                  <a:ext uri="{0D108BD9-81ED-4DB2-BD59-A6C34878D82A}">
                    <a16:rowId xmlns:a16="http://schemas.microsoft.com/office/drawing/2014/main" val="10002"/>
                  </a:ext>
                </a:extLst>
              </a:tr>
              <a:tr h="845900">
                <a:tc>
                  <a:txBody>
                    <a:bodyPr/>
                    <a:lstStyle/>
                    <a:p>
                      <a:pPr marL="0" marR="0" lvl="0" indent="0" algn="l" rtl="0">
                        <a:lnSpc>
                          <a:spcPct val="100000"/>
                        </a:lnSpc>
                        <a:spcBef>
                          <a:spcPts val="0"/>
                        </a:spcBef>
                        <a:spcAft>
                          <a:spcPts val="0"/>
                        </a:spcAft>
                        <a:buClr>
                          <a:schemeClr val="dk1"/>
                        </a:buClr>
                        <a:buSzPts val="1800"/>
                        <a:buFont typeface="Quattrocento Sans"/>
                        <a:buNone/>
                      </a:pPr>
                      <a:r>
                        <a:rPr lang="en-US" sz="1800"/>
                        <a:t>ARIMA(3,1,1)</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6432.603909582866</a:t>
                      </a:r>
                      <a:endParaRPr sz="1800"/>
                    </a:p>
                  </a:txBody>
                  <a:tcPr marL="91450" marR="91450" marT="45725" marB="45725"/>
                </a:tc>
                <a:tc>
                  <a:txBody>
                    <a:bodyPr/>
                    <a:lstStyle/>
                    <a:p>
                      <a:pPr marL="0" marR="0" lvl="0" indent="0" algn="l" rtl="0">
                        <a:spcBef>
                          <a:spcPts val="0"/>
                        </a:spcBef>
                        <a:spcAft>
                          <a:spcPts val="0"/>
                        </a:spcAft>
                        <a:buNone/>
                      </a:pPr>
                      <a:r>
                        <a:rPr lang="en-US" sz="1800"/>
                        <a:t>0.805270</a:t>
                      </a:r>
                      <a:endParaRPr sz="1800"/>
                    </a:p>
                  </a:txBody>
                  <a:tcPr marL="91450" marR="91450" marT="45725" marB="45725"/>
                </a:tc>
                <a:tc>
                  <a:txBody>
                    <a:bodyPr/>
                    <a:lstStyle/>
                    <a:p>
                      <a:pPr marL="0" marR="0" lvl="0" indent="0" algn="l" rtl="0">
                        <a:spcBef>
                          <a:spcPts val="0"/>
                        </a:spcBef>
                        <a:spcAft>
                          <a:spcPts val="0"/>
                        </a:spcAft>
                        <a:buNone/>
                      </a:pPr>
                      <a:r>
                        <a:rPr lang="en-US" sz="1800"/>
                        <a:t>58140059.735687315</a:t>
                      </a:r>
                      <a:endParaRPr sz="1800"/>
                    </a:p>
                  </a:txBody>
                  <a:tcPr marL="91450" marR="91450" marT="45725" marB="45725"/>
                </a:tc>
                <a:tc>
                  <a:txBody>
                    <a:bodyPr/>
                    <a:lstStyle/>
                    <a:p>
                      <a:pPr marL="0" marR="0" lvl="0" indent="0" algn="l" rtl="0">
                        <a:spcBef>
                          <a:spcPts val="0"/>
                        </a:spcBef>
                        <a:spcAft>
                          <a:spcPts val="0"/>
                        </a:spcAft>
                        <a:buNone/>
                      </a:pPr>
                      <a:r>
                        <a:rPr lang="en-US" sz="1800"/>
                        <a:t>2022834625.9858558</a:t>
                      </a: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284" name="Google Shape;284;p29"/>
          <p:cNvSpPr/>
          <p:nvPr/>
        </p:nvSpPr>
        <p:spPr>
          <a:xfrm>
            <a:off x="2751826" y="2709059"/>
            <a:ext cx="6573300" cy="640200"/>
          </a:xfrm>
          <a:prstGeom prst="roundRect">
            <a:avLst>
              <a:gd name="adj" fmla="val 16667"/>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85" name="Google Shape;285;p29"/>
          <p:cNvSpPr/>
          <p:nvPr/>
        </p:nvSpPr>
        <p:spPr>
          <a:xfrm>
            <a:off x="9408544" y="4388282"/>
            <a:ext cx="2073300" cy="640200"/>
          </a:xfrm>
          <a:prstGeom prst="roundRect">
            <a:avLst>
              <a:gd name="adj" fmla="val 16667"/>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0"/>
          <p:cNvSpPr txBox="1">
            <a:spLocks noGrp="1"/>
          </p:cNvSpPr>
          <p:nvPr>
            <p:ph type="title"/>
          </p:nvPr>
        </p:nvSpPr>
        <p:spPr>
          <a:xfrm>
            <a:off x="404310" y="2484470"/>
            <a:ext cx="5691690" cy="213056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600"/>
              <a:buFont typeface="Quattrocento Sans"/>
              <a:buNone/>
            </a:pPr>
            <a:r>
              <a:rPr lang="en-US">
                <a:latin typeface="Quattrocento Sans"/>
                <a:ea typeface="Quattrocento Sans"/>
                <a:cs typeface="Quattrocento Sans"/>
                <a:sym typeface="Quattrocento Sans"/>
              </a:rPr>
              <a:t>Terima Kasih</a:t>
            </a:r>
            <a:endParaRPr/>
          </a:p>
        </p:txBody>
      </p:sp>
      <p:grpSp>
        <p:nvGrpSpPr>
          <p:cNvPr id="291" name="Google Shape;291;p30" descr="circles connected by lines"/>
          <p:cNvGrpSpPr/>
          <p:nvPr/>
        </p:nvGrpSpPr>
        <p:grpSpPr>
          <a:xfrm>
            <a:off x="6867728" y="1031132"/>
            <a:ext cx="4046706" cy="4853637"/>
            <a:chOff x="6867728" y="1031132"/>
            <a:chExt cx="4046706" cy="4853637"/>
          </a:xfrm>
        </p:grpSpPr>
        <p:cxnSp>
          <p:nvCxnSpPr>
            <p:cNvPr id="292" name="Google Shape;292;p30" descr="straight line"/>
            <p:cNvCxnSpPr/>
            <p:nvPr/>
          </p:nvCxnSpPr>
          <p:spPr>
            <a:xfrm>
              <a:off x="7988238" y="2801566"/>
              <a:ext cx="1330860" cy="748184"/>
            </a:xfrm>
            <a:prstGeom prst="straightConnector1">
              <a:avLst/>
            </a:prstGeom>
            <a:noFill/>
            <a:ln w="19050" cap="flat" cmpd="sng">
              <a:solidFill>
                <a:srgbClr val="A5A5A5"/>
              </a:solidFill>
              <a:prstDash val="solid"/>
              <a:miter lim="800000"/>
              <a:headEnd type="none" w="sm" len="sm"/>
              <a:tailEnd type="none" w="sm" len="sm"/>
            </a:ln>
          </p:spPr>
        </p:cxnSp>
        <p:cxnSp>
          <p:nvCxnSpPr>
            <p:cNvPr id="293" name="Google Shape;293;p30" descr="straight line"/>
            <p:cNvCxnSpPr/>
            <p:nvPr/>
          </p:nvCxnSpPr>
          <p:spPr>
            <a:xfrm>
              <a:off x="9708204" y="1960547"/>
              <a:ext cx="214008" cy="1055027"/>
            </a:xfrm>
            <a:prstGeom prst="straightConnector1">
              <a:avLst/>
            </a:prstGeom>
            <a:noFill/>
            <a:ln w="19050" cap="flat" cmpd="sng">
              <a:solidFill>
                <a:srgbClr val="A5A5A5"/>
              </a:solidFill>
              <a:prstDash val="solid"/>
              <a:miter lim="800000"/>
              <a:headEnd type="none" w="sm" len="sm"/>
              <a:tailEnd type="none" w="sm" len="sm"/>
            </a:ln>
          </p:spPr>
        </p:cxnSp>
        <p:sp>
          <p:nvSpPr>
            <p:cNvPr id="294" name="Google Shape;294;p30" descr="oval shape"/>
            <p:cNvSpPr/>
            <p:nvPr/>
          </p:nvSpPr>
          <p:spPr>
            <a:xfrm>
              <a:off x="6867728" y="1887166"/>
              <a:ext cx="1303506" cy="1303506"/>
            </a:xfrm>
            <a:prstGeom prst="ellipse">
              <a:avLst/>
            </a:prstGeom>
            <a:solidFill>
              <a:schemeClr val="accent1"/>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5" name="Google Shape;295;p30" descr="oval shape"/>
            <p:cNvSpPr/>
            <p:nvPr/>
          </p:nvSpPr>
          <p:spPr>
            <a:xfrm>
              <a:off x="9144000" y="1031132"/>
              <a:ext cx="1031132" cy="1031132"/>
            </a:xfrm>
            <a:prstGeom prst="ellipse">
              <a:avLst/>
            </a:prstGeom>
            <a:solidFill>
              <a:schemeClr val="accent6"/>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6" name="Google Shape;296;p30" descr="oval shape"/>
            <p:cNvSpPr/>
            <p:nvPr/>
          </p:nvSpPr>
          <p:spPr>
            <a:xfrm>
              <a:off x="8598544" y="5000016"/>
              <a:ext cx="884753" cy="884753"/>
            </a:xfrm>
            <a:prstGeom prst="ellipse">
              <a:avLst/>
            </a:prstGeom>
            <a:solidFill>
              <a:schemeClr val="accent2"/>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97" name="Google Shape;297;p30" descr="straight line"/>
            <p:cNvCxnSpPr>
              <a:endCxn id="296" idx="7"/>
            </p:cNvCxnSpPr>
            <p:nvPr/>
          </p:nvCxnSpPr>
          <p:spPr>
            <a:xfrm flipH="1">
              <a:off x="9353728" y="4465985"/>
              <a:ext cx="501600" cy="663600"/>
            </a:xfrm>
            <a:prstGeom prst="straightConnector1">
              <a:avLst/>
            </a:prstGeom>
            <a:noFill/>
            <a:ln w="19050" cap="flat" cmpd="sng">
              <a:solidFill>
                <a:srgbClr val="A5A5A5"/>
              </a:solidFill>
              <a:prstDash val="solid"/>
              <a:miter lim="800000"/>
              <a:headEnd type="none" w="sm" len="sm"/>
              <a:tailEnd type="none" w="sm" len="sm"/>
            </a:ln>
          </p:spPr>
        </p:cxnSp>
        <p:sp>
          <p:nvSpPr>
            <p:cNvPr id="298" name="Google Shape;298;p30" descr="oval shape"/>
            <p:cNvSpPr/>
            <p:nvPr/>
          </p:nvSpPr>
          <p:spPr>
            <a:xfrm>
              <a:off x="9144000" y="3015574"/>
              <a:ext cx="1770434" cy="1770434"/>
            </a:xfrm>
            <a:prstGeom prst="ellipse">
              <a:avLst/>
            </a:prstGeom>
            <a:solidFill>
              <a:schemeClr val="accent4"/>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299" name="Google Shape;299;p30"/>
          <p:cNvSpPr/>
          <p:nvPr/>
        </p:nvSpPr>
        <p:spPr>
          <a:xfrm>
            <a:off x="426082" y="327804"/>
            <a:ext cx="1997941"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300" name="Google Shape;300;p30"/>
          <p:cNvPicPr preferRelativeResize="0"/>
          <p:nvPr/>
        </p:nvPicPr>
        <p:blipFill rotWithShape="1">
          <a:blip r:embed="rId3">
            <a:alphaModFix/>
          </a:blip>
          <a:srcRect/>
          <a:stretch/>
        </p:blipFill>
        <p:spPr>
          <a:xfrm>
            <a:off x="426082" y="344472"/>
            <a:ext cx="1428750" cy="8810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Makalah Rujukan</a:t>
            </a:r>
            <a:endParaRPr/>
          </a:p>
        </p:txBody>
      </p:sp>
      <p:sp>
        <p:nvSpPr>
          <p:cNvPr id="101" name="Google Shape;101;p14" descr="rounded rectangle&#10;"/>
          <p:cNvSpPr/>
          <p:nvPr/>
        </p:nvSpPr>
        <p:spPr>
          <a:xfrm>
            <a:off x="1607126" y="1543438"/>
            <a:ext cx="2661708" cy="1078067"/>
          </a:xfrm>
          <a:prstGeom prst="roundRect">
            <a:avLst>
              <a:gd name="adj" fmla="val 16667"/>
            </a:avLst>
          </a:prstGeom>
          <a:solidFill>
            <a:srgbClr val="2F549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2" name="Google Shape;102;p14" descr="rounded rectangle&#10;"/>
          <p:cNvSpPr/>
          <p:nvPr/>
        </p:nvSpPr>
        <p:spPr>
          <a:xfrm>
            <a:off x="7561901" y="1555001"/>
            <a:ext cx="2661708" cy="1078992"/>
          </a:xfrm>
          <a:prstGeom prst="roundRect">
            <a:avLst>
              <a:gd name="adj" fmla="val 16667"/>
            </a:avLst>
          </a:prstGeom>
          <a:solidFill>
            <a:srgbClr val="385623"/>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3" name="Google Shape;103;p14" descr="rounded rectangle&#10;"/>
          <p:cNvSpPr/>
          <p:nvPr/>
        </p:nvSpPr>
        <p:spPr>
          <a:xfrm>
            <a:off x="1630506" y="4901045"/>
            <a:ext cx="2661708" cy="1078993"/>
          </a:xfrm>
          <a:prstGeom prst="roundRect">
            <a:avLst>
              <a:gd name="adj" fmla="val 16667"/>
            </a:avLst>
          </a:prstGeom>
          <a:solidFill>
            <a:schemeClr val="accent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 name="Google Shape;104;p14"/>
          <p:cNvSpPr txBox="1"/>
          <p:nvPr/>
        </p:nvSpPr>
        <p:spPr>
          <a:xfrm>
            <a:off x="1607126" y="1789621"/>
            <a:ext cx="266170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lt1"/>
                </a:solidFill>
                <a:latin typeface="Quattrocento Sans"/>
                <a:ea typeface="Quattrocento Sans"/>
                <a:cs typeface="Quattrocento Sans"/>
                <a:sym typeface="Quattrocento Sans"/>
              </a:rPr>
              <a:t>Teori Permintaan* </a:t>
            </a:r>
            <a:endParaRPr/>
          </a:p>
          <a:p>
            <a:pPr marL="0" marR="0" lvl="0" indent="0" algn="ctr" rtl="0">
              <a:spcBef>
                <a:spcPts val="0"/>
              </a:spcBef>
              <a:spcAft>
                <a:spcPts val="0"/>
              </a:spcAft>
              <a:buNone/>
            </a:pPr>
            <a:r>
              <a:rPr lang="en-US" sz="1600" b="0" i="0" u="none" strike="noStrike" cap="none">
                <a:solidFill>
                  <a:schemeClr val="lt1"/>
                </a:solidFill>
                <a:latin typeface="Quattrocento Sans"/>
                <a:ea typeface="Quattrocento Sans"/>
                <a:cs typeface="Quattrocento Sans"/>
                <a:sym typeface="Quattrocento Sans"/>
              </a:rPr>
              <a:t>(</a:t>
            </a:r>
            <a:r>
              <a:rPr lang="en-US" sz="1600" b="0" i="1" u="none" strike="noStrike" cap="none">
                <a:solidFill>
                  <a:schemeClr val="lt1"/>
                </a:solidFill>
                <a:latin typeface="Quattrocento Sans"/>
                <a:ea typeface="Quattrocento Sans"/>
                <a:cs typeface="Quattrocento Sans"/>
                <a:sym typeface="Quattrocento Sans"/>
              </a:rPr>
              <a:t>Demand Management</a:t>
            </a:r>
            <a:r>
              <a:rPr lang="en-US" sz="1600" b="0" i="0" u="none" strike="noStrike" cap="none">
                <a:solidFill>
                  <a:schemeClr val="lt1"/>
                </a:solidFill>
                <a:latin typeface="Quattrocento Sans"/>
                <a:ea typeface="Quattrocento Sans"/>
                <a:cs typeface="Quattrocento Sans"/>
                <a:sym typeface="Quattrocento Sans"/>
              </a:rPr>
              <a:t>)</a:t>
            </a:r>
            <a:endParaRPr/>
          </a:p>
        </p:txBody>
      </p:sp>
      <p:sp>
        <p:nvSpPr>
          <p:cNvPr id="105" name="Google Shape;105;p14" descr="rounded rectangle"/>
          <p:cNvSpPr/>
          <p:nvPr/>
        </p:nvSpPr>
        <p:spPr>
          <a:xfrm>
            <a:off x="2961360" y="2858352"/>
            <a:ext cx="5931395" cy="1742914"/>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6" name="Google Shape;106;p14"/>
          <p:cNvSpPr txBox="1"/>
          <p:nvPr/>
        </p:nvSpPr>
        <p:spPr>
          <a:xfrm>
            <a:off x="3289539" y="3030989"/>
            <a:ext cx="5275035"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PENERAPAN METODE PERAMALAN ARIMA</a:t>
            </a:r>
            <a:endParaRPr/>
          </a:p>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(AUTOREGRESSIVE INTEGRATED MOVING AVERAGE)</a:t>
            </a:r>
            <a:endParaRPr/>
          </a:p>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UNTUK PENENTUAN TINGKAT SAFETY STOCK PADA</a:t>
            </a:r>
            <a:endParaRPr/>
          </a:p>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INDUSTRI ELEKTRONIK</a:t>
            </a:r>
            <a:endParaRPr/>
          </a:p>
          <a:p>
            <a:pPr marL="0" marR="0" lvl="0" indent="0" algn="ctr" rtl="0">
              <a:spcBef>
                <a:spcPts val="0"/>
              </a:spcBef>
              <a:spcAft>
                <a:spcPts val="0"/>
              </a:spcAft>
              <a:buNone/>
            </a:pPr>
            <a:endParaRPr sz="1400" b="0" i="0" u="none" strike="noStrike" cap="none">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Nurulita (2010)</a:t>
            </a:r>
            <a:endParaRPr/>
          </a:p>
        </p:txBody>
      </p:sp>
      <p:sp>
        <p:nvSpPr>
          <p:cNvPr id="107" name="Google Shape;107;p14" descr="rounded rectangle&#10;"/>
          <p:cNvSpPr/>
          <p:nvPr/>
        </p:nvSpPr>
        <p:spPr>
          <a:xfrm>
            <a:off x="7642700" y="4901047"/>
            <a:ext cx="2661708" cy="1078993"/>
          </a:xfrm>
          <a:prstGeom prst="roundRect">
            <a:avLst>
              <a:gd name="adj" fmla="val 16667"/>
            </a:avLst>
          </a:prstGeom>
          <a:solidFill>
            <a:schemeClr val="accen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8" name="Google Shape;108;p14"/>
          <p:cNvSpPr txBox="1"/>
          <p:nvPr/>
        </p:nvSpPr>
        <p:spPr>
          <a:xfrm>
            <a:off x="1630506" y="5143552"/>
            <a:ext cx="2661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lt1"/>
                </a:solidFill>
                <a:latin typeface="Quattrocento Sans"/>
                <a:ea typeface="Quattrocento Sans"/>
                <a:cs typeface="Quattrocento Sans"/>
                <a:sym typeface="Quattrocento Sans"/>
              </a:rPr>
              <a:t>Teori Peramalan*</a:t>
            </a:r>
            <a:endParaRPr/>
          </a:p>
          <a:p>
            <a:pPr marL="0" marR="0" lvl="0" indent="0" algn="ctr" rtl="0">
              <a:spcBef>
                <a:spcPts val="0"/>
              </a:spcBef>
              <a:spcAft>
                <a:spcPts val="0"/>
              </a:spcAft>
              <a:buNone/>
            </a:pPr>
            <a:r>
              <a:rPr lang="en-US" sz="1600" b="0" i="0" u="none" strike="noStrike" cap="none">
                <a:solidFill>
                  <a:schemeClr val="lt1"/>
                </a:solidFill>
                <a:latin typeface="Quattrocento Sans"/>
                <a:ea typeface="Quattrocento Sans"/>
                <a:cs typeface="Quattrocento Sans"/>
                <a:sym typeface="Quattrocento Sans"/>
              </a:rPr>
              <a:t>(</a:t>
            </a:r>
            <a:r>
              <a:rPr lang="en-US" sz="1600" b="0" i="1" u="none" strike="noStrike" cap="none">
                <a:solidFill>
                  <a:schemeClr val="lt1"/>
                </a:solidFill>
                <a:latin typeface="Quattrocento Sans"/>
                <a:ea typeface="Quattrocento Sans"/>
                <a:cs typeface="Quattrocento Sans"/>
                <a:sym typeface="Quattrocento Sans"/>
              </a:rPr>
              <a:t>Forecasting Method</a:t>
            </a:r>
            <a:r>
              <a:rPr lang="en-US" sz="1600" b="0" i="0" u="none" strike="noStrike" cap="none">
                <a:solidFill>
                  <a:schemeClr val="lt1"/>
                </a:solidFill>
                <a:latin typeface="Quattrocento Sans"/>
                <a:ea typeface="Quattrocento Sans"/>
                <a:cs typeface="Quattrocento Sans"/>
                <a:sym typeface="Quattrocento Sans"/>
              </a:rPr>
              <a:t>)</a:t>
            </a:r>
            <a:endParaRPr/>
          </a:p>
        </p:txBody>
      </p:sp>
      <p:sp>
        <p:nvSpPr>
          <p:cNvPr id="109" name="Google Shape;109;p14"/>
          <p:cNvSpPr txBox="1"/>
          <p:nvPr/>
        </p:nvSpPr>
        <p:spPr>
          <a:xfrm>
            <a:off x="7561901" y="1802108"/>
            <a:ext cx="266170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lt1"/>
                </a:solidFill>
                <a:latin typeface="Quattrocento Sans"/>
                <a:ea typeface="Quattrocento Sans"/>
                <a:cs typeface="Quattrocento Sans"/>
                <a:sym typeface="Quattrocento Sans"/>
              </a:rPr>
              <a:t>Analisis Deret Waktu* </a:t>
            </a:r>
            <a:endParaRPr/>
          </a:p>
          <a:p>
            <a:pPr marL="0" marR="0" lvl="0" indent="0" algn="ctr" rtl="0">
              <a:spcBef>
                <a:spcPts val="0"/>
              </a:spcBef>
              <a:spcAft>
                <a:spcPts val="0"/>
              </a:spcAft>
              <a:buNone/>
            </a:pPr>
            <a:r>
              <a:rPr lang="en-US" sz="1600" b="0" i="0" u="none" strike="noStrike" cap="none">
                <a:solidFill>
                  <a:schemeClr val="lt1"/>
                </a:solidFill>
                <a:latin typeface="Quattrocento Sans"/>
                <a:ea typeface="Quattrocento Sans"/>
                <a:cs typeface="Quattrocento Sans"/>
                <a:sym typeface="Quattrocento Sans"/>
              </a:rPr>
              <a:t>(</a:t>
            </a:r>
            <a:r>
              <a:rPr lang="en-US" sz="1600" b="0" i="1" u="none" strike="noStrike" cap="none">
                <a:solidFill>
                  <a:schemeClr val="lt1"/>
                </a:solidFill>
                <a:latin typeface="Quattrocento Sans"/>
                <a:ea typeface="Quattrocento Sans"/>
                <a:cs typeface="Quattrocento Sans"/>
                <a:sym typeface="Quattrocento Sans"/>
              </a:rPr>
              <a:t>Time Series Analysis</a:t>
            </a:r>
            <a:r>
              <a:rPr lang="en-US" sz="1600" b="0" i="0" u="none" strike="noStrike" cap="none">
                <a:solidFill>
                  <a:schemeClr val="lt1"/>
                </a:solidFill>
                <a:latin typeface="Quattrocento Sans"/>
                <a:ea typeface="Quattrocento Sans"/>
                <a:cs typeface="Quattrocento Sans"/>
                <a:sym typeface="Quattrocento Sans"/>
              </a:rPr>
              <a:t>)</a:t>
            </a:r>
            <a:endParaRPr/>
          </a:p>
        </p:txBody>
      </p:sp>
      <p:sp>
        <p:nvSpPr>
          <p:cNvPr id="110" name="Google Shape;110;p14"/>
          <p:cNvSpPr txBox="1"/>
          <p:nvPr/>
        </p:nvSpPr>
        <p:spPr>
          <a:xfrm>
            <a:off x="7642700" y="5025043"/>
            <a:ext cx="2661708"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lt1"/>
                </a:solidFill>
                <a:latin typeface="Quattrocento Sans"/>
                <a:ea typeface="Quattrocento Sans"/>
                <a:cs typeface="Quattrocento Sans"/>
                <a:sym typeface="Quattrocento Sans"/>
              </a:rPr>
              <a:t>Model ARIMA* (Autoregressive Integrated Moving Average)</a:t>
            </a:r>
            <a:endParaRPr/>
          </a:p>
        </p:txBody>
      </p:sp>
      <p:cxnSp>
        <p:nvCxnSpPr>
          <p:cNvPr id="111" name="Google Shape;111;p14"/>
          <p:cNvCxnSpPr>
            <a:stCxn id="104" idx="3"/>
            <a:endCxn id="105" idx="0"/>
          </p:cNvCxnSpPr>
          <p:nvPr/>
        </p:nvCxnSpPr>
        <p:spPr>
          <a:xfrm>
            <a:off x="4268834" y="2082009"/>
            <a:ext cx="1658100" cy="776400"/>
          </a:xfrm>
          <a:prstGeom prst="straightConnector1">
            <a:avLst/>
          </a:prstGeom>
          <a:noFill/>
          <a:ln w="9525" cap="flat" cmpd="sng">
            <a:solidFill>
              <a:schemeClr val="accent1"/>
            </a:solidFill>
            <a:prstDash val="lgDash"/>
            <a:miter lim="800000"/>
            <a:headEnd type="none" w="sm" len="sm"/>
            <a:tailEnd type="none" w="sm" len="sm"/>
          </a:ln>
        </p:spPr>
      </p:cxnSp>
      <p:cxnSp>
        <p:nvCxnSpPr>
          <p:cNvPr id="112" name="Google Shape;112;p14"/>
          <p:cNvCxnSpPr>
            <a:stCxn id="109" idx="1"/>
            <a:endCxn id="105" idx="0"/>
          </p:cNvCxnSpPr>
          <p:nvPr/>
        </p:nvCxnSpPr>
        <p:spPr>
          <a:xfrm flipH="1">
            <a:off x="5927201" y="2094496"/>
            <a:ext cx="1634700" cy="763800"/>
          </a:xfrm>
          <a:prstGeom prst="straightConnector1">
            <a:avLst/>
          </a:prstGeom>
          <a:noFill/>
          <a:ln w="9525" cap="flat" cmpd="sng">
            <a:solidFill>
              <a:schemeClr val="accent1"/>
            </a:solidFill>
            <a:prstDash val="lgDash"/>
            <a:miter lim="800000"/>
            <a:headEnd type="none" w="sm" len="sm"/>
            <a:tailEnd type="none" w="sm" len="sm"/>
          </a:ln>
        </p:spPr>
      </p:cxnSp>
      <p:cxnSp>
        <p:nvCxnSpPr>
          <p:cNvPr id="113" name="Google Shape;113;p14"/>
          <p:cNvCxnSpPr>
            <a:stCxn id="108" idx="3"/>
            <a:endCxn id="105" idx="2"/>
          </p:cNvCxnSpPr>
          <p:nvPr/>
        </p:nvCxnSpPr>
        <p:spPr>
          <a:xfrm rot="10800000" flipH="1">
            <a:off x="4292106" y="4601152"/>
            <a:ext cx="1635000" cy="834900"/>
          </a:xfrm>
          <a:prstGeom prst="straightConnector1">
            <a:avLst/>
          </a:prstGeom>
          <a:noFill/>
          <a:ln w="9525" cap="flat" cmpd="sng">
            <a:solidFill>
              <a:schemeClr val="accent1"/>
            </a:solidFill>
            <a:prstDash val="dash"/>
            <a:miter lim="800000"/>
            <a:headEnd type="none" w="sm" len="sm"/>
            <a:tailEnd type="none" w="sm" len="sm"/>
          </a:ln>
        </p:spPr>
      </p:cxnSp>
      <p:cxnSp>
        <p:nvCxnSpPr>
          <p:cNvPr id="114" name="Google Shape;114;p14"/>
          <p:cNvCxnSpPr>
            <a:stCxn id="110" idx="1"/>
            <a:endCxn id="105" idx="2"/>
          </p:cNvCxnSpPr>
          <p:nvPr/>
        </p:nvCxnSpPr>
        <p:spPr>
          <a:xfrm rot="10800000">
            <a:off x="5927000" y="4601142"/>
            <a:ext cx="1715700" cy="839400"/>
          </a:xfrm>
          <a:prstGeom prst="straightConnector1">
            <a:avLst/>
          </a:prstGeom>
          <a:noFill/>
          <a:ln w="9525" cap="flat" cmpd="sng">
            <a:solidFill>
              <a:schemeClr val="accent1"/>
            </a:solidFill>
            <a:prstDash val="dash"/>
            <a:miter lim="800000"/>
            <a:headEnd type="none" w="sm" len="sm"/>
            <a:tailEnd type="none" w="sm" len="sm"/>
          </a:ln>
        </p:spPr>
      </p:cxnSp>
      <p:sp>
        <p:nvSpPr>
          <p:cNvPr id="115" name="Google Shape;115;p14"/>
          <p:cNvSpPr txBox="1"/>
          <p:nvPr/>
        </p:nvSpPr>
        <p:spPr>
          <a:xfrm>
            <a:off x="586597" y="6459696"/>
            <a:ext cx="125386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Quattrocento Sans"/>
                <a:ea typeface="Quattrocento Sans"/>
                <a:cs typeface="Quattrocento Sans"/>
                <a:sym typeface="Quattrocento Sans"/>
              </a:rPr>
              <a:t>*Subjek utama bahasan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descr="rounded rectangle&#10;"/>
          <p:cNvSpPr/>
          <p:nvPr/>
        </p:nvSpPr>
        <p:spPr>
          <a:xfrm>
            <a:off x="6034348" y="5355377"/>
            <a:ext cx="5619940" cy="1078067"/>
          </a:xfrm>
          <a:prstGeom prst="roundRect">
            <a:avLst>
              <a:gd name="adj" fmla="val 16667"/>
            </a:avLst>
          </a:prstGeom>
          <a:solidFill>
            <a:srgbClr val="2F549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1" name="Google Shape;121;p15" descr="rounded rectangle&#10;"/>
          <p:cNvSpPr/>
          <p:nvPr/>
        </p:nvSpPr>
        <p:spPr>
          <a:xfrm>
            <a:off x="6034348" y="2756895"/>
            <a:ext cx="5619939" cy="1078067"/>
          </a:xfrm>
          <a:prstGeom prst="roundRect">
            <a:avLst>
              <a:gd name="adj" fmla="val 16667"/>
            </a:avLst>
          </a:prstGeom>
          <a:solidFill>
            <a:srgbClr val="2F549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2" name="Google Shape;122;p15" descr="rounded rectangle&#10;"/>
          <p:cNvSpPr/>
          <p:nvPr/>
        </p:nvSpPr>
        <p:spPr>
          <a:xfrm>
            <a:off x="509044" y="4077286"/>
            <a:ext cx="4374832" cy="1078067"/>
          </a:xfrm>
          <a:prstGeom prst="roundRect">
            <a:avLst>
              <a:gd name="adj" fmla="val 16667"/>
            </a:avLst>
          </a:prstGeom>
          <a:solidFill>
            <a:srgbClr val="2F549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3" name="Google Shape;123;p15" descr="rounded rectangle&#10;"/>
          <p:cNvSpPr/>
          <p:nvPr/>
        </p:nvSpPr>
        <p:spPr>
          <a:xfrm>
            <a:off x="509044" y="1427290"/>
            <a:ext cx="4374832" cy="1078067"/>
          </a:xfrm>
          <a:prstGeom prst="roundRect">
            <a:avLst>
              <a:gd name="adj" fmla="val 16667"/>
            </a:avLst>
          </a:prstGeom>
          <a:solidFill>
            <a:srgbClr val="2F549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4" name="Google Shape;124;p15"/>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Latarbelakang</a:t>
            </a:r>
            <a:endParaRPr/>
          </a:p>
        </p:txBody>
      </p:sp>
      <p:sp>
        <p:nvSpPr>
          <p:cNvPr id="125" name="Google Shape;125;p15" descr="oval shape"/>
          <p:cNvSpPr/>
          <p:nvPr/>
        </p:nvSpPr>
        <p:spPr>
          <a:xfrm>
            <a:off x="5236908" y="1709567"/>
            <a:ext cx="533531" cy="533531"/>
          </a:xfrm>
          <a:prstGeom prst="ellipse">
            <a:avLst/>
          </a:prstGeom>
          <a:noFill/>
          <a:ln w="25400" cap="flat" cmpd="sng">
            <a:solidFill>
              <a:srgbClr val="323F4F"/>
            </a:solidFill>
            <a:prstDash val="dash"/>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1000">
              <a:solidFill>
                <a:schemeClr val="lt1"/>
              </a:solidFill>
              <a:latin typeface="Quattrocento Sans"/>
              <a:ea typeface="Quattrocento Sans"/>
              <a:cs typeface="Quattrocento Sans"/>
              <a:sym typeface="Quattrocento Sans"/>
            </a:endParaRPr>
          </a:p>
        </p:txBody>
      </p:sp>
      <p:sp>
        <p:nvSpPr>
          <p:cNvPr id="126" name="Google Shape;126;p15" descr="Number 1"/>
          <p:cNvSpPr txBox="1"/>
          <p:nvPr/>
        </p:nvSpPr>
        <p:spPr>
          <a:xfrm>
            <a:off x="5371704" y="1791667"/>
            <a:ext cx="2639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127" name="Google Shape;127;p15"/>
          <p:cNvSpPr txBox="1"/>
          <p:nvPr/>
        </p:nvSpPr>
        <p:spPr>
          <a:xfrm>
            <a:off x="667215" y="1607000"/>
            <a:ext cx="4058489"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400"/>
              <a:buFont typeface="Quattrocento Sans"/>
              <a:buNone/>
            </a:pPr>
            <a:r>
              <a:rPr lang="en-US" sz="1400">
                <a:solidFill>
                  <a:schemeClr val="lt1"/>
                </a:solidFill>
                <a:latin typeface="Quattrocento Sans"/>
                <a:ea typeface="Quattrocento Sans"/>
                <a:cs typeface="Quattrocento Sans"/>
                <a:sym typeface="Quattrocento Sans"/>
              </a:rPr>
              <a:t>Ketersediaan stok pada bisnis elektronik sangat penting karena tidak dapat menunggu permintaan datang untuk melakukan produksi</a:t>
            </a:r>
            <a:endParaRPr/>
          </a:p>
        </p:txBody>
      </p:sp>
      <p:sp>
        <p:nvSpPr>
          <p:cNvPr id="128" name="Google Shape;128;p15"/>
          <p:cNvSpPr txBox="1"/>
          <p:nvPr/>
        </p:nvSpPr>
        <p:spPr>
          <a:xfrm>
            <a:off x="6141692" y="2920211"/>
            <a:ext cx="5723171"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400"/>
              <a:buFont typeface="Quattrocento Sans"/>
              <a:buNone/>
            </a:pPr>
            <a:r>
              <a:rPr lang="en-US" sz="1400">
                <a:solidFill>
                  <a:schemeClr val="lt1"/>
                </a:solidFill>
                <a:latin typeface="Quattrocento Sans"/>
                <a:ea typeface="Quattrocento Sans"/>
                <a:cs typeface="Quattrocento Sans"/>
                <a:sym typeface="Quattrocento Sans"/>
              </a:rPr>
              <a:t>Fluktuasi pesanan menyebabkan Perusahaan harus mempersiapkan persediaan ekstra, cadangan kapasitas produksi, rencana kerja dan penjadwalan pengiriman</a:t>
            </a:r>
            <a:endParaRPr/>
          </a:p>
        </p:txBody>
      </p:sp>
      <p:sp>
        <p:nvSpPr>
          <p:cNvPr id="129" name="Google Shape;129;p15" descr="oval shape"/>
          <p:cNvSpPr/>
          <p:nvPr/>
        </p:nvSpPr>
        <p:spPr>
          <a:xfrm>
            <a:off x="5236908" y="3029958"/>
            <a:ext cx="533531" cy="533531"/>
          </a:xfrm>
          <a:prstGeom prst="ellipse">
            <a:avLst/>
          </a:prstGeom>
          <a:noFill/>
          <a:ln w="25400" cap="flat" cmpd="sng">
            <a:solidFill>
              <a:srgbClr val="222A35"/>
            </a:solidFill>
            <a:prstDash val="dash"/>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1000">
              <a:solidFill>
                <a:schemeClr val="lt1"/>
              </a:solidFill>
              <a:latin typeface="Quattrocento Sans"/>
              <a:ea typeface="Quattrocento Sans"/>
              <a:cs typeface="Quattrocento Sans"/>
              <a:sym typeface="Quattrocento Sans"/>
            </a:endParaRPr>
          </a:p>
        </p:txBody>
      </p:sp>
      <p:sp>
        <p:nvSpPr>
          <p:cNvPr id="130" name="Google Shape;130;p15" descr="Number 1"/>
          <p:cNvSpPr txBox="1"/>
          <p:nvPr/>
        </p:nvSpPr>
        <p:spPr>
          <a:xfrm>
            <a:off x="5371704" y="3111264"/>
            <a:ext cx="2639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131" name="Google Shape;131;p15" descr="oval shape"/>
          <p:cNvSpPr/>
          <p:nvPr/>
        </p:nvSpPr>
        <p:spPr>
          <a:xfrm>
            <a:off x="5234052" y="4350349"/>
            <a:ext cx="533531" cy="533531"/>
          </a:xfrm>
          <a:prstGeom prst="ellipse">
            <a:avLst/>
          </a:prstGeom>
          <a:noFill/>
          <a:ln w="25400" cap="flat" cmpd="sng">
            <a:solidFill>
              <a:srgbClr val="323F4F"/>
            </a:solidFill>
            <a:prstDash val="dash"/>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1000" u="sng">
              <a:solidFill>
                <a:schemeClr val="lt1"/>
              </a:solidFill>
              <a:latin typeface="Quattrocento Sans"/>
              <a:ea typeface="Quattrocento Sans"/>
              <a:cs typeface="Quattrocento Sans"/>
              <a:sym typeface="Quattrocento Sans"/>
            </a:endParaRPr>
          </a:p>
        </p:txBody>
      </p:sp>
      <p:sp>
        <p:nvSpPr>
          <p:cNvPr id="132" name="Google Shape;132;p15" descr="Number 1"/>
          <p:cNvSpPr txBox="1"/>
          <p:nvPr/>
        </p:nvSpPr>
        <p:spPr>
          <a:xfrm>
            <a:off x="5368848" y="4431655"/>
            <a:ext cx="2639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133" name="Google Shape;133;p15"/>
          <p:cNvSpPr txBox="1"/>
          <p:nvPr/>
        </p:nvSpPr>
        <p:spPr>
          <a:xfrm>
            <a:off x="709825" y="4360660"/>
            <a:ext cx="385354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400"/>
              <a:buFont typeface="Quattrocento Sans"/>
              <a:buNone/>
            </a:pPr>
            <a:r>
              <a:rPr lang="en-US" sz="1400">
                <a:solidFill>
                  <a:schemeClr val="lt1"/>
                </a:solidFill>
                <a:latin typeface="Quattrocento Sans"/>
                <a:ea typeface="Quattrocento Sans"/>
                <a:cs typeface="Quattrocento Sans"/>
                <a:sym typeface="Quattrocento Sans"/>
              </a:rPr>
              <a:t>Kebutuhan untuk memprediksi keadaan dimasa depan melalui prediksi pesanan</a:t>
            </a:r>
            <a:endParaRPr/>
          </a:p>
        </p:txBody>
      </p:sp>
      <p:sp>
        <p:nvSpPr>
          <p:cNvPr id="134" name="Google Shape;134;p15"/>
          <p:cNvSpPr txBox="1"/>
          <p:nvPr/>
        </p:nvSpPr>
        <p:spPr>
          <a:xfrm>
            <a:off x="6163456" y="5616530"/>
            <a:ext cx="54017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400"/>
              <a:buFont typeface="Quattrocento Sans"/>
              <a:buNone/>
            </a:pPr>
            <a:r>
              <a:rPr lang="en-US" sz="1400">
                <a:solidFill>
                  <a:schemeClr val="lt1"/>
                </a:solidFill>
                <a:latin typeface="Quattrocento Sans"/>
                <a:ea typeface="Quattrocento Sans"/>
                <a:cs typeface="Quattrocento Sans"/>
                <a:sym typeface="Quattrocento Sans"/>
              </a:rPr>
              <a:t>Upaya untuk menghindari terjadinya </a:t>
            </a:r>
            <a:r>
              <a:rPr lang="en-US" sz="1400" i="1">
                <a:solidFill>
                  <a:schemeClr val="lt1"/>
                </a:solidFill>
                <a:latin typeface="Quattrocento Sans"/>
                <a:ea typeface="Quattrocento Sans"/>
                <a:cs typeface="Quattrocento Sans"/>
                <a:sym typeface="Quattrocento Sans"/>
              </a:rPr>
              <a:t>backlog</a:t>
            </a:r>
            <a:r>
              <a:rPr lang="en-US" sz="1400">
                <a:solidFill>
                  <a:schemeClr val="lt1"/>
                </a:solidFill>
                <a:latin typeface="Quattrocento Sans"/>
                <a:ea typeface="Quattrocento Sans"/>
                <a:cs typeface="Quattrocento Sans"/>
                <a:sym typeface="Quattrocento Sans"/>
              </a:rPr>
              <a:t>, yaitu adanya stok berlebih maupun ketidakmampuan memenuhi stok</a:t>
            </a:r>
            <a:endParaRPr/>
          </a:p>
        </p:txBody>
      </p:sp>
      <p:sp>
        <p:nvSpPr>
          <p:cNvPr id="135" name="Google Shape;135;p15" descr="oval shape"/>
          <p:cNvSpPr/>
          <p:nvPr/>
        </p:nvSpPr>
        <p:spPr>
          <a:xfrm>
            <a:off x="5234050" y="5670740"/>
            <a:ext cx="533531" cy="533531"/>
          </a:xfrm>
          <a:prstGeom prst="ellipse">
            <a:avLst/>
          </a:prstGeom>
          <a:noFill/>
          <a:ln w="25400" cap="flat" cmpd="sng">
            <a:solidFill>
              <a:srgbClr val="323F4F"/>
            </a:solidFill>
            <a:prstDash val="dash"/>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1000" u="sng">
              <a:solidFill>
                <a:schemeClr val="lt1"/>
              </a:solidFill>
              <a:latin typeface="Quattrocento Sans"/>
              <a:ea typeface="Quattrocento Sans"/>
              <a:cs typeface="Quattrocento Sans"/>
              <a:sym typeface="Quattrocento Sans"/>
            </a:endParaRPr>
          </a:p>
        </p:txBody>
      </p:sp>
      <p:sp>
        <p:nvSpPr>
          <p:cNvPr id="136" name="Google Shape;136;p15" descr="Number 1"/>
          <p:cNvSpPr txBox="1"/>
          <p:nvPr/>
        </p:nvSpPr>
        <p:spPr>
          <a:xfrm>
            <a:off x="5368846" y="5752046"/>
            <a:ext cx="2639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cxnSp>
        <p:nvCxnSpPr>
          <p:cNvPr id="137" name="Google Shape;137;p15"/>
          <p:cNvCxnSpPr>
            <a:stCxn id="125" idx="4"/>
            <a:endCxn id="129" idx="0"/>
          </p:cNvCxnSpPr>
          <p:nvPr/>
        </p:nvCxnSpPr>
        <p:spPr>
          <a:xfrm>
            <a:off x="5503674" y="2243098"/>
            <a:ext cx="0" cy="786900"/>
          </a:xfrm>
          <a:prstGeom prst="straightConnector1">
            <a:avLst/>
          </a:prstGeom>
          <a:noFill/>
          <a:ln w="28575" cap="flat" cmpd="sng">
            <a:solidFill>
              <a:srgbClr val="2F5496"/>
            </a:solidFill>
            <a:prstDash val="lgDash"/>
            <a:miter lim="800000"/>
            <a:headEnd type="none" w="sm" len="sm"/>
            <a:tailEnd type="none" w="sm" len="sm"/>
          </a:ln>
        </p:spPr>
      </p:cxnSp>
      <p:cxnSp>
        <p:nvCxnSpPr>
          <p:cNvPr id="138" name="Google Shape;138;p15"/>
          <p:cNvCxnSpPr/>
          <p:nvPr/>
        </p:nvCxnSpPr>
        <p:spPr>
          <a:xfrm>
            <a:off x="5500818" y="3563489"/>
            <a:ext cx="0" cy="786860"/>
          </a:xfrm>
          <a:prstGeom prst="straightConnector1">
            <a:avLst/>
          </a:prstGeom>
          <a:noFill/>
          <a:ln w="28575" cap="flat" cmpd="sng">
            <a:solidFill>
              <a:srgbClr val="1F3864"/>
            </a:solidFill>
            <a:prstDash val="lgDash"/>
            <a:miter lim="800000"/>
            <a:headEnd type="none" w="sm" len="sm"/>
            <a:tailEnd type="none" w="sm" len="sm"/>
          </a:ln>
        </p:spPr>
      </p:cxnSp>
      <p:cxnSp>
        <p:nvCxnSpPr>
          <p:cNvPr id="139" name="Google Shape;139;p15"/>
          <p:cNvCxnSpPr/>
          <p:nvPr/>
        </p:nvCxnSpPr>
        <p:spPr>
          <a:xfrm>
            <a:off x="5503674" y="4883880"/>
            <a:ext cx="0" cy="786860"/>
          </a:xfrm>
          <a:prstGeom prst="straightConnector1">
            <a:avLst/>
          </a:prstGeom>
          <a:noFill/>
          <a:ln w="28575" cap="flat" cmpd="sng">
            <a:solidFill>
              <a:srgbClr val="1F3864"/>
            </a:solidFill>
            <a:prstDash val="lgDash"/>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6"/>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Tujuan Penelitian</a:t>
            </a:r>
            <a:endParaRPr/>
          </a:p>
        </p:txBody>
      </p:sp>
      <p:sp>
        <p:nvSpPr>
          <p:cNvPr id="145" name="Google Shape;145;p16" descr="rounded rectangle&#10;"/>
          <p:cNvSpPr/>
          <p:nvPr/>
        </p:nvSpPr>
        <p:spPr>
          <a:xfrm>
            <a:off x="681572" y="2112033"/>
            <a:ext cx="8540065" cy="1238120"/>
          </a:xfrm>
          <a:prstGeom prst="roundRect">
            <a:avLst>
              <a:gd name="adj" fmla="val 16667"/>
            </a:avLst>
          </a:prstGeom>
          <a:solidFill>
            <a:srgbClr val="2F549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Memperoleh model peramalan yang akurat untuk memproyeksikan permintaan</a:t>
            </a:r>
            <a:endParaRPr/>
          </a:p>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produk sebagai fungsi dari perencanaan produksi dengan metode ARIMA.</a:t>
            </a:r>
            <a:endParaRPr/>
          </a:p>
        </p:txBody>
      </p:sp>
      <p:sp>
        <p:nvSpPr>
          <p:cNvPr id="146" name="Google Shape;146;p16" descr="rounded rectangle&#10;"/>
          <p:cNvSpPr/>
          <p:nvPr/>
        </p:nvSpPr>
        <p:spPr>
          <a:xfrm>
            <a:off x="3102720" y="4204303"/>
            <a:ext cx="8540065" cy="1238120"/>
          </a:xfrm>
          <a:prstGeom prst="roundRect">
            <a:avLst>
              <a:gd name="adj" fmla="val 16667"/>
            </a:avLst>
          </a:prstGeom>
          <a:solidFill>
            <a:srgbClr val="8DA9DB"/>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Menentukan tingkat persediaan (safety stock) untuk mengantisipasi jumlah</a:t>
            </a:r>
            <a:endParaRPr/>
          </a:p>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permintaan yang variatif dan fluktuatif.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Data Kuantitatif</a:t>
            </a:r>
            <a:endParaRPr b="1">
              <a:latin typeface="Quattrocento Sans"/>
              <a:ea typeface="Quattrocento Sans"/>
              <a:cs typeface="Quattrocento Sans"/>
              <a:sym typeface="Quattrocento Sans"/>
            </a:endParaRPr>
          </a:p>
        </p:txBody>
      </p:sp>
      <p:sp>
        <p:nvSpPr>
          <p:cNvPr id="152" name="Google Shape;152;p17" descr="Small circle"/>
          <p:cNvSpPr/>
          <p:nvPr/>
        </p:nvSpPr>
        <p:spPr>
          <a:xfrm>
            <a:off x="537258" y="1606727"/>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3" name="Google Shape;153;p17" descr="Number 1"/>
          <p:cNvSpPr txBox="1"/>
          <p:nvPr/>
        </p:nvSpPr>
        <p:spPr>
          <a:xfrm>
            <a:off x="464632" y="1623121"/>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1</a:t>
            </a:r>
            <a:endParaRPr/>
          </a:p>
        </p:txBody>
      </p:sp>
      <p:sp>
        <p:nvSpPr>
          <p:cNvPr id="154" name="Google Shape;154;p17" descr="Small circle"/>
          <p:cNvSpPr/>
          <p:nvPr/>
        </p:nvSpPr>
        <p:spPr>
          <a:xfrm>
            <a:off x="531403" y="2246647"/>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5" name="Google Shape;155;p17" descr="Number 2"/>
          <p:cNvSpPr txBox="1"/>
          <p:nvPr/>
        </p:nvSpPr>
        <p:spPr>
          <a:xfrm>
            <a:off x="496790" y="2253685"/>
            <a:ext cx="4939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2</a:t>
            </a:r>
            <a:endParaRPr/>
          </a:p>
        </p:txBody>
      </p:sp>
      <p:sp>
        <p:nvSpPr>
          <p:cNvPr id="156" name="Google Shape;156;p17" descr="Small circle"/>
          <p:cNvSpPr/>
          <p:nvPr/>
        </p:nvSpPr>
        <p:spPr>
          <a:xfrm>
            <a:off x="531181" y="2778123"/>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7" name="Google Shape;157;p17" descr="Number 3"/>
          <p:cNvSpPr txBox="1"/>
          <p:nvPr/>
        </p:nvSpPr>
        <p:spPr>
          <a:xfrm>
            <a:off x="464632" y="2802059"/>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3</a:t>
            </a:r>
            <a:endParaRPr/>
          </a:p>
        </p:txBody>
      </p:sp>
      <p:sp>
        <p:nvSpPr>
          <p:cNvPr id="158" name="Google Shape;158;p17"/>
          <p:cNvSpPr txBox="1"/>
          <p:nvPr/>
        </p:nvSpPr>
        <p:spPr>
          <a:xfrm>
            <a:off x="1039850" y="1509600"/>
            <a:ext cx="5444700" cy="36522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Data permintaan produk PT Indonesia Epson Industry selama dua tahun terakhir (7 April 2008 – 22 Maret 2010).</a:t>
            </a:r>
            <a:endParaRPr/>
          </a:p>
          <a:p>
            <a:pPr marL="0" marR="0" lvl="0" indent="0" algn="l" rtl="0">
              <a:lnSpc>
                <a:spcPct val="100000"/>
              </a:lnSpc>
              <a:spcBef>
                <a:spcPts val="220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Merupakan data permintaan mingguan (weekly)</a:t>
            </a:r>
            <a:endParaRPr/>
          </a:p>
          <a:p>
            <a:pPr marL="0" marR="0" lvl="0" indent="0" algn="l" rtl="0">
              <a:lnSpc>
                <a:spcPct val="100000"/>
              </a:lnSpc>
              <a:spcBef>
                <a:spcPts val="220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Terdapat 96 record</a:t>
            </a:r>
            <a:endParaRPr/>
          </a:p>
        </p:txBody>
      </p:sp>
      <p:pic>
        <p:nvPicPr>
          <p:cNvPr id="159" name="Google Shape;159;p17"/>
          <p:cNvPicPr preferRelativeResize="0"/>
          <p:nvPr/>
        </p:nvPicPr>
        <p:blipFill rotWithShape="1">
          <a:blip r:embed="rId3">
            <a:alphaModFix/>
          </a:blip>
          <a:srcRect/>
          <a:stretch/>
        </p:blipFill>
        <p:spPr>
          <a:xfrm>
            <a:off x="796294" y="3729979"/>
            <a:ext cx="3427353" cy="2271138"/>
          </a:xfrm>
          <a:prstGeom prst="rect">
            <a:avLst/>
          </a:prstGeom>
          <a:noFill/>
          <a:ln>
            <a:noFill/>
          </a:ln>
        </p:spPr>
      </p:pic>
      <p:pic>
        <p:nvPicPr>
          <p:cNvPr id="160" name="Google Shape;160;p17"/>
          <p:cNvPicPr preferRelativeResize="0"/>
          <p:nvPr/>
        </p:nvPicPr>
        <p:blipFill rotWithShape="1">
          <a:blip r:embed="rId4">
            <a:alphaModFix/>
          </a:blip>
          <a:srcRect/>
          <a:stretch/>
        </p:blipFill>
        <p:spPr>
          <a:xfrm>
            <a:off x="5719100" y="3787933"/>
            <a:ext cx="3330221" cy="2155230"/>
          </a:xfrm>
          <a:prstGeom prst="rect">
            <a:avLst/>
          </a:prstGeom>
          <a:noFill/>
          <a:ln>
            <a:noFill/>
          </a:ln>
        </p:spPr>
      </p:pic>
      <p:sp>
        <p:nvSpPr>
          <p:cNvPr id="161" name="Google Shape;161;p17"/>
          <p:cNvSpPr txBox="1"/>
          <p:nvPr/>
        </p:nvSpPr>
        <p:spPr>
          <a:xfrm>
            <a:off x="1354347" y="6007829"/>
            <a:ext cx="195874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1. </a:t>
            </a:r>
            <a:r>
              <a:rPr lang="en-US" sz="1200">
                <a:solidFill>
                  <a:schemeClr val="dk1"/>
                </a:solidFill>
                <a:latin typeface="Quattrocento Sans"/>
                <a:ea typeface="Quattrocento Sans"/>
                <a:cs typeface="Quattrocento Sans"/>
                <a:sym typeface="Quattrocento Sans"/>
              </a:rPr>
              <a:t>5 data teratas</a:t>
            </a:r>
            <a:endParaRPr/>
          </a:p>
        </p:txBody>
      </p:sp>
      <p:sp>
        <p:nvSpPr>
          <p:cNvPr id="162" name="Google Shape;162;p17"/>
          <p:cNvSpPr txBox="1"/>
          <p:nvPr/>
        </p:nvSpPr>
        <p:spPr>
          <a:xfrm>
            <a:off x="6312602" y="6001117"/>
            <a:ext cx="214321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2. </a:t>
            </a:r>
            <a:r>
              <a:rPr lang="en-US" sz="1200">
                <a:solidFill>
                  <a:schemeClr val="dk1"/>
                </a:solidFill>
                <a:latin typeface="Quattrocento Sans"/>
                <a:ea typeface="Quattrocento Sans"/>
                <a:cs typeface="Quattrocento Sans"/>
                <a:sym typeface="Quattrocento Sans"/>
              </a:rPr>
              <a:t>5 data terbawah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444500" y="412137"/>
            <a:ext cx="9147000" cy="64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t>Metode</a:t>
            </a:r>
            <a:endParaRPr b="1">
              <a:latin typeface="Quattrocento Sans"/>
              <a:ea typeface="Quattrocento Sans"/>
              <a:cs typeface="Quattrocento Sans"/>
              <a:sym typeface="Quattrocento Sans"/>
            </a:endParaRPr>
          </a:p>
        </p:txBody>
      </p:sp>
      <p:sp>
        <p:nvSpPr>
          <p:cNvPr id="168" name="Google Shape;168;p18" descr="Small circle"/>
          <p:cNvSpPr/>
          <p:nvPr/>
        </p:nvSpPr>
        <p:spPr>
          <a:xfrm>
            <a:off x="537258" y="1606727"/>
            <a:ext cx="409800" cy="409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9" name="Google Shape;169;p18" descr="Number 1"/>
          <p:cNvSpPr txBox="1"/>
          <p:nvPr/>
        </p:nvSpPr>
        <p:spPr>
          <a:xfrm>
            <a:off x="464632" y="1623121"/>
            <a:ext cx="558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1</a:t>
            </a:r>
            <a:endParaRPr/>
          </a:p>
        </p:txBody>
      </p:sp>
      <p:sp>
        <p:nvSpPr>
          <p:cNvPr id="170" name="Google Shape;170;p18" descr="Small circle"/>
          <p:cNvSpPr/>
          <p:nvPr/>
        </p:nvSpPr>
        <p:spPr>
          <a:xfrm>
            <a:off x="531403" y="2246647"/>
            <a:ext cx="409800" cy="409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1" name="Google Shape;171;p18" descr="Number 2"/>
          <p:cNvSpPr txBox="1"/>
          <p:nvPr/>
        </p:nvSpPr>
        <p:spPr>
          <a:xfrm>
            <a:off x="496790" y="2253685"/>
            <a:ext cx="4938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2</a:t>
            </a:r>
            <a:endParaRPr/>
          </a:p>
        </p:txBody>
      </p:sp>
      <p:sp>
        <p:nvSpPr>
          <p:cNvPr id="172" name="Google Shape;172;p18" descr="Small circle"/>
          <p:cNvSpPr/>
          <p:nvPr/>
        </p:nvSpPr>
        <p:spPr>
          <a:xfrm>
            <a:off x="531181" y="2778123"/>
            <a:ext cx="409800" cy="409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3" name="Google Shape;173;p18" descr="Number 3"/>
          <p:cNvSpPr txBox="1"/>
          <p:nvPr/>
        </p:nvSpPr>
        <p:spPr>
          <a:xfrm>
            <a:off x="464632" y="2802059"/>
            <a:ext cx="558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3</a:t>
            </a:r>
            <a:endParaRPr/>
          </a:p>
        </p:txBody>
      </p:sp>
      <p:sp>
        <p:nvSpPr>
          <p:cNvPr id="174" name="Google Shape;174;p18"/>
          <p:cNvSpPr txBox="1"/>
          <p:nvPr/>
        </p:nvSpPr>
        <p:spPr>
          <a:xfrm>
            <a:off x="1103325" y="1626975"/>
            <a:ext cx="10541700" cy="369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Mengumpulkan data berdasarkan apa yang tercantum pada paper</a:t>
            </a:r>
            <a:endParaRPr/>
          </a:p>
        </p:txBody>
      </p:sp>
      <p:sp>
        <p:nvSpPr>
          <p:cNvPr id="175" name="Google Shape;175;p18"/>
          <p:cNvSpPr txBox="1"/>
          <p:nvPr/>
        </p:nvSpPr>
        <p:spPr>
          <a:xfrm>
            <a:off x="1103325" y="2266900"/>
            <a:ext cx="10541700" cy="369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Melakukan pengamatan secara visual (Paper VS grafik plot data, mean data dan standar deviasi data)</a:t>
            </a:r>
            <a:endParaRPr/>
          </a:p>
        </p:txBody>
      </p:sp>
      <p:sp>
        <p:nvSpPr>
          <p:cNvPr id="176" name="Google Shape;176;p18"/>
          <p:cNvSpPr txBox="1"/>
          <p:nvPr/>
        </p:nvSpPr>
        <p:spPr>
          <a:xfrm>
            <a:off x="1103325" y="2737375"/>
            <a:ext cx="10541700" cy="64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Pemeriksaan kondisi data stasioner/non-stasioner dengan Augmented Dickey Fuller Test. Apabila tidak stasioner akan dilakukan proses differencing</a:t>
            </a:r>
            <a:endParaRPr/>
          </a:p>
        </p:txBody>
      </p:sp>
      <p:sp>
        <p:nvSpPr>
          <p:cNvPr id="177" name="Google Shape;177;p18"/>
          <p:cNvSpPr txBox="1"/>
          <p:nvPr/>
        </p:nvSpPr>
        <p:spPr>
          <a:xfrm>
            <a:off x="1156900" y="3449250"/>
            <a:ext cx="10541700" cy="369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Plotting data pada correlogram ACF dan PACF (menentukan jenis model dan parameternya)</a:t>
            </a:r>
            <a:endParaRPr/>
          </a:p>
        </p:txBody>
      </p:sp>
      <p:sp>
        <p:nvSpPr>
          <p:cNvPr id="178" name="Google Shape;178;p18"/>
          <p:cNvSpPr txBox="1"/>
          <p:nvPr/>
        </p:nvSpPr>
        <p:spPr>
          <a:xfrm>
            <a:off x="1156900" y="4118675"/>
            <a:ext cx="10541700" cy="369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Pemodelan dan evaluasi model</a:t>
            </a:r>
            <a:endParaRPr/>
          </a:p>
        </p:txBody>
      </p:sp>
      <p:sp>
        <p:nvSpPr>
          <p:cNvPr id="179" name="Google Shape;179;p18" descr="Small circle"/>
          <p:cNvSpPr/>
          <p:nvPr/>
        </p:nvSpPr>
        <p:spPr>
          <a:xfrm>
            <a:off x="531181" y="3428998"/>
            <a:ext cx="409800" cy="409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0" name="Google Shape;180;p18" descr="Number 3"/>
          <p:cNvSpPr txBox="1"/>
          <p:nvPr/>
        </p:nvSpPr>
        <p:spPr>
          <a:xfrm>
            <a:off x="464632" y="3452934"/>
            <a:ext cx="558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4</a:t>
            </a:r>
            <a:endParaRPr/>
          </a:p>
        </p:txBody>
      </p:sp>
      <p:sp>
        <p:nvSpPr>
          <p:cNvPr id="181" name="Google Shape;181;p18" descr="Small circle"/>
          <p:cNvSpPr/>
          <p:nvPr/>
        </p:nvSpPr>
        <p:spPr>
          <a:xfrm>
            <a:off x="523481" y="4079873"/>
            <a:ext cx="409800" cy="409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2" name="Google Shape;182;p18" descr="Number 3"/>
          <p:cNvSpPr txBox="1"/>
          <p:nvPr/>
        </p:nvSpPr>
        <p:spPr>
          <a:xfrm>
            <a:off x="456932" y="4103809"/>
            <a:ext cx="558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9"/>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Plot Timeseries</a:t>
            </a:r>
            <a:endParaRPr/>
          </a:p>
        </p:txBody>
      </p:sp>
      <p:pic>
        <p:nvPicPr>
          <p:cNvPr id="188" name="Google Shape;188;p19"/>
          <p:cNvPicPr preferRelativeResize="0"/>
          <p:nvPr/>
        </p:nvPicPr>
        <p:blipFill rotWithShape="1">
          <a:blip r:embed="rId3">
            <a:alphaModFix/>
          </a:blip>
          <a:srcRect/>
          <a:stretch/>
        </p:blipFill>
        <p:spPr>
          <a:xfrm>
            <a:off x="6740098" y="1620631"/>
            <a:ext cx="4953114" cy="3616740"/>
          </a:xfrm>
          <a:prstGeom prst="rect">
            <a:avLst/>
          </a:prstGeom>
          <a:noFill/>
          <a:ln>
            <a:noFill/>
          </a:ln>
        </p:spPr>
      </p:pic>
      <p:sp>
        <p:nvSpPr>
          <p:cNvPr id="189" name="Google Shape;189;p19"/>
          <p:cNvSpPr txBox="1"/>
          <p:nvPr/>
        </p:nvSpPr>
        <p:spPr>
          <a:xfrm>
            <a:off x="1484137" y="5367568"/>
            <a:ext cx="415056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3. </a:t>
            </a:r>
            <a:r>
              <a:rPr lang="en-US" sz="1200">
                <a:solidFill>
                  <a:schemeClr val="dk1"/>
                </a:solidFill>
                <a:latin typeface="Quattrocento Sans"/>
                <a:ea typeface="Quattrocento Sans"/>
                <a:cs typeface="Quattrocento Sans"/>
                <a:sym typeface="Quattrocento Sans"/>
              </a:rPr>
              <a:t>Visualisasi data permintaan produk pada paper</a:t>
            </a:r>
            <a:endParaRPr/>
          </a:p>
        </p:txBody>
      </p:sp>
      <p:pic>
        <p:nvPicPr>
          <p:cNvPr id="190" name="Google Shape;190;p19"/>
          <p:cNvPicPr preferRelativeResize="0"/>
          <p:nvPr/>
        </p:nvPicPr>
        <p:blipFill rotWithShape="1">
          <a:blip r:embed="rId4">
            <a:alphaModFix/>
          </a:blip>
          <a:srcRect t="1412" b="485"/>
          <a:stretch/>
        </p:blipFill>
        <p:spPr>
          <a:xfrm rot="5400000">
            <a:off x="1994351" y="250525"/>
            <a:ext cx="3212832" cy="6102985"/>
          </a:xfrm>
          <a:prstGeom prst="rect">
            <a:avLst/>
          </a:prstGeom>
          <a:noFill/>
          <a:ln>
            <a:noFill/>
          </a:ln>
        </p:spPr>
      </p:pic>
      <p:sp>
        <p:nvSpPr>
          <p:cNvPr id="191" name="Google Shape;191;p19"/>
          <p:cNvSpPr txBox="1"/>
          <p:nvPr/>
        </p:nvSpPr>
        <p:spPr>
          <a:xfrm>
            <a:off x="7264019" y="5370460"/>
            <a:ext cx="424718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4. </a:t>
            </a:r>
            <a:r>
              <a:rPr lang="en-US" sz="1200">
                <a:solidFill>
                  <a:schemeClr val="dk1"/>
                </a:solidFill>
                <a:latin typeface="Quattrocento Sans"/>
                <a:ea typeface="Quattrocento Sans"/>
                <a:cs typeface="Quattrocento Sans"/>
                <a:sym typeface="Quattrocento Sans"/>
              </a:rPr>
              <a:t>Visualisasi data permintaan produk pada analisis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444500" y="412137"/>
            <a:ext cx="9147000" cy="64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t>Augmented Dickey-Fuller (ADF)</a:t>
            </a:r>
            <a:endParaRPr/>
          </a:p>
        </p:txBody>
      </p:sp>
      <p:sp>
        <p:nvSpPr>
          <p:cNvPr id="197" name="Google Shape;197;p20"/>
          <p:cNvSpPr txBox="1"/>
          <p:nvPr/>
        </p:nvSpPr>
        <p:spPr>
          <a:xfrm>
            <a:off x="560025" y="1483600"/>
            <a:ext cx="11063100" cy="4987200"/>
          </a:xfrm>
          <a:prstGeom prst="rect">
            <a:avLst/>
          </a:prstGeom>
          <a:noFill/>
          <a:ln>
            <a:noFill/>
          </a:ln>
        </p:spPr>
        <p:txBody>
          <a:bodyPr spcFirstLastPara="1" wrap="square" lIns="91425" tIns="91425" rIns="91425" bIns="91425" anchor="t" anchorCtr="0">
            <a:spAutoFit/>
          </a:bodyPr>
          <a:lstStyle/>
          <a:p>
            <a:pPr marL="457200" lvl="0" indent="-381000" algn="just" rtl="0">
              <a:spcBef>
                <a:spcPts val="0"/>
              </a:spcBef>
              <a:spcAft>
                <a:spcPts val="0"/>
              </a:spcAft>
              <a:buClr>
                <a:srgbClr val="374151"/>
              </a:buClr>
              <a:buSzPts val="2400"/>
              <a:buFont typeface="Quattrocento Sans"/>
              <a:buChar char="●"/>
            </a:pPr>
            <a:r>
              <a:rPr lang="en-US" sz="2400">
                <a:solidFill>
                  <a:srgbClr val="374151"/>
                </a:solidFill>
                <a:highlight>
                  <a:srgbClr val="F7F7F8"/>
                </a:highlight>
                <a:latin typeface="Quattrocento Sans"/>
                <a:ea typeface="Quattrocento Sans"/>
                <a:cs typeface="Quattrocento Sans"/>
                <a:sym typeface="Quattrocento Sans"/>
              </a:rPr>
              <a:t>Augmented Dickey-Fuller (ADF) adalah sebuah tes statistik yang digunakan dalam analisis deret waktu (time series analysis) untuk menguji apakah suatu deret waktu memiliki </a:t>
            </a:r>
            <a:r>
              <a:rPr lang="en-US" sz="2400" i="1">
                <a:solidFill>
                  <a:srgbClr val="374151"/>
                </a:solidFill>
                <a:highlight>
                  <a:srgbClr val="F7F7F8"/>
                </a:highlight>
                <a:latin typeface="Quattrocento Sans"/>
                <a:ea typeface="Quattrocento Sans"/>
                <a:cs typeface="Quattrocento Sans"/>
                <a:sym typeface="Quattrocento Sans"/>
              </a:rPr>
              <a:t>unit root</a:t>
            </a:r>
            <a:r>
              <a:rPr lang="en-US" sz="2400">
                <a:solidFill>
                  <a:srgbClr val="374151"/>
                </a:solidFill>
                <a:highlight>
                  <a:srgbClr val="F7F7F8"/>
                </a:highlight>
                <a:latin typeface="Quattrocento Sans"/>
                <a:ea typeface="Quattrocento Sans"/>
                <a:cs typeface="Quattrocento Sans"/>
                <a:sym typeface="Quattrocento Sans"/>
              </a:rPr>
              <a:t> atau tidak. Tes ADF digunakan untuk mengidentifikasi apakah deret waktu stasioner atau tidak stasioner. Deret waktu stasioner adalah deret waktu di mana statistiknya tidak bervariasi seiring waktu, sedangkan deret waktu tidak stasioner adalah deret waktu di mana statistiknya berubah seiring waktu.</a:t>
            </a:r>
            <a:endParaRPr sz="2400">
              <a:solidFill>
                <a:srgbClr val="374151"/>
              </a:solidFill>
              <a:highlight>
                <a:srgbClr val="F7F7F8"/>
              </a:highlight>
              <a:latin typeface="Quattrocento Sans"/>
              <a:ea typeface="Quattrocento Sans"/>
              <a:cs typeface="Quattrocento Sans"/>
              <a:sym typeface="Quattrocento Sans"/>
            </a:endParaRPr>
          </a:p>
          <a:p>
            <a:pPr marL="457200" lvl="0" indent="0" algn="just" rtl="0">
              <a:spcBef>
                <a:spcPts val="0"/>
              </a:spcBef>
              <a:spcAft>
                <a:spcPts val="0"/>
              </a:spcAft>
              <a:buNone/>
            </a:pPr>
            <a:endParaRPr sz="2400">
              <a:solidFill>
                <a:srgbClr val="374151"/>
              </a:solidFill>
              <a:highlight>
                <a:srgbClr val="F7F7F8"/>
              </a:highlight>
              <a:latin typeface="Quattrocento Sans"/>
              <a:ea typeface="Quattrocento Sans"/>
              <a:cs typeface="Quattrocento Sans"/>
              <a:sym typeface="Quattrocento Sans"/>
            </a:endParaRPr>
          </a:p>
          <a:p>
            <a:pPr marL="457200" lvl="0" indent="-381000" algn="just" rtl="0">
              <a:spcBef>
                <a:spcPts val="0"/>
              </a:spcBef>
              <a:spcAft>
                <a:spcPts val="0"/>
              </a:spcAft>
              <a:buClr>
                <a:srgbClr val="374151"/>
              </a:buClr>
              <a:buSzPts val="2400"/>
              <a:buFont typeface="Quattrocento Sans"/>
              <a:buChar char="●"/>
            </a:pPr>
            <a:r>
              <a:rPr lang="en-US" sz="2400">
                <a:solidFill>
                  <a:srgbClr val="374151"/>
                </a:solidFill>
                <a:highlight>
                  <a:srgbClr val="F7F7F8"/>
                </a:highlight>
                <a:latin typeface="Quattrocento Sans"/>
                <a:ea typeface="Quattrocento Sans"/>
                <a:cs typeface="Quattrocento Sans"/>
                <a:sym typeface="Quattrocento Sans"/>
              </a:rPr>
              <a:t>Konsep dasar dari tes ADF adalah untuk menguji hipotesis nol (hipotesis tidak stasioner) terhadap hipotesis alternatif (hipotesis stasioner). Jika hasil tes menunjukkan bahwa hipotesis nol dapat ditolak, itu berarti deret waktu tersebut stasioner. Namun, jika hipotesis nol tidak dapat ditolak, itu berarti deret waktu tersebut tidak stasioner.</a:t>
            </a:r>
            <a:endParaRPr sz="2400">
              <a:solidFill>
                <a:srgbClr val="374151"/>
              </a:solidFill>
              <a:highlight>
                <a:srgbClr val="F7F7F8"/>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1"/>
          <p:cNvSpPr/>
          <p:nvPr/>
        </p:nvSpPr>
        <p:spPr>
          <a:xfrm>
            <a:off x="6305551" y="3388860"/>
            <a:ext cx="2133854" cy="73866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03" name="Google Shape;203;p21"/>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Quattrocento Sans"/>
              <a:buNone/>
            </a:pPr>
            <a:r>
              <a:rPr lang="en-US" b="1">
                <a:latin typeface="Quattrocento Sans"/>
                <a:ea typeface="Quattrocento Sans"/>
                <a:cs typeface="Quattrocento Sans"/>
                <a:sym typeface="Quattrocento Sans"/>
              </a:rPr>
              <a:t>Apakah data berikut stasioner ?</a:t>
            </a:r>
            <a:endParaRPr/>
          </a:p>
        </p:txBody>
      </p:sp>
      <p:pic>
        <p:nvPicPr>
          <p:cNvPr id="204" name="Google Shape;204;p21"/>
          <p:cNvPicPr preferRelativeResize="0"/>
          <p:nvPr/>
        </p:nvPicPr>
        <p:blipFill rotWithShape="1">
          <a:blip r:embed="rId3">
            <a:alphaModFix/>
          </a:blip>
          <a:srcRect/>
          <a:stretch/>
        </p:blipFill>
        <p:spPr>
          <a:xfrm>
            <a:off x="661365" y="2051868"/>
            <a:ext cx="5408687" cy="3977145"/>
          </a:xfrm>
          <a:prstGeom prst="rect">
            <a:avLst/>
          </a:prstGeom>
          <a:noFill/>
          <a:ln>
            <a:noFill/>
          </a:ln>
        </p:spPr>
      </p:pic>
      <p:pic>
        <p:nvPicPr>
          <p:cNvPr id="205" name="Google Shape;205;p21"/>
          <p:cNvPicPr preferRelativeResize="0"/>
          <p:nvPr/>
        </p:nvPicPr>
        <p:blipFill rotWithShape="1">
          <a:blip r:embed="rId4">
            <a:alphaModFix/>
          </a:blip>
          <a:srcRect/>
          <a:stretch/>
        </p:blipFill>
        <p:spPr>
          <a:xfrm>
            <a:off x="6305551" y="2949227"/>
            <a:ext cx="3939231" cy="292699"/>
          </a:xfrm>
          <a:prstGeom prst="rect">
            <a:avLst/>
          </a:prstGeom>
          <a:noFill/>
          <a:ln>
            <a:noFill/>
          </a:ln>
        </p:spPr>
      </p:pic>
      <p:graphicFrame>
        <p:nvGraphicFramePr>
          <p:cNvPr id="206" name="Google Shape;206;p21"/>
          <p:cNvGraphicFramePr/>
          <p:nvPr/>
        </p:nvGraphicFramePr>
        <p:xfrm>
          <a:off x="6305551" y="2215091"/>
          <a:ext cx="5509125" cy="667465"/>
        </p:xfrm>
        <a:graphic>
          <a:graphicData uri="http://schemas.openxmlformats.org/drawingml/2006/table">
            <a:tbl>
              <a:tblPr firstRow="1" bandRow="1">
                <a:noFill/>
                <a:tableStyleId>{17BE5C64-EB64-403F-A934-7ED2EC68D665}</a:tableStyleId>
              </a:tblPr>
              <a:tblGrid>
                <a:gridCol w="604400">
                  <a:extLst>
                    <a:ext uri="{9D8B030D-6E8A-4147-A177-3AD203B41FA5}">
                      <a16:colId xmlns:a16="http://schemas.microsoft.com/office/drawing/2014/main" val="20000"/>
                    </a:ext>
                  </a:extLst>
                </a:gridCol>
                <a:gridCol w="774225">
                  <a:extLst>
                    <a:ext uri="{9D8B030D-6E8A-4147-A177-3AD203B41FA5}">
                      <a16:colId xmlns:a16="http://schemas.microsoft.com/office/drawing/2014/main" val="20001"/>
                    </a:ext>
                  </a:extLst>
                </a:gridCol>
                <a:gridCol w="826100">
                  <a:extLst>
                    <a:ext uri="{9D8B030D-6E8A-4147-A177-3AD203B41FA5}">
                      <a16:colId xmlns:a16="http://schemas.microsoft.com/office/drawing/2014/main" val="20002"/>
                    </a:ext>
                  </a:extLst>
                </a:gridCol>
                <a:gridCol w="826100">
                  <a:extLst>
                    <a:ext uri="{9D8B030D-6E8A-4147-A177-3AD203B41FA5}">
                      <a16:colId xmlns:a16="http://schemas.microsoft.com/office/drawing/2014/main" val="20003"/>
                    </a:ext>
                  </a:extLst>
                </a:gridCol>
                <a:gridCol w="826100">
                  <a:extLst>
                    <a:ext uri="{9D8B030D-6E8A-4147-A177-3AD203B41FA5}">
                      <a16:colId xmlns:a16="http://schemas.microsoft.com/office/drawing/2014/main" val="20004"/>
                    </a:ext>
                  </a:extLst>
                </a:gridCol>
                <a:gridCol w="826100">
                  <a:extLst>
                    <a:ext uri="{9D8B030D-6E8A-4147-A177-3AD203B41FA5}">
                      <a16:colId xmlns:a16="http://schemas.microsoft.com/office/drawing/2014/main" val="20005"/>
                    </a:ext>
                  </a:extLst>
                </a:gridCol>
                <a:gridCol w="826100">
                  <a:extLst>
                    <a:ext uri="{9D8B030D-6E8A-4147-A177-3AD203B41FA5}">
                      <a16:colId xmlns:a16="http://schemas.microsoft.com/office/drawing/2014/main" val="20006"/>
                    </a:ext>
                  </a:extLst>
                </a:gridCol>
              </a:tblGrid>
              <a:tr h="359575">
                <a:tc>
                  <a:txBody>
                    <a:bodyPr/>
                    <a:lstStyle/>
                    <a:p>
                      <a:pPr marL="0" marR="0" lvl="0" indent="0" algn="l" rtl="0">
                        <a:spcBef>
                          <a:spcPts val="0"/>
                        </a:spcBef>
                        <a:spcAft>
                          <a:spcPts val="0"/>
                        </a:spcAft>
                        <a:buNone/>
                      </a:pPr>
                      <a:r>
                        <a:rPr lang="en-US" sz="600" u="none" strike="noStrike" cap="none"/>
                        <a:t>Statistic Test</a:t>
                      </a:r>
                      <a:endParaRPr/>
                    </a:p>
                  </a:txBody>
                  <a:tcPr marL="64050" marR="64050" marT="32025" marB="32025"/>
                </a:tc>
                <a:tc>
                  <a:txBody>
                    <a:bodyPr/>
                    <a:lstStyle/>
                    <a:p>
                      <a:pPr marL="0" marR="0" lvl="0" indent="0" algn="l" rtl="0">
                        <a:spcBef>
                          <a:spcPts val="0"/>
                        </a:spcBef>
                        <a:spcAft>
                          <a:spcPts val="0"/>
                        </a:spcAft>
                        <a:buNone/>
                      </a:pPr>
                      <a:r>
                        <a:rPr lang="en-US" sz="600"/>
                        <a:t>p-value</a:t>
                      </a:r>
                      <a:endParaRPr/>
                    </a:p>
                  </a:txBody>
                  <a:tcPr marL="64050" marR="64050" marT="32025" marB="32025"/>
                </a:tc>
                <a:tc>
                  <a:txBody>
                    <a:bodyPr/>
                    <a:lstStyle/>
                    <a:p>
                      <a:pPr marL="0" marR="0" lvl="0" indent="0" algn="l" rtl="0">
                        <a:spcBef>
                          <a:spcPts val="0"/>
                        </a:spcBef>
                        <a:spcAft>
                          <a:spcPts val="0"/>
                        </a:spcAft>
                        <a:buNone/>
                      </a:pPr>
                      <a:r>
                        <a:rPr lang="en-US" sz="600"/>
                        <a:t>No. of lag used</a:t>
                      </a:r>
                      <a:endParaRPr/>
                    </a:p>
                  </a:txBody>
                  <a:tcPr marL="64050" marR="64050" marT="32025" marB="32025"/>
                </a:tc>
                <a:tc>
                  <a:txBody>
                    <a:bodyPr/>
                    <a:lstStyle/>
                    <a:p>
                      <a:pPr marL="0" marR="0" lvl="0" indent="0" algn="l" rtl="0">
                        <a:spcBef>
                          <a:spcPts val="0"/>
                        </a:spcBef>
                        <a:spcAft>
                          <a:spcPts val="0"/>
                        </a:spcAft>
                        <a:buNone/>
                      </a:pPr>
                      <a:r>
                        <a:rPr lang="en-US" sz="600"/>
                        <a:t>No. of observation</a:t>
                      </a:r>
                      <a:endParaRPr/>
                    </a:p>
                  </a:txBody>
                  <a:tcPr marL="64050" marR="64050" marT="32025" marB="32025"/>
                </a:tc>
                <a:tc>
                  <a:txBody>
                    <a:bodyPr/>
                    <a:lstStyle/>
                    <a:p>
                      <a:pPr marL="0" marR="0" lvl="0" indent="0" algn="l" rtl="0">
                        <a:spcBef>
                          <a:spcPts val="0"/>
                        </a:spcBef>
                        <a:spcAft>
                          <a:spcPts val="0"/>
                        </a:spcAft>
                        <a:buNone/>
                      </a:pPr>
                      <a:r>
                        <a:rPr lang="en-US" sz="600"/>
                        <a:t>Critical Value (1%)</a:t>
                      </a:r>
                      <a:endParaRPr/>
                    </a:p>
                  </a:txBody>
                  <a:tcPr marL="64050" marR="64050" marT="32025" marB="32025"/>
                </a:tc>
                <a:tc>
                  <a:txBody>
                    <a:bodyPr/>
                    <a:lstStyle/>
                    <a:p>
                      <a:pPr marL="0" marR="0" lvl="0" indent="0" algn="l" rtl="0">
                        <a:lnSpc>
                          <a:spcPct val="100000"/>
                        </a:lnSpc>
                        <a:spcBef>
                          <a:spcPts val="0"/>
                        </a:spcBef>
                        <a:spcAft>
                          <a:spcPts val="0"/>
                        </a:spcAft>
                        <a:buClr>
                          <a:schemeClr val="dk1"/>
                        </a:buClr>
                        <a:buSzPts val="600"/>
                        <a:buFont typeface="Quattrocento Sans"/>
                        <a:buNone/>
                      </a:pPr>
                      <a:r>
                        <a:rPr lang="en-US" sz="600"/>
                        <a:t>Critical Value (5%)</a:t>
                      </a:r>
                      <a:endParaRPr/>
                    </a:p>
                    <a:p>
                      <a:pPr marL="0" marR="0" lvl="0" indent="0" algn="l" rtl="0">
                        <a:spcBef>
                          <a:spcPts val="0"/>
                        </a:spcBef>
                        <a:spcAft>
                          <a:spcPts val="0"/>
                        </a:spcAft>
                        <a:buNone/>
                      </a:pPr>
                      <a:endParaRPr sz="600"/>
                    </a:p>
                  </a:txBody>
                  <a:tcPr marL="64050" marR="64050" marT="32025" marB="32025"/>
                </a:tc>
                <a:tc>
                  <a:txBody>
                    <a:bodyPr/>
                    <a:lstStyle/>
                    <a:p>
                      <a:pPr marL="0" marR="0" lvl="0" indent="0" algn="l" rtl="0">
                        <a:lnSpc>
                          <a:spcPct val="100000"/>
                        </a:lnSpc>
                        <a:spcBef>
                          <a:spcPts val="0"/>
                        </a:spcBef>
                        <a:spcAft>
                          <a:spcPts val="0"/>
                        </a:spcAft>
                        <a:buClr>
                          <a:schemeClr val="dk1"/>
                        </a:buClr>
                        <a:buSzPts val="600"/>
                        <a:buFont typeface="Quattrocento Sans"/>
                        <a:buNone/>
                      </a:pPr>
                      <a:r>
                        <a:rPr lang="en-US" sz="600"/>
                        <a:t>Critical Value (10%)</a:t>
                      </a:r>
                      <a:endParaRPr/>
                    </a:p>
                    <a:p>
                      <a:pPr marL="0" marR="0" lvl="0" indent="0" algn="l" rtl="0">
                        <a:spcBef>
                          <a:spcPts val="0"/>
                        </a:spcBef>
                        <a:spcAft>
                          <a:spcPts val="0"/>
                        </a:spcAft>
                        <a:buNone/>
                      </a:pPr>
                      <a:endParaRPr sz="600"/>
                    </a:p>
                  </a:txBody>
                  <a:tcPr marL="64050" marR="64050" marT="32025" marB="32025"/>
                </a:tc>
                <a:extLst>
                  <a:ext uri="{0D108BD9-81ED-4DB2-BD59-A6C34878D82A}">
                    <a16:rowId xmlns:a16="http://schemas.microsoft.com/office/drawing/2014/main" val="10000"/>
                  </a:ext>
                </a:extLst>
              </a:tr>
              <a:tr h="261075">
                <a:tc>
                  <a:txBody>
                    <a:bodyPr/>
                    <a:lstStyle/>
                    <a:p>
                      <a:pPr marL="0" marR="0" lvl="0" indent="0" algn="l" rtl="0">
                        <a:spcBef>
                          <a:spcPts val="0"/>
                        </a:spcBef>
                        <a:spcAft>
                          <a:spcPts val="0"/>
                        </a:spcAft>
                        <a:buNone/>
                      </a:pPr>
                      <a:r>
                        <a:rPr lang="en-US" sz="800"/>
                        <a:t>-1.180771</a:t>
                      </a:r>
                      <a:endParaRPr/>
                    </a:p>
                  </a:txBody>
                  <a:tcPr marL="64050" marR="64050" marT="32025" marB="32025"/>
                </a:tc>
                <a:tc>
                  <a:txBody>
                    <a:bodyPr/>
                    <a:lstStyle/>
                    <a:p>
                      <a:pPr marL="0" marR="0" lvl="0" indent="0" algn="l" rtl="0">
                        <a:spcBef>
                          <a:spcPts val="0"/>
                        </a:spcBef>
                        <a:spcAft>
                          <a:spcPts val="0"/>
                        </a:spcAft>
                        <a:buNone/>
                      </a:pPr>
                      <a:r>
                        <a:rPr lang="en-US" sz="800"/>
                        <a:t>0.681812</a:t>
                      </a:r>
                      <a:endParaRPr/>
                    </a:p>
                  </a:txBody>
                  <a:tcPr marL="64050" marR="64050" marT="32025" marB="32025"/>
                </a:tc>
                <a:tc>
                  <a:txBody>
                    <a:bodyPr/>
                    <a:lstStyle/>
                    <a:p>
                      <a:pPr marL="0" marR="0" lvl="0" indent="0" algn="l" rtl="0">
                        <a:spcBef>
                          <a:spcPts val="0"/>
                        </a:spcBef>
                        <a:spcAft>
                          <a:spcPts val="0"/>
                        </a:spcAft>
                        <a:buNone/>
                      </a:pPr>
                      <a:r>
                        <a:rPr lang="en-US" sz="800"/>
                        <a:t>10</a:t>
                      </a:r>
                      <a:endParaRPr/>
                    </a:p>
                  </a:txBody>
                  <a:tcPr marL="64050" marR="64050" marT="32025" marB="32025"/>
                </a:tc>
                <a:tc>
                  <a:txBody>
                    <a:bodyPr/>
                    <a:lstStyle/>
                    <a:p>
                      <a:pPr marL="0" marR="0" lvl="0" indent="0" algn="l" rtl="0">
                        <a:spcBef>
                          <a:spcPts val="0"/>
                        </a:spcBef>
                        <a:spcAft>
                          <a:spcPts val="0"/>
                        </a:spcAft>
                        <a:buNone/>
                      </a:pPr>
                      <a:r>
                        <a:rPr lang="en-US" sz="800"/>
                        <a:t>85</a:t>
                      </a:r>
                      <a:endParaRPr/>
                    </a:p>
                  </a:txBody>
                  <a:tcPr marL="64050" marR="64050" marT="32025" marB="32025"/>
                </a:tc>
                <a:tc>
                  <a:txBody>
                    <a:bodyPr/>
                    <a:lstStyle/>
                    <a:p>
                      <a:pPr marL="0" marR="0" lvl="0" indent="0" algn="l" rtl="0">
                        <a:spcBef>
                          <a:spcPts val="0"/>
                        </a:spcBef>
                        <a:spcAft>
                          <a:spcPts val="0"/>
                        </a:spcAft>
                        <a:buNone/>
                      </a:pPr>
                      <a:r>
                        <a:rPr lang="en-US" sz="800"/>
                        <a:t>-3.509736 	</a:t>
                      </a:r>
                      <a:endParaRPr/>
                    </a:p>
                  </a:txBody>
                  <a:tcPr marL="64050" marR="64050" marT="32025" marB="32025"/>
                </a:tc>
                <a:tc>
                  <a:txBody>
                    <a:bodyPr/>
                    <a:lstStyle/>
                    <a:p>
                      <a:pPr marL="0" marR="0" lvl="0" indent="0" algn="l" rtl="0">
                        <a:spcBef>
                          <a:spcPts val="0"/>
                        </a:spcBef>
                        <a:spcAft>
                          <a:spcPts val="0"/>
                        </a:spcAft>
                        <a:buNone/>
                      </a:pPr>
                      <a:r>
                        <a:rPr lang="en-US" sz="800"/>
                        <a:t>-2.896195 	</a:t>
                      </a:r>
                      <a:endParaRPr/>
                    </a:p>
                  </a:txBody>
                  <a:tcPr marL="64050" marR="64050" marT="32025" marB="32025"/>
                </a:tc>
                <a:tc>
                  <a:txBody>
                    <a:bodyPr/>
                    <a:lstStyle/>
                    <a:p>
                      <a:pPr marL="0" marR="0" lvl="0" indent="0" algn="l" rtl="0">
                        <a:spcBef>
                          <a:spcPts val="0"/>
                        </a:spcBef>
                        <a:spcAft>
                          <a:spcPts val="0"/>
                        </a:spcAft>
                        <a:buNone/>
                      </a:pPr>
                      <a:r>
                        <a:rPr lang="en-US" sz="800"/>
                        <a:t>-2.585258</a:t>
                      </a:r>
                      <a:endParaRPr/>
                    </a:p>
                  </a:txBody>
                  <a:tcPr marL="64050" marR="64050" marT="32025" marB="32025"/>
                </a:tc>
                <a:extLst>
                  <a:ext uri="{0D108BD9-81ED-4DB2-BD59-A6C34878D82A}">
                    <a16:rowId xmlns:a16="http://schemas.microsoft.com/office/drawing/2014/main" val="10001"/>
                  </a:ext>
                </a:extLst>
              </a:tr>
            </a:tbl>
          </a:graphicData>
        </a:graphic>
      </p:graphicFrame>
      <p:sp>
        <p:nvSpPr>
          <p:cNvPr id="207" name="Google Shape;207;p21"/>
          <p:cNvSpPr txBox="1"/>
          <p:nvPr/>
        </p:nvSpPr>
        <p:spPr>
          <a:xfrm>
            <a:off x="6305551" y="3388860"/>
            <a:ext cx="21339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a:solidFill>
                  <a:schemeClr val="lt1"/>
                </a:solidFill>
                <a:latin typeface="Quattrocento Sans"/>
                <a:ea typeface="Quattrocento Sans"/>
                <a:cs typeface="Quattrocento Sans"/>
                <a:sym typeface="Quattrocento Sans"/>
              </a:rPr>
              <a:t>Null hypothesis:</a:t>
            </a:r>
            <a:endParaRPr/>
          </a:p>
          <a:p>
            <a:pPr marL="0" marR="0" lvl="0" indent="0" algn="l" rtl="0">
              <a:spcBef>
                <a:spcPts val="0"/>
              </a:spcBef>
              <a:spcAft>
                <a:spcPts val="0"/>
              </a:spcAft>
              <a:buNone/>
            </a:pPr>
            <a:r>
              <a:rPr lang="en-US" sz="1400">
                <a:solidFill>
                  <a:schemeClr val="lt1"/>
                </a:solidFill>
                <a:latin typeface="Quattrocento Sans"/>
                <a:ea typeface="Quattrocento Sans"/>
                <a:cs typeface="Quattrocento Sans"/>
                <a:sym typeface="Quattrocento Sans"/>
              </a:rPr>
              <a:t>H</a:t>
            </a:r>
            <a:r>
              <a:rPr lang="en-US" sz="1000">
                <a:solidFill>
                  <a:schemeClr val="lt1"/>
                </a:solidFill>
                <a:latin typeface="Quattrocento Sans"/>
                <a:ea typeface="Quattrocento Sans"/>
                <a:cs typeface="Quattrocento Sans"/>
                <a:sym typeface="Quattrocento Sans"/>
              </a:rPr>
              <a:t>0</a:t>
            </a:r>
            <a:r>
              <a:rPr lang="en-US" sz="1400">
                <a:solidFill>
                  <a:schemeClr val="lt1"/>
                </a:solidFill>
                <a:latin typeface="Quattrocento Sans"/>
                <a:ea typeface="Quattrocento Sans"/>
                <a:cs typeface="Quattrocento Sans"/>
                <a:sym typeface="Quattrocento Sans"/>
              </a:rPr>
              <a:t>: nilai p-value </a:t>
            </a:r>
            <a:r>
              <a:rPr lang="en-US">
                <a:solidFill>
                  <a:schemeClr val="lt1"/>
                </a:solidFill>
                <a:latin typeface="Quattrocento Sans"/>
                <a:ea typeface="Quattrocento Sans"/>
                <a:cs typeface="Quattrocento Sans"/>
                <a:sym typeface="Quattrocento Sans"/>
              </a:rPr>
              <a:t>&gt;</a:t>
            </a:r>
            <a:r>
              <a:rPr lang="en-US" sz="1400">
                <a:solidFill>
                  <a:schemeClr val="lt1"/>
                </a:solidFill>
                <a:latin typeface="Quattrocento Sans"/>
                <a:ea typeface="Quattrocento Sans"/>
                <a:cs typeface="Quattrocento Sans"/>
                <a:sym typeface="Quattrocento Sans"/>
              </a:rPr>
              <a:t> 0.05 </a:t>
            </a:r>
            <a:endParaRPr/>
          </a:p>
          <a:p>
            <a:pPr marL="0" marR="0" lvl="0" indent="0" algn="l" rtl="0">
              <a:spcBef>
                <a:spcPts val="0"/>
              </a:spcBef>
              <a:spcAft>
                <a:spcPts val="0"/>
              </a:spcAft>
              <a:buNone/>
            </a:pPr>
            <a:r>
              <a:rPr lang="en-US" sz="1400">
                <a:solidFill>
                  <a:schemeClr val="lt1"/>
                </a:solidFill>
                <a:latin typeface="Quattrocento Sans"/>
                <a:ea typeface="Quattrocento Sans"/>
                <a:cs typeface="Quattrocento Sans"/>
                <a:sym typeface="Quattrocento Sans"/>
              </a:rPr>
              <a:t>H</a:t>
            </a:r>
            <a:r>
              <a:rPr lang="en-US" sz="1000">
                <a:solidFill>
                  <a:schemeClr val="lt1"/>
                </a:solidFill>
                <a:latin typeface="Quattrocento Sans"/>
                <a:ea typeface="Quattrocento Sans"/>
                <a:cs typeface="Quattrocento Sans"/>
                <a:sym typeface="Quattrocento Sans"/>
              </a:rPr>
              <a:t>1</a:t>
            </a:r>
            <a:r>
              <a:rPr lang="en-US" sz="1400">
                <a:solidFill>
                  <a:schemeClr val="lt1"/>
                </a:solidFill>
                <a:latin typeface="Quattrocento Sans"/>
                <a:ea typeface="Quattrocento Sans"/>
                <a:cs typeface="Quattrocento Sans"/>
                <a:sym typeface="Quattrocento Sans"/>
              </a:rPr>
              <a:t>: nilai p-value </a:t>
            </a:r>
            <a:r>
              <a:rPr lang="en-US">
                <a:solidFill>
                  <a:schemeClr val="lt1"/>
                </a:solidFill>
                <a:latin typeface="Quattrocento Sans"/>
                <a:ea typeface="Quattrocento Sans"/>
                <a:cs typeface="Quattrocento Sans"/>
                <a:sym typeface="Quattrocento Sans"/>
              </a:rPr>
              <a:t>&lt;=</a:t>
            </a:r>
            <a:r>
              <a:rPr lang="en-US" sz="1400">
                <a:solidFill>
                  <a:schemeClr val="lt1"/>
                </a:solidFill>
                <a:latin typeface="Quattrocento Sans"/>
                <a:ea typeface="Quattrocento Sans"/>
                <a:cs typeface="Quattrocento Sans"/>
                <a:sym typeface="Quattrocento Sans"/>
              </a:rPr>
              <a:t> 0.05</a:t>
            </a:r>
            <a:endParaRPr/>
          </a:p>
        </p:txBody>
      </p:sp>
      <p:sp>
        <p:nvSpPr>
          <p:cNvPr id="208" name="Google Shape;208;p21"/>
          <p:cNvSpPr txBox="1"/>
          <p:nvPr/>
        </p:nvSpPr>
        <p:spPr>
          <a:xfrm>
            <a:off x="6229354" y="4350167"/>
            <a:ext cx="5585400" cy="64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200">
                <a:solidFill>
                  <a:schemeClr val="dk1"/>
                </a:solidFill>
                <a:latin typeface="Quattrocento Sans"/>
                <a:ea typeface="Quattrocento Sans"/>
                <a:cs typeface="Quattrocento Sans"/>
                <a:sym typeface="Quattrocento Sans"/>
              </a:rPr>
              <a:t>Pada eksperimen dengan menggunakan Augmented Dickey-Fuller test didapatkan hasil bahwa p-value diatas 0.05 (0.681812), hal tersebut menandakan bahwa kita menerima hipotesis 0 (H0) =&gt; data tidak stasioner</a:t>
            </a:r>
            <a:endParaRPr/>
          </a:p>
        </p:txBody>
      </p:sp>
      <p:sp>
        <p:nvSpPr>
          <p:cNvPr id="209" name="Google Shape;209;p21"/>
          <p:cNvSpPr txBox="1"/>
          <p:nvPr/>
        </p:nvSpPr>
        <p:spPr>
          <a:xfrm>
            <a:off x="1137339" y="6029013"/>
            <a:ext cx="424718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Quattrocento Sans"/>
                <a:ea typeface="Quattrocento Sans"/>
                <a:cs typeface="Quattrocento Sans"/>
                <a:sym typeface="Quattrocento Sans"/>
              </a:rPr>
              <a:t>Gambar 5. </a:t>
            </a:r>
            <a:r>
              <a:rPr lang="en-US" sz="1200">
                <a:solidFill>
                  <a:schemeClr val="dk1"/>
                </a:solidFill>
                <a:latin typeface="Quattrocento Sans"/>
                <a:ea typeface="Quattrocento Sans"/>
                <a:cs typeface="Quattrocento Sans"/>
                <a:sym typeface="Quattrocento Sans"/>
              </a:rPr>
              <a:t>Visualisasi data permintaan produk pada analisis</a:t>
            </a:r>
            <a:endParaRPr/>
          </a:p>
        </p:txBody>
      </p:sp>
    </p:spTree>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1007</Words>
  <Application>Microsoft Macintosh PowerPoint</Application>
  <PresentationFormat>Widescreen</PresentationFormat>
  <Paragraphs>163</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Quattrocento Sans</vt:lpstr>
      <vt:lpstr>Calibri</vt:lpstr>
      <vt:lpstr>Office Theme</vt:lpstr>
      <vt:lpstr>Analisis Deret Waktu</vt:lpstr>
      <vt:lpstr>Makalah Rujukan</vt:lpstr>
      <vt:lpstr>Latarbelakang</vt:lpstr>
      <vt:lpstr>Tujuan Penelitian</vt:lpstr>
      <vt:lpstr>Data Kuantitatif</vt:lpstr>
      <vt:lpstr>Metode</vt:lpstr>
      <vt:lpstr>Plot Timeseries</vt:lpstr>
      <vt:lpstr>Augmented Dickey-Fuller (ADF)</vt:lpstr>
      <vt:lpstr>Apakah data berikut stasioner ?</vt:lpstr>
      <vt:lpstr>Proses Differencing</vt:lpstr>
      <vt:lpstr>Hasil Differencing</vt:lpstr>
      <vt:lpstr>Apakah data berikut stasioner setelah differencing pertama ?</vt:lpstr>
      <vt:lpstr>ACF dan PACF - Correlogram</vt:lpstr>
      <vt:lpstr>Hasil ARIMA</vt:lpstr>
      <vt:lpstr>Evaluasi Model</vt:lpstr>
      <vt:lpstr>Evaluasi model dan paper ARIMA(3,1,1) </vt:lpstr>
      <vt:lpstr>Evaluasi Model</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Deret Waktu</dc:title>
  <cp:lastModifiedBy>Ziyad Haidar</cp:lastModifiedBy>
  <cp:revision>1</cp:revision>
  <dcterms:modified xsi:type="dcterms:W3CDTF">2023-10-11T06:25:22Z</dcterms:modified>
</cp:coreProperties>
</file>