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sldIdLst>
    <p:sldId id="259" r:id="rId5"/>
    <p:sldId id="266" r:id="rId6"/>
    <p:sldId id="265" r:id="rId7"/>
    <p:sldId id="267" r:id="rId8"/>
    <p:sldId id="269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Analisis Deret Waktu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6441646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 Lomaksan Manuel Tampubolon (6025231025)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Ziyad Haidar (6025231024)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FF6925-19D0-48A3-C65D-39479441258D}"/>
              </a:ext>
            </a:extLst>
          </p:cNvPr>
          <p:cNvSpPr/>
          <p:nvPr/>
        </p:nvSpPr>
        <p:spPr>
          <a:xfrm>
            <a:off x="426082" y="327804"/>
            <a:ext cx="199794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BBE0E-5EB4-0CC8-99D8-44AC2DDD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2" y="344472"/>
            <a:ext cx="1428750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9F3885-9926-8CDB-7B6A-27C8D2BF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12" y="1435103"/>
            <a:ext cx="3541474" cy="2741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ACF dan PACF - Correlogram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99E6-94BA-C443-5D44-9C1AC8108258}"/>
              </a:ext>
            </a:extLst>
          </p:cNvPr>
          <p:cNvSpPr txBox="1"/>
          <p:nvPr/>
        </p:nvSpPr>
        <p:spPr>
          <a:xfrm>
            <a:off x="2008187" y="4257708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9. </a:t>
            </a:r>
            <a:r>
              <a:rPr lang="en-US" sz="1200" noProof="1"/>
              <a:t>Correlogram ACF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9C84D-992F-CF74-C4B8-AED351B7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64" y="1416433"/>
            <a:ext cx="3623022" cy="2744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E0AF3A-D439-74F4-83E5-4FC83D837293}"/>
              </a:ext>
            </a:extLst>
          </p:cNvPr>
          <p:cNvSpPr txBox="1"/>
          <p:nvPr/>
        </p:nvSpPr>
        <p:spPr>
          <a:xfrm>
            <a:off x="7799387" y="4271608"/>
            <a:ext cx="238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10. </a:t>
            </a:r>
            <a:r>
              <a:rPr lang="en-US" sz="1200" noProof="1"/>
              <a:t>Correlogram PACF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2D816-BD68-C524-FD1A-A48CF4F5992B}"/>
              </a:ext>
            </a:extLst>
          </p:cNvPr>
          <p:cNvSpPr txBox="1"/>
          <p:nvPr/>
        </p:nvSpPr>
        <p:spPr>
          <a:xfrm>
            <a:off x="444501" y="5295900"/>
            <a:ext cx="1130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Berdasarkan proses turunan </a:t>
            </a:r>
            <a:r>
              <a:rPr lang="en-US" i="1" noProof="1"/>
              <a:t>(differencing) </a:t>
            </a:r>
            <a:r>
              <a:rPr lang="en-US" noProof="1"/>
              <a:t>sebanyak 1x, maka didapatkan nilai parameter </a:t>
            </a:r>
            <a:r>
              <a:rPr lang="en-US" i="1" noProof="1"/>
              <a:t>d </a:t>
            </a:r>
            <a:r>
              <a:rPr lang="en-US" noProof="1"/>
              <a:t>adalah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Correlogram ACF menunjukkan penurunan secara perlahan, begitupun dengan PACF. Maka dapat diduga bahwa algoritma yang sesuai adalah ARIMA dengan parameter (</a:t>
            </a:r>
            <a:r>
              <a:rPr lang="en-US" i="1" noProof="1"/>
              <a:t>p</a:t>
            </a:r>
            <a:r>
              <a:rPr lang="en-US" noProof="1"/>
              <a:t>,</a:t>
            </a:r>
            <a:r>
              <a:rPr lang="en-US" i="1" noProof="1"/>
              <a:t>d</a:t>
            </a:r>
            <a:r>
              <a:rPr lang="en-US" noProof="1"/>
              <a:t>,</a:t>
            </a:r>
            <a:r>
              <a:rPr lang="en-US" i="1" noProof="1"/>
              <a:t>q</a:t>
            </a:r>
            <a:r>
              <a:rPr lang="en-US" noProof="1"/>
              <a:t>) adalah (3,1,1)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435102-1E36-F76A-78E5-68810A6B763D}"/>
              </a:ext>
            </a:extLst>
          </p:cNvPr>
          <p:cNvSpPr/>
          <p:nvPr/>
        </p:nvSpPr>
        <p:spPr>
          <a:xfrm>
            <a:off x="7799387" y="3152775"/>
            <a:ext cx="276225" cy="2762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4DD6E4-069F-C60B-74EC-6AD350CCC928}"/>
              </a:ext>
            </a:extLst>
          </p:cNvPr>
          <p:cNvSpPr/>
          <p:nvPr/>
        </p:nvSpPr>
        <p:spPr>
          <a:xfrm>
            <a:off x="1731962" y="3035946"/>
            <a:ext cx="276225" cy="2762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ARIMA(1,1,1)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DC19-05D8-16C4-7124-1B79D740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87" y="1682151"/>
            <a:ext cx="4886625" cy="395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B9D50-BAAF-6AEF-A352-3384937B858D}"/>
              </a:ext>
            </a:extLst>
          </p:cNvPr>
          <p:cNvSpPr txBox="1"/>
          <p:nvPr/>
        </p:nvSpPr>
        <p:spPr>
          <a:xfrm>
            <a:off x="5122323" y="5649761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10.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55869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ARIMA(2,1,1)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B182B-29D7-419E-F403-1EA244D5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18" y="1682151"/>
            <a:ext cx="4948694" cy="400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80CD3-1A13-D960-F0C8-78B6D6B516DB}"/>
              </a:ext>
            </a:extLst>
          </p:cNvPr>
          <p:cNvSpPr txBox="1"/>
          <p:nvPr/>
        </p:nvSpPr>
        <p:spPr>
          <a:xfrm>
            <a:off x="5122323" y="5649761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10.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290159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Hasil ARIMA(3,1,1)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F7FD1-15E8-F584-59C2-09ECE914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18" y="1682151"/>
            <a:ext cx="4862429" cy="395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6E5DC-9778-4B64-54E2-7988EC0026D5}"/>
              </a:ext>
            </a:extLst>
          </p:cNvPr>
          <p:cNvSpPr txBox="1"/>
          <p:nvPr/>
        </p:nvSpPr>
        <p:spPr>
          <a:xfrm>
            <a:off x="5122323" y="5649761"/>
            <a:ext cx="21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10.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370606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Evaluasi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730310-00A8-D013-7318-803CF6A1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42686"/>
              </p:ext>
            </p:extLst>
          </p:nvPr>
        </p:nvGraphicFramePr>
        <p:xfrm>
          <a:off x="548255" y="1835860"/>
          <a:ext cx="11028390" cy="338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78">
                  <a:extLst>
                    <a:ext uri="{9D8B030D-6E8A-4147-A177-3AD203B41FA5}">
                      <a16:colId xmlns:a16="http://schemas.microsoft.com/office/drawing/2014/main" val="4188155299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2838318419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4129319046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3525717910"/>
                    </a:ext>
                  </a:extLst>
                </a:gridCol>
                <a:gridCol w="2205678">
                  <a:extLst>
                    <a:ext uri="{9D8B030D-6E8A-4147-A177-3AD203B41FA5}">
                      <a16:colId xmlns:a16="http://schemas.microsoft.com/office/drawing/2014/main" val="623421704"/>
                    </a:ext>
                  </a:extLst>
                </a:gridCol>
              </a:tblGrid>
              <a:tr h="845911">
                <a:tc>
                  <a:txBody>
                    <a:bodyPr/>
                    <a:lstStyle/>
                    <a:p>
                      <a:r>
                        <a:rPr lang="en-US" noProof="1"/>
                        <a:t>Algoritma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49685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r>
                        <a:rPr lang="en-US" noProof="1"/>
                        <a:t>ARIMA(1,1,1)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5232.206859324642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3.305981</a:t>
                      </a:r>
                      <a:endParaRPr lang="en-US" noProof="1"/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31580277.226787686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2614298140.282328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56368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ARIMA(2,1,1)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6240.581221808229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4.126885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50367438.174467616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2377048640.018875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05564"/>
                  </a:ext>
                </a:extLst>
              </a:tr>
              <a:tr h="845911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ARIMA(3,1,1)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6432.603795932203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4.470621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58140056.33637319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2022834623.979646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7847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06D47-BD3E-00CE-8F6E-12157CAFA07D}"/>
              </a:ext>
            </a:extLst>
          </p:cNvPr>
          <p:cNvSpPr/>
          <p:nvPr/>
        </p:nvSpPr>
        <p:spPr>
          <a:xfrm>
            <a:off x="2751826" y="2709059"/>
            <a:ext cx="6573329" cy="64008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A92FCE-4A17-542E-0961-4563BB57521F}"/>
              </a:ext>
            </a:extLst>
          </p:cNvPr>
          <p:cNvSpPr/>
          <p:nvPr/>
        </p:nvSpPr>
        <p:spPr>
          <a:xfrm>
            <a:off x="9408544" y="4388282"/>
            <a:ext cx="2073214" cy="64008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Terima Kasih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FF6925-19D0-48A3-C65D-39479441258D}"/>
              </a:ext>
            </a:extLst>
          </p:cNvPr>
          <p:cNvSpPr/>
          <p:nvPr/>
        </p:nvSpPr>
        <p:spPr>
          <a:xfrm>
            <a:off x="426082" y="327804"/>
            <a:ext cx="199794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BBE0E-5EB4-0CC8-99D8-44AC2DDD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2" y="344472"/>
            <a:ext cx="1428750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Makalah Rujukan</a:t>
            </a:r>
          </a:p>
        </p:txBody>
      </p:sp>
      <p:sp>
        <p:nvSpPr>
          <p:cNvPr id="26" name="Rounded Rectangle 6" descr="rounded rectangle&#10;">
            <a:extLst>
              <a:ext uri="{FF2B5EF4-FFF2-40B4-BE49-F238E27FC236}">
                <a16:creationId xmlns:a16="http://schemas.microsoft.com/office/drawing/2014/main" id="{BDCA92CB-31C1-046C-ECD8-69F1E3ECE5E2}"/>
              </a:ext>
            </a:extLst>
          </p:cNvPr>
          <p:cNvSpPr/>
          <p:nvPr/>
        </p:nvSpPr>
        <p:spPr>
          <a:xfrm>
            <a:off x="1607126" y="1543438"/>
            <a:ext cx="2661708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8" name="Rounded Rectangle 11" descr="rounded rectangle&#10;">
            <a:extLst>
              <a:ext uri="{FF2B5EF4-FFF2-40B4-BE49-F238E27FC236}">
                <a16:creationId xmlns:a16="http://schemas.microsoft.com/office/drawing/2014/main" id="{7A7624AE-E73C-3F16-C9B9-17ACBA127480}"/>
              </a:ext>
            </a:extLst>
          </p:cNvPr>
          <p:cNvSpPr>
            <a:spLocks noChangeAspect="1"/>
          </p:cNvSpPr>
          <p:nvPr/>
        </p:nvSpPr>
        <p:spPr>
          <a:xfrm>
            <a:off x="7561901" y="1555001"/>
            <a:ext cx="2661708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32" name="Rounded Rectangle 7" descr="rounded rectangle&#10;">
            <a:extLst>
              <a:ext uri="{FF2B5EF4-FFF2-40B4-BE49-F238E27FC236}">
                <a16:creationId xmlns:a16="http://schemas.microsoft.com/office/drawing/2014/main" id="{754FCAD6-1668-5EF2-2789-A938CA19FDCE}"/>
              </a:ext>
            </a:extLst>
          </p:cNvPr>
          <p:cNvSpPr>
            <a:spLocks noChangeAspect="1"/>
          </p:cNvSpPr>
          <p:nvPr/>
        </p:nvSpPr>
        <p:spPr>
          <a:xfrm>
            <a:off x="1630506" y="4901045"/>
            <a:ext cx="2661708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D4246-51F7-E757-3D3A-C98772E8CE62}"/>
              </a:ext>
            </a:extLst>
          </p:cNvPr>
          <p:cNvSpPr txBox="1"/>
          <p:nvPr/>
        </p:nvSpPr>
        <p:spPr>
          <a:xfrm>
            <a:off x="1607126" y="1789621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Teori Permintaan* 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Demand Management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Rounded Rectangle 125" descr="rounded rectangle">
            <a:extLst>
              <a:ext uri="{FF2B5EF4-FFF2-40B4-BE49-F238E27FC236}">
                <a16:creationId xmlns:a16="http://schemas.microsoft.com/office/drawing/2014/main" id="{AD2A7A3D-2222-C67B-7D05-EA32932AC46B}"/>
              </a:ext>
            </a:extLst>
          </p:cNvPr>
          <p:cNvSpPr/>
          <p:nvPr/>
        </p:nvSpPr>
        <p:spPr>
          <a:xfrm>
            <a:off x="2961360" y="2858352"/>
            <a:ext cx="5931395" cy="17429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A8DE9B-C1FB-7AB0-F345-60BE779DE896}"/>
              </a:ext>
            </a:extLst>
          </p:cNvPr>
          <p:cNvSpPr txBox="1"/>
          <p:nvPr/>
        </p:nvSpPr>
        <p:spPr>
          <a:xfrm>
            <a:off x="3289539" y="3030989"/>
            <a:ext cx="5275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PENERAPAN METODE PERAMALAN ARIMA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(AUTOREGRESSIVE INTEGRATED MOVING AVERAGE)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UNTUK PENENTUAN TINGKAT SAFETY STOCK PADA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INDUSTRI ELEKTRONIK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noProof="1">
                <a:solidFill>
                  <a:schemeClr val="bg1"/>
                </a:solidFill>
              </a:rPr>
              <a:t>Nurulita (2010)</a:t>
            </a:r>
          </a:p>
        </p:txBody>
      </p:sp>
      <p:sp>
        <p:nvSpPr>
          <p:cNvPr id="49" name="Rounded Rectangle 9" descr="rounded rectangle&#10;">
            <a:extLst>
              <a:ext uri="{FF2B5EF4-FFF2-40B4-BE49-F238E27FC236}">
                <a16:creationId xmlns:a16="http://schemas.microsoft.com/office/drawing/2014/main" id="{C8E84EBA-F798-BA94-CB61-94DD48B04057}"/>
              </a:ext>
            </a:extLst>
          </p:cNvPr>
          <p:cNvSpPr>
            <a:spLocks noChangeAspect="1"/>
          </p:cNvSpPr>
          <p:nvPr/>
        </p:nvSpPr>
        <p:spPr>
          <a:xfrm>
            <a:off x="7642700" y="4901047"/>
            <a:ext cx="2661708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4F88E5-49B8-A36F-3119-0B9068CA19CB}"/>
              </a:ext>
            </a:extLst>
          </p:cNvPr>
          <p:cNvSpPr txBox="1"/>
          <p:nvPr/>
        </p:nvSpPr>
        <p:spPr>
          <a:xfrm>
            <a:off x="1630506" y="5143552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Teori Permalan*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Forecasting Method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CBBB6D-FC3A-A65D-CFDC-AE9C26C0BCFD}"/>
              </a:ext>
            </a:extLst>
          </p:cNvPr>
          <p:cNvSpPr txBox="1"/>
          <p:nvPr/>
        </p:nvSpPr>
        <p:spPr>
          <a:xfrm>
            <a:off x="7561901" y="1802108"/>
            <a:ext cx="26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Analisis Deret Waktu* </a:t>
            </a:r>
          </a:p>
          <a:p>
            <a:pPr algn="ctr"/>
            <a:r>
              <a:rPr lang="en-US" sz="1600" noProof="1">
                <a:solidFill>
                  <a:schemeClr val="bg1"/>
                </a:solidFill>
              </a:rPr>
              <a:t>(</a:t>
            </a:r>
            <a:r>
              <a:rPr lang="en-US" sz="1600" i="1" noProof="1">
                <a:solidFill>
                  <a:schemeClr val="bg1"/>
                </a:solidFill>
              </a:rPr>
              <a:t>Time Series Analysis</a:t>
            </a:r>
            <a:r>
              <a:rPr lang="en-US" sz="16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2E2F2-AA1E-53C4-93E7-E3D3E68DE6DB}"/>
              </a:ext>
            </a:extLst>
          </p:cNvPr>
          <p:cNvSpPr txBox="1"/>
          <p:nvPr/>
        </p:nvSpPr>
        <p:spPr>
          <a:xfrm>
            <a:off x="7642700" y="5025043"/>
            <a:ext cx="266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</a:rPr>
              <a:t>Model ARIMA* (Autoregressive Integrated Moving Average)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EA4B1DA-C6F6-BE92-A1B1-3F1F36DDA017}"/>
              </a:ext>
            </a:extLst>
          </p:cNvPr>
          <p:cNvCxnSpPr>
            <a:stCxn id="34" idx="3"/>
            <a:endCxn id="36" idx="0"/>
          </p:cNvCxnSpPr>
          <p:nvPr/>
        </p:nvCxnSpPr>
        <p:spPr>
          <a:xfrm>
            <a:off x="4268834" y="2082009"/>
            <a:ext cx="1658224" cy="7763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76FFF40-1731-9CF2-C407-528E07E762F6}"/>
              </a:ext>
            </a:extLst>
          </p:cNvPr>
          <p:cNvCxnSpPr>
            <a:stCxn id="109" idx="1"/>
            <a:endCxn id="36" idx="0"/>
          </p:cNvCxnSpPr>
          <p:nvPr/>
        </p:nvCxnSpPr>
        <p:spPr>
          <a:xfrm flipH="1">
            <a:off x="5927058" y="2094496"/>
            <a:ext cx="1634843" cy="7638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0592B0-AC72-317B-9EE7-4233F1C38CEE}"/>
              </a:ext>
            </a:extLst>
          </p:cNvPr>
          <p:cNvCxnSpPr>
            <a:stCxn id="108" idx="3"/>
            <a:endCxn id="36" idx="2"/>
          </p:cNvCxnSpPr>
          <p:nvPr/>
        </p:nvCxnSpPr>
        <p:spPr>
          <a:xfrm flipV="1">
            <a:off x="4292214" y="4601266"/>
            <a:ext cx="1634844" cy="834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B4857F-0F63-9D5B-221E-6ED47ADD1959}"/>
              </a:ext>
            </a:extLst>
          </p:cNvPr>
          <p:cNvCxnSpPr>
            <a:stCxn id="110" idx="1"/>
            <a:endCxn id="36" idx="2"/>
          </p:cNvCxnSpPr>
          <p:nvPr/>
        </p:nvCxnSpPr>
        <p:spPr>
          <a:xfrm flipH="1" flipV="1">
            <a:off x="5927058" y="4601266"/>
            <a:ext cx="1715642" cy="8392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BB53D62-03EB-9842-90A0-B8EBE40DFC56}"/>
              </a:ext>
            </a:extLst>
          </p:cNvPr>
          <p:cNvSpPr txBox="1"/>
          <p:nvPr/>
        </p:nvSpPr>
        <p:spPr>
          <a:xfrm>
            <a:off x="586597" y="6459696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*Subjek utama bahasan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" descr="rounded rectangle&#10;">
            <a:extLst>
              <a:ext uri="{FF2B5EF4-FFF2-40B4-BE49-F238E27FC236}">
                <a16:creationId xmlns:a16="http://schemas.microsoft.com/office/drawing/2014/main" id="{F4537897-811C-71A6-317D-7C324C46BFA2}"/>
              </a:ext>
            </a:extLst>
          </p:cNvPr>
          <p:cNvSpPr/>
          <p:nvPr/>
        </p:nvSpPr>
        <p:spPr>
          <a:xfrm>
            <a:off x="6034348" y="5355377"/>
            <a:ext cx="5619940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2" name="Rounded Rectangle 6" descr="rounded rectangle&#10;">
            <a:extLst>
              <a:ext uri="{FF2B5EF4-FFF2-40B4-BE49-F238E27FC236}">
                <a16:creationId xmlns:a16="http://schemas.microsoft.com/office/drawing/2014/main" id="{7948A205-1982-6EDE-3DC8-8AB4499AE3B9}"/>
              </a:ext>
            </a:extLst>
          </p:cNvPr>
          <p:cNvSpPr/>
          <p:nvPr/>
        </p:nvSpPr>
        <p:spPr>
          <a:xfrm>
            <a:off x="6034348" y="2756895"/>
            <a:ext cx="5619939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1" name="Rounded Rectangle 6" descr="rounded rectangle&#10;">
            <a:extLst>
              <a:ext uri="{FF2B5EF4-FFF2-40B4-BE49-F238E27FC236}">
                <a16:creationId xmlns:a16="http://schemas.microsoft.com/office/drawing/2014/main" id="{9759A281-26B5-BA5A-C3BC-34B9DE1070E6}"/>
              </a:ext>
            </a:extLst>
          </p:cNvPr>
          <p:cNvSpPr/>
          <p:nvPr/>
        </p:nvSpPr>
        <p:spPr>
          <a:xfrm>
            <a:off x="509044" y="4077286"/>
            <a:ext cx="4374832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60" name="Rounded Rectangle 6" descr="rounded rectangle&#10;">
            <a:extLst>
              <a:ext uri="{FF2B5EF4-FFF2-40B4-BE49-F238E27FC236}">
                <a16:creationId xmlns:a16="http://schemas.microsoft.com/office/drawing/2014/main" id="{55DB05C2-D7D8-3080-7B92-78CBD87B59D5}"/>
              </a:ext>
            </a:extLst>
          </p:cNvPr>
          <p:cNvSpPr/>
          <p:nvPr/>
        </p:nvSpPr>
        <p:spPr>
          <a:xfrm>
            <a:off x="509044" y="1427290"/>
            <a:ext cx="4374832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Latarbelakang</a:t>
            </a:r>
          </a:p>
        </p:txBody>
      </p:sp>
      <p:sp>
        <p:nvSpPr>
          <p:cNvPr id="5" name="Oval 4" descr="oval shape">
            <a:extLst>
              <a:ext uri="{FF2B5EF4-FFF2-40B4-BE49-F238E27FC236}">
                <a16:creationId xmlns:a16="http://schemas.microsoft.com/office/drawing/2014/main" id="{AB4C08BF-9EE1-0C0F-8BB2-C9A5A42167CF}"/>
              </a:ext>
            </a:extLst>
          </p:cNvPr>
          <p:cNvSpPr/>
          <p:nvPr/>
        </p:nvSpPr>
        <p:spPr>
          <a:xfrm>
            <a:off x="5236908" y="1709567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dirty="0"/>
          </a:p>
        </p:txBody>
      </p:sp>
      <p:sp>
        <p:nvSpPr>
          <p:cNvPr id="7" name="TextBox 6" descr="Number 1">
            <a:extLst>
              <a:ext uri="{FF2B5EF4-FFF2-40B4-BE49-F238E27FC236}">
                <a16:creationId xmlns:a16="http://schemas.microsoft.com/office/drawing/2014/main" id="{8745B1FE-54AC-C700-8E0B-B255F49E6456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71704" y="1791667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CF953-8348-3749-04C2-BB18313D21F0}"/>
              </a:ext>
            </a:extLst>
          </p:cNvPr>
          <p:cNvSpPr txBox="1"/>
          <p:nvPr/>
        </p:nvSpPr>
        <p:spPr>
          <a:xfrm>
            <a:off x="667215" y="1607000"/>
            <a:ext cx="40584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Ketersediaan stok pada bisnis elektronik sangat penting karena tidak dapat menunggu permintaan datang untuk melakukan produksi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16CD-9ADE-66D8-CE13-9743B6252518}"/>
              </a:ext>
            </a:extLst>
          </p:cNvPr>
          <p:cNvSpPr txBox="1"/>
          <p:nvPr/>
        </p:nvSpPr>
        <p:spPr>
          <a:xfrm>
            <a:off x="6141692" y="2920211"/>
            <a:ext cx="57231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Fluktuasi pesanan menyebabkan Perusahaan harus mempersiapkan persediaan ekstra, cadangan kapasitas produksi, rencana kerja dan penjadwalan pengiriman</a:t>
            </a:r>
          </a:p>
        </p:txBody>
      </p:sp>
      <p:sp>
        <p:nvSpPr>
          <p:cNvPr id="6" name="Oval 5" descr="oval shape">
            <a:extLst>
              <a:ext uri="{FF2B5EF4-FFF2-40B4-BE49-F238E27FC236}">
                <a16:creationId xmlns:a16="http://schemas.microsoft.com/office/drawing/2014/main" id="{2C0C6C6F-26B7-F889-3F30-B664BCA23BB1}"/>
              </a:ext>
            </a:extLst>
          </p:cNvPr>
          <p:cNvSpPr/>
          <p:nvPr/>
        </p:nvSpPr>
        <p:spPr>
          <a:xfrm>
            <a:off x="5236908" y="3029958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dirty="0"/>
          </a:p>
        </p:txBody>
      </p:sp>
      <p:sp>
        <p:nvSpPr>
          <p:cNvPr id="15" name="TextBox 14" descr="Number 1">
            <a:extLst>
              <a:ext uri="{FF2B5EF4-FFF2-40B4-BE49-F238E27FC236}">
                <a16:creationId xmlns:a16="http://schemas.microsoft.com/office/drawing/2014/main" id="{05B6BDDB-2613-627E-A40F-CAAC40EEF17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71704" y="3111264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2" name="Oval 21" descr="oval shape">
            <a:extLst>
              <a:ext uri="{FF2B5EF4-FFF2-40B4-BE49-F238E27FC236}">
                <a16:creationId xmlns:a16="http://schemas.microsoft.com/office/drawing/2014/main" id="{7D079949-B4EA-7828-E4D3-0F8148781284}"/>
              </a:ext>
            </a:extLst>
          </p:cNvPr>
          <p:cNvSpPr/>
          <p:nvPr/>
        </p:nvSpPr>
        <p:spPr>
          <a:xfrm>
            <a:off x="5234052" y="4350349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u="sng" dirty="0"/>
          </a:p>
        </p:txBody>
      </p:sp>
      <p:sp>
        <p:nvSpPr>
          <p:cNvPr id="23" name="TextBox 22" descr="Number 1">
            <a:extLst>
              <a:ext uri="{FF2B5EF4-FFF2-40B4-BE49-F238E27FC236}">
                <a16:creationId xmlns:a16="http://schemas.microsoft.com/office/drawing/2014/main" id="{DA8E7ECC-F015-2B41-95E0-139EBD35967A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68848" y="4431655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EC573-F1EC-611B-E46D-F930C0AF4FE7}"/>
              </a:ext>
            </a:extLst>
          </p:cNvPr>
          <p:cNvSpPr txBox="1"/>
          <p:nvPr/>
        </p:nvSpPr>
        <p:spPr>
          <a:xfrm>
            <a:off x="709825" y="4360660"/>
            <a:ext cx="3853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Kebutuhan untuk memprediksi keadaan dimasa depan melalui prediksi pesanan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2BE7F-5264-952C-92CF-1DD511EF74A9}"/>
              </a:ext>
            </a:extLst>
          </p:cNvPr>
          <p:cNvSpPr txBox="1"/>
          <p:nvPr/>
        </p:nvSpPr>
        <p:spPr>
          <a:xfrm>
            <a:off x="6163456" y="5616530"/>
            <a:ext cx="540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 noProof="1">
                <a:solidFill>
                  <a:schemeClr val="bg1"/>
                </a:solidFill>
              </a:rPr>
              <a:t>Upaya untuk menghindari terjadinya </a:t>
            </a:r>
            <a:r>
              <a:rPr lang="en-US" sz="1400" i="1" noProof="1">
                <a:solidFill>
                  <a:schemeClr val="bg1"/>
                </a:solidFill>
              </a:rPr>
              <a:t>backlog</a:t>
            </a:r>
            <a:r>
              <a:rPr lang="en-US" sz="1400" noProof="1">
                <a:solidFill>
                  <a:schemeClr val="bg1"/>
                </a:solidFill>
              </a:rPr>
              <a:t>, yaitu adanya stok berlebih maupun ketidakmampuan memenuhi stok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341529CD-F841-2871-FADE-B3248DE8ED67}"/>
              </a:ext>
            </a:extLst>
          </p:cNvPr>
          <p:cNvSpPr/>
          <p:nvPr/>
        </p:nvSpPr>
        <p:spPr>
          <a:xfrm>
            <a:off x="5234050" y="5670740"/>
            <a:ext cx="533531" cy="533531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u="sng" dirty="0"/>
          </a:p>
        </p:txBody>
      </p:sp>
      <p:sp>
        <p:nvSpPr>
          <p:cNvPr id="36" name="TextBox 35" descr="Number 1">
            <a:extLst>
              <a:ext uri="{FF2B5EF4-FFF2-40B4-BE49-F238E27FC236}">
                <a16:creationId xmlns:a16="http://schemas.microsoft.com/office/drawing/2014/main" id="{CE58B90D-34E3-D369-1CD6-D12AC0802060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68846" y="5752046"/>
            <a:ext cx="2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Segoe UI Semibold" panose="020B0702040204020203" pitchFamily="34" charset="0"/>
              </a:rPr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5EF5C9-0CCC-CC9D-0BC6-A156D22D562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503674" y="2243098"/>
            <a:ext cx="0" cy="78686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43BDBC-3C4E-22F6-AFBB-FEC370D99AAD}"/>
              </a:ext>
            </a:extLst>
          </p:cNvPr>
          <p:cNvCxnSpPr/>
          <p:nvPr/>
        </p:nvCxnSpPr>
        <p:spPr>
          <a:xfrm>
            <a:off x="5500818" y="3563489"/>
            <a:ext cx="0" cy="78686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3834E4-29C4-F5B8-0C43-0136ABEDA52E}"/>
              </a:ext>
            </a:extLst>
          </p:cNvPr>
          <p:cNvCxnSpPr/>
          <p:nvPr/>
        </p:nvCxnSpPr>
        <p:spPr>
          <a:xfrm>
            <a:off x="5503674" y="4883880"/>
            <a:ext cx="0" cy="78686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Tujuan Penelitian</a:t>
            </a:r>
          </a:p>
        </p:txBody>
      </p:sp>
      <p:sp>
        <p:nvSpPr>
          <p:cNvPr id="4" name="Rounded Rectangle 6" descr="rounded rectangle&#10;">
            <a:extLst>
              <a:ext uri="{FF2B5EF4-FFF2-40B4-BE49-F238E27FC236}">
                <a16:creationId xmlns:a16="http://schemas.microsoft.com/office/drawing/2014/main" id="{9DDED6E3-7E07-3A5F-A419-23966A8D7CFE}"/>
              </a:ext>
            </a:extLst>
          </p:cNvPr>
          <p:cNvSpPr/>
          <p:nvPr/>
        </p:nvSpPr>
        <p:spPr>
          <a:xfrm>
            <a:off x="681572" y="2112033"/>
            <a:ext cx="8540065" cy="1238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noProof="1"/>
          </a:p>
          <a:p>
            <a:pPr algn="ctr"/>
            <a:r>
              <a:rPr lang="en-US" noProof="1"/>
              <a:t>Memperoleh model peramalan yang akurat untuk memproyeksikan permintaan</a:t>
            </a:r>
          </a:p>
          <a:p>
            <a:pPr algn="ctr"/>
            <a:r>
              <a:rPr lang="en-US" noProof="1"/>
              <a:t>produk sebagai fungsi dari perencanaan produksi dengan metode ARIMA.</a:t>
            </a:r>
          </a:p>
        </p:txBody>
      </p:sp>
      <p:sp>
        <p:nvSpPr>
          <p:cNvPr id="5" name="Rounded Rectangle 6" descr="rounded rectangle&#10;">
            <a:extLst>
              <a:ext uri="{FF2B5EF4-FFF2-40B4-BE49-F238E27FC236}">
                <a16:creationId xmlns:a16="http://schemas.microsoft.com/office/drawing/2014/main" id="{950C8250-7974-4BE3-2E3B-520F8A3B429C}"/>
              </a:ext>
            </a:extLst>
          </p:cNvPr>
          <p:cNvSpPr/>
          <p:nvPr/>
        </p:nvSpPr>
        <p:spPr>
          <a:xfrm>
            <a:off x="3102720" y="4204303"/>
            <a:ext cx="8540065" cy="1238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noProof="1"/>
          </a:p>
          <a:p>
            <a:pPr algn="ctr"/>
            <a:r>
              <a:rPr lang="en-US" noProof="1"/>
              <a:t>Menentukan tingkat persediaan (safety stock) untuk mengantisipasi jumlah</a:t>
            </a:r>
          </a:p>
          <a:p>
            <a:pPr algn="ctr"/>
            <a:r>
              <a:rPr lang="en-US" noProof="1"/>
              <a:t>permintaan yang variatif dan fluktuatif.</a:t>
            </a:r>
          </a:p>
        </p:txBody>
      </p:sp>
    </p:spTree>
    <p:extLst>
      <p:ext uri="{BB962C8B-B14F-4D97-AF65-F5344CB8AC3E}">
        <p14:creationId xmlns:p14="http://schemas.microsoft.com/office/powerpoint/2010/main" val="127010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Kuantitatif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7258" y="160672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4632" y="162312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1403" y="224664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96790" y="2253685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1181" y="277812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4632" y="280205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5069981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Data permintaan produk PT Indonesia Epson Industry selama dua tahun terakhir (April 2008 – Maret 2010).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Merupakan data permintaan mingguan (weekly)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Terdapat 96 record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6FB3F-249F-47AE-4268-9CBA650F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4" y="3729979"/>
            <a:ext cx="3427353" cy="2271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5F29C-34E1-687A-E718-FCEFA0C5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00" y="3787933"/>
            <a:ext cx="3330221" cy="2155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955F7-2CA1-9B4C-D91A-CBDA386041EF}"/>
              </a:ext>
            </a:extLst>
          </p:cNvPr>
          <p:cNvSpPr txBox="1"/>
          <p:nvPr/>
        </p:nvSpPr>
        <p:spPr>
          <a:xfrm>
            <a:off x="1354347" y="6007829"/>
            <a:ext cx="1958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1. </a:t>
            </a:r>
            <a:r>
              <a:rPr lang="en-US" sz="1200" noProof="1"/>
              <a:t>5 data teratas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F484C-99BC-1D3B-A9EF-1B8AB06FBD59}"/>
              </a:ext>
            </a:extLst>
          </p:cNvPr>
          <p:cNvSpPr txBox="1"/>
          <p:nvPr/>
        </p:nvSpPr>
        <p:spPr>
          <a:xfrm>
            <a:off x="6312602" y="6001117"/>
            <a:ext cx="214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2. </a:t>
            </a:r>
            <a:r>
              <a:rPr lang="en-US" sz="1200" noProof="1"/>
              <a:t>5 data terbawah</a:t>
            </a:r>
          </a:p>
        </p:txBody>
      </p:sp>
    </p:spTree>
    <p:extLst>
      <p:ext uri="{BB962C8B-B14F-4D97-AF65-F5344CB8AC3E}">
        <p14:creationId xmlns:p14="http://schemas.microsoft.com/office/powerpoint/2010/main" val="12067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Plot Timeseries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90F8-71B0-2D0D-6049-2F172E75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98" y="1620631"/>
            <a:ext cx="4953114" cy="361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995D3-605B-9C82-98ED-E7C2B89E79A8}"/>
              </a:ext>
            </a:extLst>
          </p:cNvPr>
          <p:cNvSpPr txBox="1"/>
          <p:nvPr/>
        </p:nvSpPr>
        <p:spPr>
          <a:xfrm>
            <a:off x="1484137" y="5367568"/>
            <a:ext cx="4150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3. </a:t>
            </a:r>
            <a:r>
              <a:rPr lang="en-US" sz="1200" noProof="1"/>
              <a:t>Visualisasi data permintaan produk pada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4C089-82E1-E8FE-14D4-3E3DEBB8A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" b="486"/>
          <a:stretch/>
        </p:blipFill>
        <p:spPr>
          <a:xfrm rot="5400000">
            <a:off x="1994351" y="250525"/>
            <a:ext cx="3212832" cy="6102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5C972F-A440-3080-FF5C-DFD4A38F83C7}"/>
              </a:ext>
            </a:extLst>
          </p:cNvPr>
          <p:cNvSpPr txBox="1"/>
          <p:nvPr/>
        </p:nvSpPr>
        <p:spPr>
          <a:xfrm>
            <a:off x="7264019" y="5370460"/>
            <a:ext cx="4247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4. </a:t>
            </a:r>
            <a:r>
              <a:rPr lang="en-US" sz="1200" noProof="1"/>
              <a:t>Visualisasi data permintaan produk pada analisis</a:t>
            </a:r>
          </a:p>
        </p:txBody>
      </p:sp>
    </p:spTree>
    <p:extLst>
      <p:ext uri="{BB962C8B-B14F-4D97-AF65-F5344CB8AC3E}">
        <p14:creationId xmlns:p14="http://schemas.microsoft.com/office/powerpoint/2010/main" val="35908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9F91B-78B9-5E38-C1F0-02676823785D}"/>
              </a:ext>
            </a:extLst>
          </p:cNvPr>
          <p:cNvSpPr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Apakah data berikut stasioner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07D29-284A-A4D9-7B07-93446338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5" y="2051868"/>
            <a:ext cx="5408687" cy="3977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6C43C-E928-0123-495E-58350917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1" y="2949227"/>
            <a:ext cx="3939231" cy="29269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68A408-7E70-F549-0AAC-3DB4EB4B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9847"/>
              </p:ext>
            </p:extLst>
          </p:nvPr>
        </p:nvGraphicFramePr>
        <p:xfrm>
          <a:off x="6305551" y="2215091"/>
          <a:ext cx="5509181" cy="66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04">
                  <a:extLst>
                    <a:ext uri="{9D8B030D-6E8A-4147-A177-3AD203B41FA5}">
                      <a16:colId xmlns:a16="http://schemas.microsoft.com/office/drawing/2014/main" val="4113363087"/>
                    </a:ext>
                  </a:extLst>
                </a:gridCol>
                <a:gridCol w="774232">
                  <a:extLst>
                    <a:ext uri="{9D8B030D-6E8A-4147-A177-3AD203B41FA5}">
                      <a16:colId xmlns:a16="http://schemas.microsoft.com/office/drawing/2014/main" val="1032337921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61097549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362711887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301703368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44832110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519949902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r>
                        <a:rPr lang="en-US" sz="600" dirty="0"/>
                        <a:t>Statistic Test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p-value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lag used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observation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Critical Value (1%)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(5%)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(10%)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3389781367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r>
                        <a:rPr lang="en-US" sz="800" dirty="0"/>
                        <a:t>-1.180771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0.681812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-3.509736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-2.896195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-2.585258</a:t>
                      </a:r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13950484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134234-3A32-4DD9-5D22-C58CB1510540}"/>
              </a:ext>
            </a:extLst>
          </p:cNvPr>
          <p:cNvSpPr txBox="1"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noProof="1">
                <a:solidFill>
                  <a:schemeClr val="bg1"/>
                </a:solidFill>
              </a:rPr>
              <a:t>Null hypothesis: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0</a:t>
            </a:r>
            <a:r>
              <a:rPr lang="en-US" sz="1400" noProof="1">
                <a:solidFill>
                  <a:schemeClr val="bg1"/>
                </a:solidFill>
              </a:rPr>
              <a:t>: nilai p-value &lt; 0.05 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1</a:t>
            </a:r>
            <a:r>
              <a:rPr lang="en-US" sz="1400" noProof="1">
                <a:solidFill>
                  <a:schemeClr val="bg1"/>
                </a:solidFill>
              </a:rPr>
              <a:t>: nilai p-value &gt;=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49395-E402-0418-0A79-44C3F74CDAE8}"/>
              </a:ext>
            </a:extLst>
          </p:cNvPr>
          <p:cNvSpPr txBox="1"/>
          <p:nvPr/>
        </p:nvSpPr>
        <p:spPr>
          <a:xfrm>
            <a:off x="6229354" y="4350167"/>
            <a:ext cx="558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noProof="1"/>
              <a:t>Pada eksperimen dengan menggunakan Augmented Dickey-Fuller test didapatkan hasil bahwa p-value diatas 0.05 (</a:t>
            </a:r>
            <a:r>
              <a:rPr lang="en-ID" sz="1200" dirty="0"/>
              <a:t>0.681812</a:t>
            </a:r>
            <a:r>
              <a:rPr lang="en-US" sz="1200" noProof="1"/>
              <a:t>), hal tersebut menandakan bahwa kita menolak hipotesis 0 (H0) =&gt; data tidak stasioner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EC034-8ECF-1D55-864E-958AD176D02F}"/>
              </a:ext>
            </a:extLst>
          </p:cNvPr>
          <p:cNvSpPr txBox="1"/>
          <p:nvPr/>
        </p:nvSpPr>
        <p:spPr>
          <a:xfrm>
            <a:off x="1137339" y="6029013"/>
            <a:ext cx="4247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5. </a:t>
            </a:r>
            <a:r>
              <a:rPr lang="en-US" sz="1200" noProof="1"/>
              <a:t>Visualisasi data permintaan produk pada analisis</a:t>
            </a:r>
          </a:p>
        </p:txBody>
      </p:sp>
    </p:spTree>
    <p:extLst>
      <p:ext uri="{BB962C8B-B14F-4D97-AF65-F5344CB8AC3E}">
        <p14:creationId xmlns:p14="http://schemas.microsoft.com/office/powerpoint/2010/main" val="378910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Proses Differencing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EC034-8ECF-1D55-864E-958AD176D02F}"/>
              </a:ext>
            </a:extLst>
          </p:cNvPr>
          <p:cNvSpPr txBox="1"/>
          <p:nvPr/>
        </p:nvSpPr>
        <p:spPr>
          <a:xfrm>
            <a:off x="918264" y="4429021"/>
            <a:ext cx="327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6. </a:t>
            </a:r>
            <a:r>
              <a:rPr lang="en-US" sz="1200" noProof="1"/>
              <a:t>Record data pertama menjadi </a:t>
            </a:r>
            <a:r>
              <a:rPr lang="en-US" sz="1200" i="1" noProof="1"/>
              <a:t>null</a:t>
            </a:r>
            <a:endParaRPr lang="en-US" sz="12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20E5-0E3A-E8A0-D0A4-38ACE405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54" y="2421181"/>
            <a:ext cx="2876951" cy="1829055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6170E8A-29F6-A7D0-7EB6-9952EF8D32F1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8085096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noProof="1">
                <a:solidFill>
                  <a:schemeClr val="tx1"/>
                </a:solidFill>
              </a:rPr>
              <a:t>Proses differencing pertama menyebabkan data pada urutan pertama menjadi null, sehingga data tersebut di drop dan jumlah record menjadi 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BCCFA-9E56-8825-92ED-D390BE41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18" y="2186920"/>
            <a:ext cx="2686425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E17FE-E1E6-0DEE-E5A6-2D5BEF97A8C2}"/>
              </a:ext>
            </a:extLst>
          </p:cNvPr>
          <p:cNvSpPr txBox="1"/>
          <p:nvPr/>
        </p:nvSpPr>
        <p:spPr>
          <a:xfrm>
            <a:off x="5801679" y="4442921"/>
            <a:ext cx="446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/>
              <a:t>Gambar 7. </a:t>
            </a:r>
            <a:r>
              <a:rPr lang="en-US" sz="1200" noProof="1"/>
              <a:t>Perubahan pada dataset setelah proses differencing</a:t>
            </a:r>
          </a:p>
        </p:txBody>
      </p:sp>
    </p:spTree>
    <p:extLst>
      <p:ext uri="{BB962C8B-B14F-4D97-AF65-F5344CB8AC3E}">
        <p14:creationId xmlns:p14="http://schemas.microsoft.com/office/powerpoint/2010/main" val="27261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9F91B-78B9-5E38-C1F0-02676823785D}"/>
              </a:ext>
            </a:extLst>
          </p:cNvPr>
          <p:cNvSpPr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b="1" noProof="1">
                <a:latin typeface="Segoe UI Semibold" panose="020B0502040204020203" pitchFamily="34" charset="0"/>
                <a:cs typeface="Segoe UI Semibold" panose="020B0502040204020203" pitchFamily="34" charset="0"/>
              </a:rPr>
              <a:t>Apakah data berikut stasioner setelah differencing pertama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68A408-7E70-F549-0AAC-3DB4EB4B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42945"/>
              </p:ext>
            </p:extLst>
          </p:nvPr>
        </p:nvGraphicFramePr>
        <p:xfrm>
          <a:off x="6305551" y="2215091"/>
          <a:ext cx="5509181" cy="66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>
                  <a:extLst>
                    <a:ext uri="{9D8B030D-6E8A-4147-A177-3AD203B41FA5}">
                      <a16:colId xmlns:a16="http://schemas.microsoft.com/office/drawing/2014/main" val="4113363087"/>
                    </a:ext>
                  </a:extLst>
                </a:gridCol>
                <a:gridCol w="730937">
                  <a:extLst>
                    <a:ext uri="{9D8B030D-6E8A-4147-A177-3AD203B41FA5}">
                      <a16:colId xmlns:a16="http://schemas.microsoft.com/office/drawing/2014/main" val="1032337921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61097549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362711887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301703368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3448321100"/>
                    </a:ext>
                  </a:extLst>
                </a:gridCol>
                <a:gridCol w="826109">
                  <a:extLst>
                    <a:ext uri="{9D8B030D-6E8A-4147-A177-3AD203B41FA5}">
                      <a16:colId xmlns:a16="http://schemas.microsoft.com/office/drawing/2014/main" val="2519949902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r>
                        <a:rPr lang="en-US" sz="600" dirty="0"/>
                        <a:t>Statistic Test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p-value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lag used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No. of observation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Critical Value (1%)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(5%)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Critical Value (10%)</a:t>
                      </a:r>
                    </a:p>
                    <a:p>
                      <a:endParaRPr lang="en-US" sz="600" dirty="0"/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3389781367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r>
                        <a:rPr lang="en-US" sz="800" dirty="0"/>
                        <a:t>-3.500117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0.007984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 	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-3.509736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-2.896195</a:t>
                      </a:r>
                    </a:p>
                  </a:txBody>
                  <a:tcPr marL="64044" marR="64044" marT="32022" marB="32022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-2.585258</a:t>
                      </a:r>
                    </a:p>
                  </a:txBody>
                  <a:tcPr marL="64044" marR="64044" marT="32022" marB="32022"/>
                </a:tc>
                <a:extLst>
                  <a:ext uri="{0D108BD9-81ED-4DB2-BD59-A6C34878D82A}">
                    <a16:rowId xmlns:a16="http://schemas.microsoft.com/office/drawing/2014/main" val="13950484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134234-3A32-4DD9-5D22-C58CB1510540}"/>
              </a:ext>
            </a:extLst>
          </p:cNvPr>
          <p:cNvSpPr txBox="1"/>
          <p:nvPr/>
        </p:nvSpPr>
        <p:spPr>
          <a:xfrm>
            <a:off x="6305551" y="3388860"/>
            <a:ext cx="213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noProof="1">
                <a:solidFill>
                  <a:schemeClr val="bg1"/>
                </a:solidFill>
              </a:rPr>
              <a:t>Null hypothesis: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0</a:t>
            </a:r>
            <a:r>
              <a:rPr lang="en-US" sz="1400" noProof="1">
                <a:solidFill>
                  <a:schemeClr val="bg1"/>
                </a:solidFill>
              </a:rPr>
              <a:t>: nilai p-value &lt; 0.05 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</a:t>
            </a:r>
            <a:r>
              <a:rPr lang="en-US" sz="1000" noProof="1">
                <a:solidFill>
                  <a:schemeClr val="bg1"/>
                </a:solidFill>
              </a:rPr>
              <a:t>1</a:t>
            </a:r>
            <a:r>
              <a:rPr lang="en-US" sz="1400" noProof="1">
                <a:solidFill>
                  <a:schemeClr val="bg1"/>
                </a:solidFill>
              </a:rPr>
              <a:t>: nilai p-value &gt;=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49395-E402-0418-0A79-44C3F74CDAE8}"/>
              </a:ext>
            </a:extLst>
          </p:cNvPr>
          <p:cNvSpPr txBox="1"/>
          <p:nvPr/>
        </p:nvSpPr>
        <p:spPr>
          <a:xfrm>
            <a:off x="6229354" y="4350167"/>
            <a:ext cx="558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noProof="1"/>
              <a:t>Pada eksperimen dengan menggunakan Augmented Dickey-Fuller test setelah proses differencing pertama didapatkan hasil bahwa p-value dibawah 0.05 (</a:t>
            </a:r>
            <a:r>
              <a:rPr lang="en-ID" sz="1200" dirty="0"/>
              <a:t>0.007984</a:t>
            </a:r>
            <a:r>
              <a:rPr lang="en-US" sz="1200" noProof="1"/>
              <a:t>), hal tersebut menandakan bahwa kita menerima hipotesis 0 (H0) =&gt; data stasioner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347E2-37C8-7DF6-85EE-0F5417F6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1" y="2941206"/>
            <a:ext cx="4639308" cy="343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C299E6-94BA-C443-5D44-9C1AC8108258}"/>
              </a:ext>
            </a:extLst>
          </p:cNvPr>
          <p:cNvSpPr txBox="1"/>
          <p:nvPr/>
        </p:nvSpPr>
        <p:spPr>
          <a:xfrm>
            <a:off x="1148969" y="6029013"/>
            <a:ext cx="497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1"/>
              <a:t>Gambar 8. </a:t>
            </a:r>
            <a:r>
              <a:rPr lang="en-US" sz="1200" noProof="1"/>
              <a:t>Visualisasi data permintaan produk pada analisis setelah differencing ke-1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297B7-A8C3-4743-DB9E-692A0D44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13" y="2103260"/>
            <a:ext cx="5408687" cy="39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608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Semibold</vt:lpstr>
      <vt:lpstr>Office Theme</vt:lpstr>
      <vt:lpstr>Analisis Deret Waktu</vt:lpstr>
      <vt:lpstr>Makalah Rujukan</vt:lpstr>
      <vt:lpstr>Latarbelakang</vt:lpstr>
      <vt:lpstr>Tujuan Penelitian</vt:lpstr>
      <vt:lpstr>Data Kuantitatif</vt:lpstr>
      <vt:lpstr>Plot Timeseries</vt:lpstr>
      <vt:lpstr>Apakah data berikut stasioner ?</vt:lpstr>
      <vt:lpstr>Proses Differencing</vt:lpstr>
      <vt:lpstr>Apakah data berikut stasioner setelah differencing pertama ?</vt:lpstr>
      <vt:lpstr>ACF dan PACF - Correlogram</vt:lpstr>
      <vt:lpstr>Hasil ARIMA(1,1,1)</vt:lpstr>
      <vt:lpstr>Hasil ARIMA(2,1,1)</vt:lpstr>
      <vt:lpstr>Hasil ARIMA(3,1,1)</vt:lpstr>
      <vt:lpstr>Evaluasi Model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2023-10-05T15:26:48Z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