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MdJAURdC8yaNnbvwjS9rrwhwb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1A41C7-E473-43FF-B5CD-C891E37540FF}">
  <a:tblStyle styleId="{331A41C7-E473-43FF-B5CD-C891E37540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ba2681b4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8ba2681b4e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ba2681b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8ba2681b4e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ba2681b4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8ba2681b4e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c58fb3e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8c58fb3ee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c58fb3ee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8c58fb3eea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c63e549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8c63e5492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ba2681b4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8ba2681b4e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ba2681b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8ba2681b4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ba2681b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8ba2681b4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a2681b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8ba2681b4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ba2681b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8ba2681b4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ba2681b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ba2681b4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Object Oriented Programming Golang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ba2681b4e_0_79"/>
          <p:cNvSpPr/>
          <p:nvPr/>
        </p:nvSpPr>
        <p:spPr>
          <a:xfrm>
            <a:off x="6338300" y="1759175"/>
            <a:ext cx="4707000" cy="46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8ba2681b4e_0_79"/>
          <p:cNvSpPr/>
          <p:nvPr/>
        </p:nvSpPr>
        <p:spPr>
          <a:xfrm>
            <a:off x="993900" y="1759175"/>
            <a:ext cx="4707000" cy="47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8ba2681b4e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Golang Interface VS PHP</a:t>
            </a:r>
            <a:r>
              <a:rPr lang="en-US"/>
              <a:t> Interface</a:t>
            </a:r>
            <a:endParaRPr/>
          </a:p>
        </p:txBody>
      </p:sp>
      <p:sp>
        <p:nvSpPr>
          <p:cNvPr id="160" name="Google Shape;160;g18ba2681b4e_0_79"/>
          <p:cNvSpPr txBox="1"/>
          <p:nvPr/>
        </p:nvSpPr>
        <p:spPr>
          <a:xfrm>
            <a:off x="1036100" y="2401600"/>
            <a:ext cx="5279100" cy="4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PropertiMajalahInterface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get_nama_majalah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4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set_nama_majalah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(nama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get_brand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4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set_brand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(brand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get_edisi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4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set_edisi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(edisi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get_halaman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4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set_halaman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(halaman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g18ba2681b4e_0_79"/>
          <p:cNvSpPr txBox="1"/>
          <p:nvPr/>
        </p:nvSpPr>
        <p:spPr>
          <a:xfrm>
            <a:off x="6433725" y="2401600"/>
            <a:ext cx="5210100" cy="4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PropertiMajalahInterface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get_nama_majalah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set_nama_majalah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get_brand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set_brand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get_edisi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set_edisi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get_halaman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set_halaman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g18ba2681b4e_0_79"/>
          <p:cNvSpPr txBox="1"/>
          <p:nvPr/>
        </p:nvSpPr>
        <p:spPr>
          <a:xfrm>
            <a:off x="1036100" y="1746575"/>
            <a:ext cx="24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*Golang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8ba2681b4e_0_79"/>
          <p:cNvSpPr txBox="1"/>
          <p:nvPr/>
        </p:nvSpPr>
        <p:spPr>
          <a:xfrm>
            <a:off x="6517025" y="1746575"/>
            <a:ext cx="24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*PHP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ba2681b4e_0_91"/>
          <p:cNvSpPr/>
          <p:nvPr/>
        </p:nvSpPr>
        <p:spPr>
          <a:xfrm>
            <a:off x="993900" y="1759175"/>
            <a:ext cx="10206000" cy="33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8ba2681b4e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Golang </a:t>
            </a:r>
            <a:r>
              <a:rPr i="1" lang="en-US"/>
              <a:t>c</a:t>
            </a:r>
            <a:r>
              <a:rPr i="1" lang="en-US"/>
              <a:t>lass-like function</a:t>
            </a:r>
            <a:endParaRPr i="1"/>
          </a:p>
        </p:txBody>
      </p:sp>
      <p:sp>
        <p:nvSpPr>
          <p:cNvPr id="170" name="Google Shape;170;g18ba2681b4e_0_91"/>
          <p:cNvSpPr txBox="1"/>
          <p:nvPr/>
        </p:nvSpPr>
        <p:spPr>
          <a:xfrm>
            <a:off x="1146300" y="2232725"/>
            <a:ext cx="9996000" cy="2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NewClassMajalah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(pm *PropertiMajalahStruct) PropertiMajalahInterface 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&amp;PropertiMajalahStruct{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nama_majalah: pm.nama_majalah,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brand:        pm.brand,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edisi:        pm.edisi,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halaman:      pm.halaman,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g18ba2681b4e_0_91"/>
          <p:cNvSpPr/>
          <p:nvPr/>
        </p:nvSpPr>
        <p:spPr>
          <a:xfrm>
            <a:off x="993000" y="5279175"/>
            <a:ext cx="102060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8ba2681b4e_0_91"/>
          <p:cNvSpPr txBox="1"/>
          <p:nvPr/>
        </p:nvSpPr>
        <p:spPr>
          <a:xfrm>
            <a:off x="1150125" y="5695275"/>
            <a:ext cx="476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$majalah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Majalah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g18ba2681b4e_0_91"/>
          <p:cNvSpPr txBox="1"/>
          <p:nvPr/>
        </p:nvSpPr>
        <p:spPr>
          <a:xfrm>
            <a:off x="1036100" y="1746575"/>
            <a:ext cx="24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*Golang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8ba2681b4e_0_91"/>
          <p:cNvSpPr txBox="1"/>
          <p:nvPr/>
        </p:nvSpPr>
        <p:spPr>
          <a:xfrm>
            <a:off x="1043225" y="5279175"/>
            <a:ext cx="24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*PHP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ba2681b4e_0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Selanjutnya…</a:t>
            </a:r>
            <a:endParaRPr i="1"/>
          </a:p>
        </p:txBody>
      </p:sp>
      <p:sp>
        <p:nvSpPr>
          <p:cNvPr id="180" name="Google Shape;180;g18ba2681b4e_0_109"/>
          <p:cNvSpPr txBox="1"/>
          <p:nvPr/>
        </p:nvSpPr>
        <p:spPr>
          <a:xfrm>
            <a:off x="3918775" y="2488200"/>
            <a:ext cx="37314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(pm *PropertiMajalahStruct)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get_brand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pm.brand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(pm *PropertiMajalahStruct)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set_brand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(brand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pm.brand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brand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g18ba2681b4e_0_109"/>
          <p:cNvSpPr txBox="1"/>
          <p:nvPr/>
        </p:nvSpPr>
        <p:spPr>
          <a:xfrm>
            <a:off x="7834900" y="2488200"/>
            <a:ext cx="415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majalah.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set_brand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"Bobo"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fmt.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"Brand majalah"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majalah.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get_brand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g18ba2681b4e_0_109"/>
          <p:cNvSpPr txBox="1"/>
          <p:nvPr/>
        </p:nvSpPr>
        <p:spPr>
          <a:xfrm>
            <a:off x="838200" y="2488200"/>
            <a:ext cx="30000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pm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:= PropertiMajalahStruct{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nama_majalah: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brand:       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edisi:       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halaman:     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majalah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NewClassMajalah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(&amp;pm)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g18ba2681b4e_0_109"/>
          <p:cNvSpPr/>
          <p:nvPr/>
        </p:nvSpPr>
        <p:spPr>
          <a:xfrm>
            <a:off x="1924175" y="1805775"/>
            <a:ext cx="5403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8ba2681b4e_0_109"/>
          <p:cNvSpPr/>
          <p:nvPr/>
        </p:nvSpPr>
        <p:spPr>
          <a:xfrm>
            <a:off x="5382250" y="1805775"/>
            <a:ext cx="5403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8ba2681b4e_0_109"/>
          <p:cNvSpPr/>
          <p:nvPr/>
        </p:nvSpPr>
        <p:spPr>
          <a:xfrm>
            <a:off x="9017925" y="1805775"/>
            <a:ext cx="5403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ba2681b4e_0_109"/>
          <p:cNvSpPr txBox="1"/>
          <p:nvPr/>
        </p:nvSpPr>
        <p:spPr>
          <a:xfrm>
            <a:off x="1924175" y="1854100"/>
            <a:ext cx="5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8ba2681b4e_0_109"/>
          <p:cNvSpPr txBox="1"/>
          <p:nvPr/>
        </p:nvSpPr>
        <p:spPr>
          <a:xfrm>
            <a:off x="5382250" y="1866313"/>
            <a:ext cx="5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8ba2681b4e_0_109"/>
          <p:cNvSpPr txBox="1"/>
          <p:nvPr/>
        </p:nvSpPr>
        <p:spPr>
          <a:xfrm>
            <a:off x="9017925" y="1852713"/>
            <a:ext cx="5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c58fb3ee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class ?</a:t>
            </a:r>
            <a:endParaRPr i="1"/>
          </a:p>
        </p:txBody>
      </p:sp>
      <p:sp>
        <p:nvSpPr>
          <p:cNvPr id="194" name="Google Shape;194;g18c58fb3ee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Sebuah kelas abstrak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Mempunyai properti berbentuk entitas berupa variabel atau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== kosong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Dipanggil oleh sebuah class dengan keyword extends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(interface menggunakan keyword implements)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Seluruh method nya tidak wajib digunakan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(interface seluruh method nya wajib digunakan)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c58fb3eea_1_16"/>
          <p:cNvSpPr/>
          <p:nvPr/>
        </p:nvSpPr>
        <p:spPr>
          <a:xfrm>
            <a:off x="949000" y="1868050"/>
            <a:ext cx="3547800" cy="37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8c58fb3eea_1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class PHP</a:t>
            </a:r>
            <a:endParaRPr/>
          </a:p>
        </p:txBody>
      </p:sp>
      <p:sp>
        <p:nvSpPr>
          <p:cNvPr id="201" name="Google Shape;201;g18c58fb3eea_1_16"/>
          <p:cNvSpPr txBox="1"/>
          <p:nvPr/>
        </p:nvSpPr>
        <p:spPr>
          <a:xfrm>
            <a:off x="978575" y="2333875"/>
            <a:ext cx="47523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AbstractMajalah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$penulis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$percetakan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1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get_penulis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set_penulis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get_percetakan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set_percetakan</a:t>
            </a: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g18c58fb3eea_1_16"/>
          <p:cNvSpPr/>
          <p:nvPr/>
        </p:nvSpPr>
        <p:spPr>
          <a:xfrm>
            <a:off x="4636400" y="1868050"/>
            <a:ext cx="7089300" cy="37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8c58fb3eea_1_16"/>
          <p:cNvSpPr txBox="1"/>
          <p:nvPr/>
        </p:nvSpPr>
        <p:spPr>
          <a:xfrm>
            <a:off x="4881500" y="2236900"/>
            <a:ext cx="65991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PropertiMajalah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AbstractMajalah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PropertiMajalahInterface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$nama_majalah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$brand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$edisi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$halaman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: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c63e5492c_0_5"/>
          <p:cNvSpPr/>
          <p:nvPr/>
        </p:nvSpPr>
        <p:spPr>
          <a:xfrm>
            <a:off x="7617075" y="1868050"/>
            <a:ext cx="4170900" cy="37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8c63e5492c_0_5"/>
          <p:cNvSpPr/>
          <p:nvPr/>
        </p:nvSpPr>
        <p:spPr>
          <a:xfrm>
            <a:off x="9384175" y="4631800"/>
            <a:ext cx="5403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8c63e5492c_0_5"/>
          <p:cNvSpPr/>
          <p:nvPr/>
        </p:nvSpPr>
        <p:spPr>
          <a:xfrm>
            <a:off x="949000" y="1868050"/>
            <a:ext cx="2786100" cy="37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8c63e5492c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 class Golang</a:t>
            </a:r>
            <a:endParaRPr/>
          </a:p>
        </p:txBody>
      </p:sp>
      <p:sp>
        <p:nvSpPr>
          <p:cNvPr id="212" name="Google Shape;212;g18c63e5492c_0_5"/>
          <p:cNvSpPr txBox="1"/>
          <p:nvPr/>
        </p:nvSpPr>
        <p:spPr>
          <a:xfrm>
            <a:off x="978575" y="2333875"/>
            <a:ext cx="47523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AbstractMajalah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penulis   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050"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percetakan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050"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AbstractMajalahImpl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AbstractMajalah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g18c63e5492c_0_5"/>
          <p:cNvSpPr/>
          <p:nvPr/>
        </p:nvSpPr>
        <p:spPr>
          <a:xfrm>
            <a:off x="3822050" y="1868050"/>
            <a:ext cx="3647700" cy="372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8c63e5492c_0_5"/>
          <p:cNvSpPr txBox="1"/>
          <p:nvPr/>
        </p:nvSpPr>
        <p:spPr>
          <a:xfrm>
            <a:off x="3903850" y="2274950"/>
            <a:ext cx="3647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(am *AbstractMajalahImpl)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am.penulis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(am *AbstractMajalah)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(penulis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am.penulis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penulis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g18c63e5492c_0_5"/>
          <p:cNvSpPr txBox="1"/>
          <p:nvPr/>
        </p:nvSpPr>
        <p:spPr>
          <a:xfrm>
            <a:off x="7813925" y="2274950"/>
            <a:ext cx="3764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am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:= AbstractMajalahImpl{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AbstractMajalah: AbstractMajalah{},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am.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"Abdul Kadir"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fmt.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"Penulis"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am.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get_penulis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g18c63e5492c_0_5"/>
          <p:cNvSpPr/>
          <p:nvPr/>
        </p:nvSpPr>
        <p:spPr>
          <a:xfrm>
            <a:off x="2071900" y="4618200"/>
            <a:ext cx="5403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8c63e5492c_0_5"/>
          <p:cNvSpPr txBox="1"/>
          <p:nvPr/>
        </p:nvSpPr>
        <p:spPr>
          <a:xfrm>
            <a:off x="2071900" y="4666525"/>
            <a:ext cx="5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8c63e5492c_0_5"/>
          <p:cNvSpPr/>
          <p:nvPr/>
        </p:nvSpPr>
        <p:spPr>
          <a:xfrm>
            <a:off x="5375750" y="4618200"/>
            <a:ext cx="5403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8c63e5492c_0_5"/>
          <p:cNvSpPr txBox="1"/>
          <p:nvPr/>
        </p:nvSpPr>
        <p:spPr>
          <a:xfrm>
            <a:off x="5375750" y="4678738"/>
            <a:ext cx="5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8c63e5492c_0_5"/>
          <p:cNvSpPr txBox="1"/>
          <p:nvPr/>
        </p:nvSpPr>
        <p:spPr>
          <a:xfrm>
            <a:off x="9384175" y="4678738"/>
            <a:ext cx="54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8c63e5492c_0_5"/>
          <p:cNvSpPr txBox="1"/>
          <p:nvPr/>
        </p:nvSpPr>
        <p:spPr>
          <a:xfrm>
            <a:off x="949000" y="5722125"/>
            <a:ext cx="278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*AbstractMajalah adalah abstract classnya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AbstractMajalahImpl adalah implementatornya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8c63e5492c_0_5"/>
          <p:cNvSpPr txBox="1"/>
          <p:nvPr/>
        </p:nvSpPr>
        <p:spPr>
          <a:xfrm>
            <a:off x="3822050" y="5722125"/>
            <a:ext cx="2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*Asumsi bahwa kita menggunakan getter dan setter layaknya Java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8c63e5492c_0_5"/>
          <p:cNvSpPr txBox="1"/>
          <p:nvPr/>
        </p:nvSpPr>
        <p:spPr>
          <a:xfrm>
            <a:off x="7617075" y="5722125"/>
            <a:ext cx="323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*Implementasi dari abstract class-like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AbstractMajalahImpl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ba2681b4e_0_13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9" name="Google Shape;229;g18ba2681b4e_0_13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o Logo PNG Vector (SVG) Free Download" id="230" name="Google Shape;230;g18ba2681b4e_0_137"/>
          <p:cNvPicPr preferRelativeResize="0"/>
          <p:nvPr/>
        </p:nvPicPr>
        <p:blipFill rotWithShape="1">
          <a:blip r:embed="rId3">
            <a:alphaModFix/>
          </a:blip>
          <a:srcRect b="51651" l="0" r="0" t="0"/>
          <a:stretch/>
        </p:blipFill>
        <p:spPr>
          <a:xfrm>
            <a:off x="5005000" y="5425923"/>
            <a:ext cx="2182000" cy="14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Pengertian Class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Kelas adalah cetak biru untuk membuat objek [1]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Sebuah kelas memiliki atribut serta </a:t>
            </a:r>
            <a:r>
              <a:rPr i="1" lang="en-US"/>
              <a:t>behaviour </a:t>
            </a:r>
            <a:r>
              <a:rPr lang="en-US"/>
              <a:t>kelas itu sendiri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Atribut (properti) dalam sebuah kelas adalah apa saja yang dimiliki oleh kelas tersebut, misal sebuah majalah memiliki nama majalah, brand, edisi atau jumlah halamannya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Perilaku kelas dapat diwakili oleh sebuah constructor, sebuah atau banyak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Constructor adalah sebuah function yang membangun sebuah kelas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083733" y="6311900"/>
            <a:ext cx="254268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https://id.wikipedia.org/wiki/Kelas_(ilmu_komputer)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Bahasa Pemrograman OOP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167" y="2859617"/>
            <a:ext cx="1905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4624" y="2617788"/>
            <a:ext cx="1427825" cy="173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 Logo"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4759" y="1690688"/>
            <a:ext cx="1495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Ruby Logo"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5535" y="5043488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1462" y="4348163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Golang Fact</a:t>
            </a:r>
            <a:endParaRPr/>
          </a:p>
        </p:txBody>
      </p:sp>
      <p:pic>
        <p:nvPicPr>
          <p:cNvPr descr="Go Logo PNG Vector (SVG) Free Download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915" y="2304121"/>
            <a:ext cx="2182018" cy="2962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4"/>
          <p:cNvGraphicFramePr/>
          <p:nvPr/>
        </p:nvGraphicFramePr>
        <p:xfrm>
          <a:off x="965198" y="3785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{331A41C7-E473-43FF-B5CD-C891E37540FF}</a:tableStyleId>
              </a:tblPr>
              <a:tblGrid>
                <a:gridCol w="2051750"/>
                <a:gridCol w="2051750"/>
                <a:gridCol w="2051750"/>
              </a:tblGrid>
              <a:tr h="32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Scope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Golang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PHP</a:t>
                      </a:r>
                      <a:endParaRPr sz="1100"/>
                    </a:p>
                  </a:txBody>
                  <a:tcPr marT="46300" marB="46300" marR="92575" marL="92575"/>
                </a:tc>
              </a:tr>
              <a:tr h="32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Class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Tidak </a:t>
                      </a:r>
                      <a:r>
                        <a:rPr lang="en-US" sz="1100"/>
                        <a:t>Ada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</a:t>
                      </a:r>
                      <a:endParaRPr sz="1100"/>
                    </a:p>
                  </a:txBody>
                  <a:tcPr marT="46300" marB="46300" marR="92575" marL="92575"/>
                </a:tc>
              </a:tr>
              <a:tr h="32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Function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</a:t>
                      </a:r>
                      <a:endParaRPr sz="1100"/>
                    </a:p>
                  </a:txBody>
                  <a:tcPr marT="46300" marB="46300" marR="92575" marL="92575"/>
                </a:tc>
              </a:tr>
              <a:tr h="32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Interface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</a:t>
                      </a:r>
                      <a:endParaRPr sz="1100"/>
                    </a:p>
                  </a:txBody>
                  <a:tcPr marT="46300" marB="46300" marR="92575" marL="92575"/>
                </a:tc>
              </a:tr>
              <a:tr h="26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Constructor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Tidak Ada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</a:t>
                      </a:r>
                      <a:endParaRPr sz="1100"/>
                    </a:p>
                  </a:txBody>
                  <a:tcPr marT="46300" marB="46300" marR="92575" marL="92575"/>
                </a:tc>
              </a:tr>
              <a:tr h="32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Extend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Tidak Bisa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Bisa</a:t>
                      </a:r>
                      <a:endParaRPr sz="1100"/>
                    </a:p>
                  </a:txBody>
                  <a:tcPr marT="46300" marB="46300" marR="92575" marL="92575"/>
                </a:tc>
              </a:tr>
              <a:tr h="32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Implements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/>
                        <a:t>Tidak Bisa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Bisa</a:t>
                      </a:r>
                      <a:endParaRPr sz="1100"/>
                    </a:p>
                  </a:txBody>
                  <a:tcPr marT="46300" marB="46300" marR="92575" marL="92575"/>
                </a:tc>
              </a:tr>
              <a:tr h="32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Modifier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/>
                        <a:t>Variabel yang bisa dipanggil dimanapun</a:t>
                      </a:r>
                      <a:endParaRPr sz="1100"/>
                    </a:p>
                  </a:txBody>
                  <a:tcPr marT="46300" marB="46300" marR="92575" marL="92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Public, Private, Protected</a:t>
                      </a:r>
                      <a:endParaRPr sz="1100"/>
                    </a:p>
                  </a:txBody>
                  <a:tcPr marT="46300" marB="46300" marR="92575" marL="92575"/>
                </a:tc>
              </a:tr>
            </a:tbl>
          </a:graphicData>
        </a:graphic>
      </p:graphicFrame>
      <p:pic>
        <p:nvPicPr>
          <p:cNvPr id="110" name="Google Shape;11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200" y="1614488"/>
            <a:ext cx="5095927" cy="178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a2681b4e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Permasalahan</a:t>
            </a:r>
            <a:endParaRPr/>
          </a:p>
        </p:txBody>
      </p:sp>
      <p:sp>
        <p:nvSpPr>
          <p:cNvPr id="116" name="Google Shape;116;g18ba2681b4e_0_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Bagaimana cara membuat class 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Tidak ada kelas = tidak ada pewarisan (inheritance)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Tidak ada kelas = tidak ada polimorfisme (polymorphism)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ba2681b4e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(contoh)</a:t>
            </a:r>
            <a:endParaRPr/>
          </a:p>
        </p:txBody>
      </p:sp>
      <p:sp>
        <p:nvSpPr>
          <p:cNvPr id="122" name="Google Shape;122;g18ba2681b4e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require_once</a:t>
            </a: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'majalah/PropertiMajalah.php'</a:t>
            </a: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Majalah</a:t>
            </a: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PropertiMajalah</a:t>
            </a: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7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a2681b4e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 </a:t>
            </a:r>
            <a:r>
              <a:rPr lang="en-US"/>
              <a:t>(contoh)</a:t>
            </a:r>
            <a:endParaRPr/>
          </a:p>
        </p:txBody>
      </p:sp>
      <p:sp>
        <p:nvSpPr>
          <p:cNvPr id="128" name="Google Shape;128;g18ba2681b4e_0_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require_once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'majalah/PropertiMajalahInterface.php'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PropertiMajalah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PropertiMajalahInterface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$nama_majalah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$brand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$edisi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$halaman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nama_majalah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brand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edisi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halaman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g18ba2681b4e_0_27"/>
          <p:cNvSpPr/>
          <p:nvPr/>
        </p:nvSpPr>
        <p:spPr>
          <a:xfrm>
            <a:off x="1115050" y="4026000"/>
            <a:ext cx="2542800" cy="153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8ba2681b4e_0_27"/>
          <p:cNvSpPr/>
          <p:nvPr/>
        </p:nvSpPr>
        <p:spPr>
          <a:xfrm>
            <a:off x="3877975" y="4026000"/>
            <a:ext cx="266400" cy="149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8ba2681b4e_0_27"/>
          <p:cNvSpPr txBox="1"/>
          <p:nvPr/>
        </p:nvSpPr>
        <p:spPr>
          <a:xfrm>
            <a:off x="4258450" y="4574550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Construct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ba2681b4e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Solusi</a:t>
            </a:r>
            <a:endParaRPr/>
          </a:p>
        </p:txBody>
      </p:sp>
      <p:sp>
        <p:nvSpPr>
          <p:cNvPr id="137" name="Google Shape;137;g18ba2681b4e_0_37"/>
          <p:cNvSpPr/>
          <p:nvPr/>
        </p:nvSpPr>
        <p:spPr>
          <a:xfrm>
            <a:off x="1105150" y="3019500"/>
            <a:ext cx="1953900" cy="11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Membentuk </a:t>
            </a:r>
            <a:r>
              <a:rPr i="1" lang="en-US"/>
              <a:t>class-like</a:t>
            </a:r>
            <a:r>
              <a:rPr lang="en-US"/>
              <a:t> </a:t>
            </a:r>
            <a:r>
              <a:rPr i="1" lang="en-US"/>
              <a:t>function</a:t>
            </a:r>
            <a:endParaRPr i="1"/>
          </a:p>
        </p:txBody>
      </p:sp>
      <p:sp>
        <p:nvSpPr>
          <p:cNvPr id="138" name="Google Shape;138;g18ba2681b4e_0_37"/>
          <p:cNvSpPr/>
          <p:nvPr/>
        </p:nvSpPr>
        <p:spPr>
          <a:xfrm>
            <a:off x="4997375" y="3019500"/>
            <a:ext cx="1953900" cy="11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</a:t>
            </a:r>
            <a:r>
              <a:rPr i="1" lang="en-US"/>
              <a:t>struct</a:t>
            </a:r>
            <a:r>
              <a:rPr lang="en-US"/>
              <a:t> sebagai ganti dari </a:t>
            </a:r>
            <a:r>
              <a:rPr i="1" lang="en-US"/>
              <a:t>construct</a:t>
            </a:r>
            <a:endParaRPr/>
          </a:p>
        </p:txBody>
      </p:sp>
      <p:sp>
        <p:nvSpPr>
          <p:cNvPr id="139" name="Google Shape;139;g18ba2681b4e_0_37"/>
          <p:cNvSpPr/>
          <p:nvPr/>
        </p:nvSpPr>
        <p:spPr>
          <a:xfrm>
            <a:off x="8901825" y="3019500"/>
            <a:ext cx="1953900" cy="11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Menerapkan interface (contoh: getter &amp; setter pada Java)</a:t>
            </a:r>
            <a:endParaRPr/>
          </a:p>
        </p:txBody>
      </p:sp>
      <p:sp>
        <p:nvSpPr>
          <p:cNvPr id="140" name="Google Shape;140;g18ba2681b4e_0_37"/>
          <p:cNvSpPr/>
          <p:nvPr/>
        </p:nvSpPr>
        <p:spPr>
          <a:xfrm>
            <a:off x="3098400" y="3493150"/>
            <a:ext cx="1847400" cy="236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8ba2681b4e_0_37"/>
          <p:cNvSpPr/>
          <p:nvPr/>
        </p:nvSpPr>
        <p:spPr>
          <a:xfrm>
            <a:off x="7002850" y="3493150"/>
            <a:ext cx="1847400" cy="236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a2681b4e_0_60"/>
          <p:cNvSpPr/>
          <p:nvPr/>
        </p:nvSpPr>
        <p:spPr>
          <a:xfrm>
            <a:off x="6338300" y="1759175"/>
            <a:ext cx="4707000" cy="32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8ba2681b4e_0_60"/>
          <p:cNvSpPr/>
          <p:nvPr/>
        </p:nvSpPr>
        <p:spPr>
          <a:xfrm>
            <a:off x="993900" y="1759175"/>
            <a:ext cx="4707000" cy="32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8ba2681b4e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/>
              <a:t>Struct</a:t>
            </a:r>
            <a:r>
              <a:rPr lang="en-US"/>
              <a:t> VS </a:t>
            </a:r>
            <a:r>
              <a:rPr i="1" lang="en-US"/>
              <a:t>Construct</a:t>
            </a:r>
            <a:endParaRPr i="1"/>
          </a:p>
        </p:txBody>
      </p:sp>
      <p:sp>
        <p:nvSpPr>
          <p:cNvPr id="149" name="Google Shape;149;g18ba2681b4e_0_60"/>
          <p:cNvSpPr txBox="1"/>
          <p:nvPr/>
        </p:nvSpPr>
        <p:spPr>
          <a:xfrm>
            <a:off x="1036100" y="2401600"/>
            <a:ext cx="52791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PropertiMajalahStruct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nama_majalah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7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brand       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7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edisi       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7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halaman      </a:t>
            </a:r>
            <a:r>
              <a:rPr lang="en-US" sz="17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sz="17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g18ba2681b4e_0_60"/>
          <p:cNvSpPr txBox="1"/>
          <p:nvPr/>
        </p:nvSpPr>
        <p:spPr>
          <a:xfrm>
            <a:off x="6433725" y="2401600"/>
            <a:ext cx="5210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nama_majalah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brand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edisi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7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halaman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7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g18ba2681b4e_0_60"/>
          <p:cNvSpPr txBox="1"/>
          <p:nvPr/>
        </p:nvSpPr>
        <p:spPr>
          <a:xfrm>
            <a:off x="1036100" y="1746575"/>
            <a:ext cx="24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(Golang)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8ba2681b4e_0_60"/>
          <p:cNvSpPr txBox="1"/>
          <p:nvPr/>
        </p:nvSpPr>
        <p:spPr>
          <a:xfrm>
            <a:off x="6517025" y="1746575"/>
            <a:ext cx="24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truct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(PHP)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2022-11-12T04:03:11Z</dcterms:created>
  <dc:creator>Andrew Manuel</dc:creator>
</cp:coreProperties>
</file>