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4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1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DA4F57-CACA-DE38-7D05-B2572EBA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96" y="1661234"/>
            <a:ext cx="3565524" cy="16326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b="1" dirty="0"/>
              <a:t>FINAL PROJECT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1AB359A-8F8C-0996-639F-4C2F19F26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92" y="4133022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Andrew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Mashhadi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Spring 2023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7A9890F-A36C-6D30-7114-B9AE37D5C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" r="3059"/>
          <a:stretch/>
        </p:blipFill>
        <p:spPr>
          <a:xfrm>
            <a:off x="5407993" y="549275"/>
            <a:ext cx="512092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BD469B-4F74-6246-D223-E83429C414F9}"/>
              </a:ext>
            </a:extLst>
          </p:cNvPr>
          <p:cNvSpPr txBox="1">
            <a:spLocks/>
          </p:cNvSpPr>
          <p:nvPr/>
        </p:nvSpPr>
        <p:spPr>
          <a:xfrm>
            <a:off x="6302626" y="2480153"/>
            <a:ext cx="5709834" cy="19281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500" b="0" dirty="0"/>
              <a:t>Forecasting Monthly “Time-Series” Related Questions on the Stack Exchange</a:t>
            </a:r>
            <a:endParaRPr lang="en-US" sz="2500" b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B94196-D07D-F624-4D71-F243A12152EA}"/>
              </a:ext>
            </a:extLst>
          </p:cNvPr>
          <p:cNvSpPr txBox="1">
            <a:spLocks/>
          </p:cNvSpPr>
          <p:nvPr/>
        </p:nvSpPr>
        <p:spPr>
          <a:xfrm>
            <a:off x="613312" y="2936498"/>
            <a:ext cx="3565524" cy="83434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Stats 415</a:t>
            </a:r>
          </a:p>
        </p:txBody>
      </p:sp>
    </p:spTree>
    <p:extLst>
      <p:ext uri="{BB962C8B-B14F-4D97-AF65-F5344CB8AC3E}">
        <p14:creationId xmlns:p14="http://schemas.microsoft.com/office/powerpoint/2010/main" val="238683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2076242"/>
            <a:ext cx="462719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proceeded to fit ARMA models on the detrended and cycle-removed training data.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grid search with the </a:t>
            </a:r>
            <a:r>
              <a:rPr lang="en-US" i="1" dirty="0"/>
              <a:t>Akaike Information Criterion </a:t>
            </a:r>
            <a:r>
              <a:rPr lang="en-US" dirty="0"/>
              <a:t>(AIC) as the tuning metric.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ARMA(3, 8) model achieved the lowest AIC score of 1197.51.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line, diagram, plot&#10;&#10;Description automatically generated">
            <a:extLst>
              <a:ext uri="{FF2B5EF4-FFF2-40B4-BE49-F238E27FC236}">
                <a16:creationId xmlns:a16="http://schemas.microsoft.com/office/drawing/2014/main" id="{B10BCAF4-69DB-3228-93A6-D4B6AB5A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05" y="1422925"/>
            <a:ext cx="6253933" cy="385957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277879-0B5B-5BE2-390E-B64A9E94DCDE}"/>
              </a:ext>
            </a:extLst>
          </p:cNvPr>
          <p:cNvSpPr/>
          <p:nvPr/>
        </p:nvSpPr>
        <p:spPr>
          <a:xfrm>
            <a:off x="1275907" y="5540984"/>
            <a:ext cx="9759696" cy="961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B622EC-38CF-E69F-CA1B-4BA54BE3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79" y="5646686"/>
            <a:ext cx="7772400" cy="71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8DF10-6148-6ACD-B016-20804AAEE7DD}"/>
              </a:ext>
            </a:extLst>
          </p:cNvPr>
          <p:cNvSpPr txBox="1"/>
          <p:nvPr/>
        </p:nvSpPr>
        <p:spPr>
          <a:xfrm>
            <a:off x="1515174" y="5563464"/>
            <a:ext cx="158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Final Model:</a:t>
            </a:r>
          </a:p>
        </p:txBody>
      </p:sp>
    </p:spTree>
    <p:extLst>
      <p:ext uri="{BB962C8B-B14F-4D97-AF65-F5344CB8AC3E}">
        <p14:creationId xmlns:p14="http://schemas.microsoft.com/office/powerpoint/2010/main" val="117668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line, font, number&#10;&#10;Description automatically generated">
            <a:extLst>
              <a:ext uri="{FF2B5EF4-FFF2-40B4-BE49-F238E27FC236}">
                <a16:creationId xmlns:a16="http://schemas.microsoft.com/office/drawing/2014/main" id="{9919A136-E2BD-19F4-1C92-04D2442B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18" y="1477925"/>
            <a:ext cx="7772400" cy="4796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2ABB4-214C-4B3F-0A87-1D0E2C67C4C9}"/>
              </a:ext>
            </a:extLst>
          </p:cNvPr>
          <p:cNvCxnSpPr>
            <a:cxnSpLocks/>
          </p:cNvCxnSpPr>
          <p:nvPr/>
        </p:nvCxnSpPr>
        <p:spPr>
          <a:xfrm flipV="1">
            <a:off x="3604437" y="2339163"/>
            <a:ext cx="1105786" cy="85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EAA91B-6465-DE86-AE80-D4670E94F160}"/>
              </a:ext>
            </a:extLst>
          </p:cNvPr>
          <p:cNvSpPr txBox="1"/>
          <p:nvPr/>
        </p:nvSpPr>
        <p:spPr>
          <a:xfrm>
            <a:off x="461335" y="2058527"/>
            <a:ext cx="314310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 discernible patterns and only one outlier &gt; 3 in 2020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1769-E72B-5B7C-0D73-61E7B267F1C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593804" y="3476848"/>
            <a:ext cx="1329070" cy="2735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5ADBAD-8908-EE55-24CE-A4FD49D229C6}"/>
              </a:ext>
            </a:extLst>
          </p:cNvPr>
          <p:cNvSpPr txBox="1"/>
          <p:nvPr/>
        </p:nvSpPr>
        <p:spPr>
          <a:xfrm>
            <a:off x="450702" y="3153682"/>
            <a:ext cx="314310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 deviations from our model assumptions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71DE14-614F-D606-448A-E009AF720F5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87638" y="5613991"/>
            <a:ext cx="1335236" cy="1594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CB2BDA-74C3-3A85-0118-42444556DFBA}"/>
              </a:ext>
            </a:extLst>
          </p:cNvPr>
          <p:cNvSpPr txBox="1"/>
          <p:nvPr/>
        </p:nvSpPr>
        <p:spPr>
          <a:xfrm>
            <a:off x="444536" y="5450320"/>
            <a:ext cx="314310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Q-statistics remained non-significant across the lags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C08C07-8A5A-DC26-DDC9-0812589504E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604437" y="3914093"/>
            <a:ext cx="5209954" cy="7329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8DAE06-891F-CDC2-BCB4-454CD4357CC7}"/>
              </a:ext>
            </a:extLst>
          </p:cNvPr>
          <p:cNvSpPr txBox="1"/>
          <p:nvPr/>
        </p:nvSpPr>
        <p:spPr>
          <a:xfrm>
            <a:off x="461335" y="4323886"/>
            <a:ext cx="314310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Reasonable adherence to the assumption of normality</a:t>
            </a:r>
          </a:p>
        </p:txBody>
      </p:sp>
    </p:spTree>
    <p:extLst>
      <p:ext uri="{BB962C8B-B14F-4D97-AF65-F5344CB8AC3E}">
        <p14:creationId xmlns:p14="http://schemas.microsoft.com/office/powerpoint/2010/main" val="266856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Predictions &amp; Forecasting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1856827"/>
            <a:ext cx="462719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Generated predictions from our ARMA(3, 8) model for both the training data and the testing data, with trend and cycles added back.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Predictions for the test set used an 18-step </a:t>
            </a:r>
            <a:r>
              <a:rPr lang="en-US" i="1" dirty="0"/>
              <a:t>long-term forecast horizon.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Predictions fit the data well, with slightly larger error over the testing range.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Training RMSE = 10.34 counts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Testing RMSE = 23.25 counts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COVID-19 pandemic may have introduced an unanticipated increase in time-series interest.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 descr="A graph with red and black lines&#10;&#10;Description automatically generated with low confidence">
            <a:extLst>
              <a:ext uri="{FF2B5EF4-FFF2-40B4-BE49-F238E27FC236}">
                <a16:creationId xmlns:a16="http://schemas.microsoft.com/office/drawing/2014/main" id="{132DF36F-03F4-79B4-E4B7-32EC81AC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46" y="2017500"/>
            <a:ext cx="6192492" cy="383040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628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Predictions &amp; Forecasting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1856827"/>
            <a:ext cx="462719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Retrained model using all available data to generate forecasts extending up to May 2026.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Retrained with testing data to maximize data utilization and ensure the model’s up-to-</a:t>
            </a:r>
            <a:r>
              <a:rPr lang="en-US" dirty="0" err="1"/>
              <a:t>dateness</a:t>
            </a:r>
            <a:r>
              <a:rPr lang="en-US" dirty="0"/>
              <a:t> prior to forecasting.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Another long-term, 36-step, forecast horizon.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Our 3-year forecast indicates that the number of questions tagged as “time-series” will plateau within the next year and will gradually decline until May 2026. </a:t>
            </a:r>
          </a:p>
        </p:txBody>
      </p:sp>
      <p:pic>
        <p:nvPicPr>
          <p:cNvPr id="6" name="Picture 5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C68AE311-A6A5-FD43-DE93-E5B6B339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08" y="1856827"/>
            <a:ext cx="6531694" cy="381998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642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1856827"/>
            <a:ext cx="107196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summary, we collected the data from the Stack Exchange Data Explorer, removed trend, removed the </a:t>
            </a:r>
            <a:r>
              <a:rPr lang="en-US" b="1" dirty="0"/>
              <a:t>three </a:t>
            </a:r>
            <a:r>
              <a:rPr lang="en-US" dirty="0"/>
              <a:t>observed cycles, then found the optimal ARMA model using the minimum AIC.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assessed our fitted model’s performance using a variety of plots, diagnostics, tests, and performance metrics. The RMSE scores reported for the training and testing data were 10.34 counts and 23.25 counts, respectively.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scores, coupled with the generated figures discussed earlier, indicated an excellent fit of our model and reasonable predictive capability for future counts of “time-series” tagged questions.</a:t>
            </a:r>
          </a:p>
        </p:txBody>
      </p:sp>
    </p:spTree>
    <p:extLst>
      <p:ext uri="{BB962C8B-B14F-4D97-AF65-F5344CB8AC3E}">
        <p14:creationId xmlns:p14="http://schemas.microsoft.com/office/powerpoint/2010/main" val="346605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1601640"/>
            <a:ext cx="107196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Stack Exchange has only been around since 2008, limiting available data to just n = 173: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v"/>
            </a:pPr>
            <a:r>
              <a:rPr lang="en-US" dirty="0"/>
              <a:t>Future studies should consider exploring additional data sources with a longer time span or higher frequency of collection (e.g., daily or weekly).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COVID-19 clearly impacted the monthly counts of “time-series” tagged questions:</a:t>
            </a: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v"/>
            </a:pPr>
            <a:r>
              <a:rPr lang="en-US" dirty="0"/>
              <a:t>It would be interesting to conduct a similar analysis specifically for the period after 2020 in order to compare it with our existing model and to assess the impact COVID-19 had on the interest in “time-series”.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The slight downward trend observed in our forecasts may be attributed to the polynomial fit of the trend in our data:</a:t>
            </a: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v"/>
            </a:pPr>
            <a:r>
              <a:rPr lang="en-US" dirty="0"/>
              <a:t>Polynomial fits typically struggle with extrapolation, as they tend to diverge rapidly when extending beyond the observed time range.</a:t>
            </a: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v"/>
            </a:pPr>
            <a:r>
              <a:rPr lang="en-US" dirty="0"/>
              <a:t>Future work should consider alternative methods for trend fitting to mitigate </a:t>
            </a:r>
            <a:r>
              <a:rPr lang="en-US"/>
              <a:t>this limitation.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C5A105-2B1C-D0F7-64AD-774AA74C69A6}"/>
              </a:ext>
            </a:extLst>
          </p:cNvPr>
          <p:cNvSpPr txBox="1"/>
          <p:nvPr/>
        </p:nvSpPr>
        <p:spPr>
          <a:xfrm>
            <a:off x="542258" y="1722481"/>
            <a:ext cx="661345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Stack Exchange is a network of Q &amp; A websites.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Since 2008, they have grown as one of the most used networks for programming and mathematics questions.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Every posted question may contain various tags to help locate other interested users.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Time Series Analysis: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Topic within mathematics and statistics that encompasses techniques for examining or modeling data points arranged in chronological order.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recent surge in machine learning and data science has sparked a renewed interest in this subject.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Also happens to be the topic of this course </a:t>
            </a:r>
            <a:r>
              <a:rPr lang="en-US" dirty="0">
                <a:sym typeface="Wingdings" pitchFamily="2" charset="2"/>
              </a:rPr>
              <a:t>.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 this study, we aim to analyze and model the monthly count of Stack Exchange questions tagged with “time-series”.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9DE1A-C0E8-1EE9-3D45-C2948A7E4DE5}"/>
              </a:ext>
            </a:extLst>
          </p:cNvPr>
          <p:cNvSpPr/>
          <p:nvPr/>
        </p:nvSpPr>
        <p:spPr>
          <a:xfrm>
            <a:off x="7445931" y="1722481"/>
            <a:ext cx="4505064" cy="43380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150A45-03EF-F986-3544-08F8E52B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71" y="1713695"/>
            <a:ext cx="4196316" cy="12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Stack Overflow Logo in SVG Vector or PNG File Format - Logo.wine">
            <a:extLst>
              <a:ext uri="{FF2B5EF4-FFF2-40B4-BE49-F238E27FC236}">
                <a16:creationId xmlns:a16="http://schemas.microsoft.com/office/drawing/2014/main" id="{B9F13B7B-3A27-9F86-07A1-0DFE0C20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80" y="2399869"/>
            <a:ext cx="3691673" cy="246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Stack Exchange Mathematics Blog">
            <a:extLst>
              <a:ext uri="{FF2B5EF4-FFF2-40B4-BE49-F238E27FC236}">
                <a16:creationId xmlns:a16="http://schemas.microsoft.com/office/drawing/2014/main" id="{2CC355F6-6A97-9AA7-F2F8-AAAE5703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38" y="4648949"/>
            <a:ext cx="2649478" cy="6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D6D67-84F9-074A-306D-DBA877045C0A}"/>
              </a:ext>
            </a:extLst>
          </p:cNvPr>
          <p:cNvCxnSpPr>
            <a:cxnSpLocks/>
          </p:cNvCxnSpPr>
          <p:nvPr/>
        </p:nvCxnSpPr>
        <p:spPr>
          <a:xfrm>
            <a:off x="9441712" y="2860159"/>
            <a:ext cx="712381" cy="478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CF868-1857-B25C-6DDC-597F1A88B032}"/>
              </a:ext>
            </a:extLst>
          </p:cNvPr>
          <p:cNvCxnSpPr>
            <a:cxnSpLocks/>
          </p:cNvCxnSpPr>
          <p:nvPr/>
        </p:nvCxnSpPr>
        <p:spPr>
          <a:xfrm flipH="1">
            <a:off x="9441712" y="4016655"/>
            <a:ext cx="733646" cy="480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26543-7F6E-65B3-1437-A6ABECF34E85}"/>
              </a:ext>
            </a:extLst>
          </p:cNvPr>
          <p:cNvCxnSpPr>
            <a:cxnSpLocks/>
          </p:cNvCxnSpPr>
          <p:nvPr/>
        </p:nvCxnSpPr>
        <p:spPr>
          <a:xfrm>
            <a:off x="9452344" y="5329434"/>
            <a:ext cx="712381" cy="478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900D-FB3A-1555-5271-EB399134ADFB}"/>
              </a:ext>
            </a:extLst>
          </p:cNvPr>
          <p:cNvSpPr txBox="1"/>
          <p:nvPr/>
        </p:nvSpPr>
        <p:spPr>
          <a:xfrm>
            <a:off x="489091" y="1722481"/>
            <a:ext cx="540134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Stack Exchange provides an open source tool known as the </a:t>
            </a:r>
            <a:r>
              <a:rPr lang="en-US" i="1" dirty="0"/>
              <a:t>Stack Exchange Data Explorer</a:t>
            </a:r>
            <a:r>
              <a:rPr lang="en-US" dirty="0"/>
              <a:t> for running arbitrary SQL queries against public data from the Stack Exchange network.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collected the monthly counts of Stack Exchange questions tagged with “time-series”. In other words, our data is the number of time series related questions for each available month.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data consisted of monthly counts from January 2009 to May 2023 (n=173), with no missing entries.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90% (Jan. 2009 - Nov. 2021) used for training and remaining 10% (Dec. 2021 - May 2023) was used as ”unseen” testing set.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1AE4D701-DF18-93C7-CB5E-6D091FD6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2" y="1577531"/>
            <a:ext cx="5937545" cy="366431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72D2E4-05EE-5CF4-82C2-5CBB369C40F0}"/>
              </a:ext>
            </a:extLst>
          </p:cNvPr>
          <p:cNvSpPr txBox="1"/>
          <p:nvPr/>
        </p:nvSpPr>
        <p:spPr>
          <a:xfrm>
            <a:off x="9941437" y="5784111"/>
            <a:ext cx="157361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COVID-19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5FDC77-8D55-EA7F-A616-4510C3B3666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0728246" y="3030279"/>
            <a:ext cx="127596" cy="2753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A6BBF6-D82A-328F-DD83-7C6FB4BB3220}"/>
              </a:ext>
            </a:extLst>
          </p:cNvPr>
          <p:cNvSpPr txBox="1"/>
          <p:nvPr/>
        </p:nvSpPr>
        <p:spPr>
          <a:xfrm>
            <a:off x="6735723" y="5784111"/>
            <a:ext cx="2801682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Notice the rising trend in monthly counts!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08E364-B837-CA08-AE2E-35984E2A3E59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136564" y="4051005"/>
            <a:ext cx="879845" cy="173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line, receipt, music&#10;&#10;Description automatically generated">
            <a:extLst>
              <a:ext uri="{FF2B5EF4-FFF2-40B4-BE49-F238E27FC236}">
                <a16:creationId xmlns:a16="http://schemas.microsoft.com/office/drawing/2014/main" id="{4B638FBA-E006-0CD7-1313-9944C35A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18" y="1801884"/>
            <a:ext cx="6871575" cy="424074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627314" y="2254110"/>
            <a:ext cx="393405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Large ACF values displayed in the top plot indicate that the data is currently being dominated by the trend.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Assuming our data is trend stationary, the strong trend will likely obscure the behavior of the associated stationary process and introduce extremely low frequency components in a periodogram.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Removing Trend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DDDFA8-06C2-67CC-DFBA-2847F84ED606}"/>
              </a:ext>
            </a:extLst>
          </p:cNvPr>
          <p:cNvSpPr txBox="1"/>
          <p:nvPr/>
        </p:nvSpPr>
        <p:spPr>
          <a:xfrm>
            <a:off x="648579" y="2020193"/>
            <a:ext cx="4433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Trend must be removed before we can conduct much of our analysis and modeling.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Fit a linear model and a 3</a:t>
            </a:r>
            <a:r>
              <a:rPr lang="en-US" baseline="30000" dirty="0"/>
              <a:t>rd</a:t>
            </a:r>
            <a:r>
              <a:rPr lang="en-US" dirty="0"/>
              <a:t> degree polynomial.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Found that the 3</a:t>
            </a:r>
            <a:r>
              <a:rPr lang="en-US" baseline="30000" dirty="0"/>
              <a:t>rd</a:t>
            </a:r>
            <a:r>
              <a:rPr lang="en-US" dirty="0"/>
              <a:t> degree polynomial has a significantly better fit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7D090A-006D-BBC3-73F9-07DC5A27315E}"/>
              </a:ext>
            </a:extLst>
          </p:cNvPr>
          <p:cNvSpPr/>
          <p:nvPr/>
        </p:nvSpPr>
        <p:spPr>
          <a:xfrm>
            <a:off x="2964453" y="4795294"/>
            <a:ext cx="6453962" cy="14672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1303E230-BBE7-31D2-14D9-5747960F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26" y="4912260"/>
            <a:ext cx="5834616" cy="892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A8F7B1-3A98-050F-9030-2B70D8007ED4}"/>
              </a:ext>
            </a:extLst>
          </p:cNvPr>
          <p:cNvSpPr txBox="1"/>
          <p:nvPr/>
        </p:nvSpPr>
        <p:spPr>
          <a:xfrm>
            <a:off x="4369986" y="5804403"/>
            <a:ext cx="341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Analysis of Variance Table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53AAAA-C6B7-FAAF-BE8F-E688523AFED8}"/>
              </a:ext>
            </a:extLst>
          </p:cNvPr>
          <p:cNvSpPr/>
          <p:nvPr/>
        </p:nvSpPr>
        <p:spPr>
          <a:xfrm>
            <a:off x="5858541" y="1615453"/>
            <a:ext cx="5914992" cy="2808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BBAAAF7-47BF-4598-4D7F-F41449C8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7" y="1721771"/>
            <a:ext cx="4967760" cy="22098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00C4A8-0094-6648-A317-0ABF4AA7C2E4}"/>
              </a:ext>
            </a:extLst>
          </p:cNvPr>
          <p:cNvSpPr txBox="1"/>
          <p:nvPr/>
        </p:nvSpPr>
        <p:spPr>
          <a:xfrm>
            <a:off x="6893444" y="3947993"/>
            <a:ext cx="396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Polynomial Regression 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9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Removing Trend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BF8CB62-9BC0-C0D3-A16C-78996B53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2" y="2174673"/>
            <a:ext cx="5710800" cy="35243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Picture 7" descr="A picture containing text, font, line, plot&#10;&#10;Description automatically generated">
            <a:extLst>
              <a:ext uri="{FF2B5EF4-FFF2-40B4-BE49-F238E27FC236}">
                <a16:creationId xmlns:a16="http://schemas.microsoft.com/office/drawing/2014/main" id="{8C335ABB-F985-C14A-6047-9F242033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76" y="2174672"/>
            <a:ext cx="5710800" cy="35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Spectral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84784" y="1860699"/>
            <a:ext cx="449757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estimated the spectrum of our detrended training data to help us determine predominant periods and to obtain approximate confidence intervals for the identified periods.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F14DCCC4-AB25-95C8-F814-21024898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11" y="1860699"/>
            <a:ext cx="6465053" cy="39998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E91668-31F3-1B25-FF49-9439770955D4}"/>
              </a:ext>
            </a:extLst>
          </p:cNvPr>
          <p:cNvSpPr/>
          <p:nvPr/>
        </p:nvSpPr>
        <p:spPr>
          <a:xfrm>
            <a:off x="705540" y="3691971"/>
            <a:ext cx="4256066" cy="2168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3C2274B-1770-6916-30C8-E0E1B5927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" y="3787553"/>
            <a:ext cx="3682660" cy="165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1D707-FEA3-8A26-D7CB-9864ED6B78CE}"/>
              </a:ext>
            </a:extLst>
          </p:cNvPr>
          <p:cNvSpPr txBox="1"/>
          <p:nvPr/>
        </p:nvSpPr>
        <p:spPr>
          <a:xfrm>
            <a:off x="1105782" y="5486401"/>
            <a:ext cx="3413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Confidence Intervals (Non-Parametric)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BCFC3-9690-DF3D-BAB1-C1122FDA4906}"/>
              </a:ext>
            </a:extLst>
          </p:cNvPr>
          <p:cNvSpPr/>
          <p:nvPr/>
        </p:nvSpPr>
        <p:spPr>
          <a:xfrm>
            <a:off x="6624083" y="2137144"/>
            <a:ext cx="297712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E8316-C694-9F29-0BD1-3A3630E891C6}"/>
              </a:ext>
            </a:extLst>
          </p:cNvPr>
          <p:cNvSpPr/>
          <p:nvPr/>
        </p:nvSpPr>
        <p:spPr>
          <a:xfrm>
            <a:off x="5964866" y="2137143"/>
            <a:ext cx="418670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8FEE17-75FC-DF1A-28B9-8C56E9201F8D}"/>
              </a:ext>
            </a:extLst>
          </p:cNvPr>
          <p:cNvSpPr/>
          <p:nvPr/>
        </p:nvSpPr>
        <p:spPr>
          <a:xfrm>
            <a:off x="8456429" y="2130053"/>
            <a:ext cx="297712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8B4B7-EDFC-40BB-A931-21821953039B}"/>
              </a:ext>
            </a:extLst>
          </p:cNvPr>
          <p:cNvSpPr/>
          <p:nvPr/>
        </p:nvSpPr>
        <p:spPr>
          <a:xfrm>
            <a:off x="6624083" y="4125434"/>
            <a:ext cx="297712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7BAF2C-A950-EAE8-51F1-DBDB95B9B926}"/>
              </a:ext>
            </a:extLst>
          </p:cNvPr>
          <p:cNvSpPr/>
          <p:nvPr/>
        </p:nvSpPr>
        <p:spPr>
          <a:xfrm>
            <a:off x="5964866" y="4125433"/>
            <a:ext cx="418670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B4EC9-8B58-787F-B59D-512C3362ECE9}"/>
              </a:ext>
            </a:extLst>
          </p:cNvPr>
          <p:cNvSpPr/>
          <p:nvPr/>
        </p:nvSpPr>
        <p:spPr>
          <a:xfrm>
            <a:off x="8456429" y="4118343"/>
            <a:ext cx="297712" cy="1360967"/>
          </a:xfrm>
          <a:prstGeom prst="rect">
            <a:avLst/>
          </a:prstGeom>
          <a:solidFill>
            <a:srgbClr val="FF0000">
              <a:alpha val="4180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Spectral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B85A4-CED1-649F-E253-150FD2F51242}"/>
              </a:ext>
            </a:extLst>
          </p:cNvPr>
          <p:cNvSpPr txBox="1"/>
          <p:nvPr/>
        </p:nvSpPr>
        <p:spPr>
          <a:xfrm>
            <a:off x="550862" y="2409720"/>
            <a:ext cx="46271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Also used autoregressive spectral estimator, with an AR(15).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Autoregressive spectral estimators generally have superior resolution in problems when several closely spaced narrow spectral peaks are present, giving us more confidence in our identification of the 40-month cycle.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assessed the possibility that the apparent 4-month cycle is a harmonic.</a:t>
            </a:r>
          </a:p>
        </p:txBody>
      </p:sp>
      <p:pic>
        <p:nvPicPr>
          <p:cNvPr id="7" name="Picture 6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E0A62A02-1A40-E10B-599C-84725CAF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52" y="1654805"/>
            <a:ext cx="6519610" cy="403361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92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B771-33B3-F787-E6B8-107EA56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743"/>
            <a:ext cx="11091600" cy="737265"/>
          </a:xfrm>
        </p:spPr>
        <p:txBody>
          <a:bodyPr/>
          <a:lstStyle/>
          <a:p>
            <a:r>
              <a:rPr lang="en-US" dirty="0"/>
              <a:t>Spectral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CDE3C-8EC7-1C3D-91A9-4D78F5A3F33C}"/>
              </a:ext>
            </a:extLst>
          </p:cNvPr>
          <p:cNvCxnSpPr>
            <a:cxnSpLocks/>
          </p:cNvCxnSpPr>
          <p:nvPr/>
        </p:nvCxnSpPr>
        <p:spPr>
          <a:xfrm>
            <a:off x="550862" y="1392865"/>
            <a:ext cx="725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line, font, number&#10;&#10;Description automatically generated">
            <a:extLst>
              <a:ext uri="{FF2B5EF4-FFF2-40B4-BE49-F238E27FC236}">
                <a16:creationId xmlns:a16="http://schemas.microsoft.com/office/drawing/2014/main" id="{569BB780-C8CD-536F-E260-E2916C5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34" y="2647398"/>
            <a:ext cx="5816945" cy="358988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11A21FE-C62D-1BCE-C452-1BC8246F191E}"/>
              </a:ext>
            </a:extLst>
          </p:cNvPr>
          <p:cNvSpPr/>
          <p:nvPr/>
        </p:nvSpPr>
        <p:spPr>
          <a:xfrm>
            <a:off x="315078" y="1637420"/>
            <a:ext cx="5473514" cy="48231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C8C156A3-723B-2AD5-0A07-9EAC0C3A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3" y="2147779"/>
            <a:ext cx="4943697" cy="1004816"/>
          </a:xfrm>
          <a:prstGeom prst="rect">
            <a:avLst/>
          </a:prstGeom>
        </p:spPr>
      </p:pic>
      <p:pic>
        <p:nvPicPr>
          <p:cNvPr id="26" name="Picture 25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3B6A9905-26C7-8B29-B553-D7DC42DD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3" y="3152596"/>
            <a:ext cx="4943697" cy="1040354"/>
          </a:xfrm>
          <a:prstGeom prst="rect">
            <a:avLst/>
          </a:prstGeom>
        </p:spPr>
      </p:pic>
      <p:pic>
        <p:nvPicPr>
          <p:cNvPr id="27" name="Picture 26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5A28691A-17B5-D55A-FA15-BC23E6FC5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53" y="5177671"/>
            <a:ext cx="4943697" cy="1017584"/>
          </a:xfrm>
          <a:prstGeom prst="rect">
            <a:avLst/>
          </a:prstGeom>
        </p:spPr>
      </p:pic>
      <p:pic>
        <p:nvPicPr>
          <p:cNvPr id="28" name="Picture 27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3500BB2D-35B6-6723-2CA4-E00D3CEEC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3" y="4163940"/>
            <a:ext cx="4943696" cy="10175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D0F611-C8BB-88ED-0D72-6B531AF01BB3}"/>
              </a:ext>
            </a:extLst>
          </p:cNvPr>
          <p:cNvSpPr txBox="1"/>
          <p:nvPr/>
        </p:nvSpPr>
        <p:spPr>
          <a:xfrm>
            <a:off x="909375" y="1797297"/>
            <a:ext cx="434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</a:t>
            </a:r>
            <a:r>
              <a:rPr lang="en-US" sz="1400" b="1" dirty="0">
                <a:solidFill>
                  <a:schemeClr val="bg1"/>
                </a:solidFill>
              </a:rPr>
              <a:t>Detrended Residuals from 2014-2017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B15F1-0065-34EE-B2B1-F2B8312AC1DB}"/>
              </a:ext>
            </a:extLst>
          </p:cNvPr>
          <p:cNvSpPr txBox="1"/>
          <p:nvPr/>
        </p:nvSpPr>
        <p:spPr>
          <a:xfrm>
            <a:off x="5902453" y="165429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Iteratively removed </a:t>
            </a:r>
            <a:r>
              <a:rPr lang="en-US" b="1" dirty="0"/>
              <a:t>all three</a:t>
            </a:r>
            <a:r>
              <a:rPr lang="en-US" dirty="0"/>
              <a:t> cycles by subtracting the associated monthly averages from the detrended data.</a:t>
            </a:r>
          </a:p>
        </p:txBody>
      </p:sp>
    </p:spTree>
    <p:extLst>
      <p:ext uri="{BB962C8B-B14F-4D97-AF65-F5344CB8AC3E}">
        <p14:creationId xmlns:p14="http://schemas.microsoft.com/office/powerpoint/2010/main" val="26000741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975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Courier New</vt:lpstr>
      <vt:lpstr>Wingdings</vt:lpstr>
      <vt:lpstr>3DFloatVTI</vt:lpstr>
      <vt:lpstr>FINAL PROJECT</vt:lpstr>
      <vt:lpstr>Introduction</vt:lpstr>
      <vt:lpstr>Data</vt:lpstr>
      <vt:lpstr>Data</vt:lpstr>
      <vt:lpstr>Removing Trend</vt:lpstr>
      <vt:lpstr>Removing Trend</vt:lpstr>
      <vt:lpstr>Spectral Analysis</vt:lpstr>
      <vt:lpstr>Spectral Analysis</vt:lpstr>
      <vt:lpstr>Spectral Analysis</vt:lpstr>
      <vt:lpstr>Modeling</vt:lpstr>
      <vt:lpstr>Modeling</vt:lpstr>
      <vt:lpstr>Predictions &amp; Forecasting</vt:lpstr>
      <vt:lpstr>Predictions &amp; Forecasting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Andrew Mashhadi</dc:creator>
  <cp:lastModifiedBy>Andrew Mashhadi</cp:lastModifiedBy>
  <cp:revision>25</cp:revision>
  <dcterms:created xsi:type="dcterms:W3CDTF">2023-06-05T22:28:54Z</dcterms:created>
  <dcterms:modified xsi:type="dcterms:W3CDTF">2023-06-06T21:52:26Z</dcterms:modified>
</cp:coreProperties>
</file>