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63" r:id="rId4"/>
    <p:sldId id="257" r:id="rId5"/>
    <p:sldId id="264" r:id="rId6"/>
    <p:sldId id="262" r:id="rId7"/>
    <p:sldId id="265" r:id="rId8"/>
    <p:sldId id="266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03" autoAdjust="0"/>
    <p:restoredTop sz="94660"/>
  </p:normalViewPr>
  <p:slideViewPr>
    <p:cSldViewPr snapToGrid="0">
      <p:cViewPr varScale="1">
        <p:scale>
          <a:sx n="89" d="100"/>
          <a:sy n="89" d="100"/>
        </p:scale>
        <p:origin x="5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11/10/2018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Predicting Home Runs Using </a:t>
            </a:r>
            <a:r>
              <a:rPr lang="en-US" dirty="0" err="1" smtClean="0"/>
              <a:t>Statcast</a:t>
            </a:r>
            <a:r>
              <a:rPr lang="en-US" dirty="0" smtClean="0"/>
              <a:t>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415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71347"/>
            <a:ext cx="8596668" cy="3880773"/>
          </a:xfrm>
        </p:spPr>
        <p:txBody>
          <a:bodyPr/>
          <a:lstStyle/>
          <a:p>
            <a:r>
              <a:rPr lang="en-US" sz="1500" dirty="0"/>
              <a:t>Objective:</a:t>
            </a:r>
          </a:p>
          <a:p>
            <a:pPr marL="515938" lvl="2" indent="-285750">
              <a:buFont typeface="Arial" panose="020B0604020202020204" pitchFamily="34" charset="0"/>
              <a:buChar char="•"/>
            </a:pPr>
            <a:r>
              <a:rPr lang="en-US" sz="1500" dirty="0"/>
              <a:t>Develop a </a:t>
            </a:r>
            <a:r>
              <a:rPr lang="en-US" sz="1500" dirty="0" smtClean="0"/>
              <a:t>model to predict whether a batter will hit a home run using </a:t>
            </a:r>
            <a:r>
              <a:rPr lang="en-US" sz="1500" dirty="0" err="1" smtClean="0"/>
              <a:t>statcast</a:t>
            </a:r>
            <a:r>
              <a:rPr lang="en-US" sz="1500" dirty="0" smtClean="0"/>
              <a:t> data</a:t>
            </a:r>
          </a:p>
          <a:p>
            <a:pPr marL="115888" lvl="1">
              <a:buFont typeface="Arial" panose="020B0604020202020204" pitchFamily="34" charset="0"/>
              <a:buChar char="•"/>
            </a:pPr>
            <a:r>
              <a:rPr lang="en-US" sz="1700" dirty="0" smtClean="0"/>
              <a:t>Challenges</a:t>
            </a:r>
            <a:r>
              <a:rPr lang="en-US" sz="1700" dirty="0"/>
              <a:t>:</a:t>
            </a:r>
          </a:p>
          <a:p>
            <a:pPr marL="515938" lvl="2" indent="-285750">
              <a:buFont typeface="Arial" panose="020B0604020202020204" pitchFamily="34" charset="0"/>
              <a:buChar char="•"/>
            </a:pPr>
            <a:r>
              <a:rPr lang="en-US" sz="1500" dirty="0"/>
              <a:t>Data preparation, scraping, and cleaning</a:t>
            </a:r>
          </a:p>
          <a:p>
            <a:pPr marL="515938" lvl="2" indent="-285750">
              <a:buFont typeface="Arial" panose="020B0604020202020204" pitchFamily="34" charset="0"/>
              <a:buChar char="•"/>
            </a:pPr>
            <a:r>
              <a:rPr lang="en-US" sz="1500" dirty="0"/>
              <a:t>Working with large data</a:t>
            </a:r>
          </a:p>
          <a:p>
            <a:pPr marL="515938" lvl="2" indent="-285750">
              <a:buFont typeface="Arial" panose="020B0604020202020204" pitchFamily="34" charset="0"/>
              <a:buChar char="•"/>
            </a:pPr>
            <a:r>
              <a:rPr lang="en-US" sz="1500" dirty="0"/>
              <a:t>Prioritizing relevant predictors</a:t>
            </a:r>
          </a:p>
          <a:p>
            <a:pPr marL="515938" lvl="2" indent="-285750">
              <a:buFont typeface="Arial" panose="020B0604020202020204" pitchFamily="34" charset="0"/>
              <a:buChar char="•"/>
            </a:pPr>
            <a:r>
              <a:rPr lang="en-US" sz="1500" dirty="0"/>
              <a:t>Feature generation</a:t>
            </a:r>
            <a:endParaRPr lang="en-US" sz="1500" dirty="0"/>
          </a:p>
          <a:p>
            <a:r>
              <a:rPr lang="en-US" dirty="0" smtClean="0"/>
              <a:t>Accomplishments:</a:t>
            </a:r>
          </a:p>
          <a:p>
            <a:pPr lvl="1"/>
            <a:r>
              <a:rPr lang="en-US" dirty="0" smtClean="0"/>
              <a:t>Utilized custom functions to scrape, clean, and prepare </a:t>
            </a:r>
            <a:r>
              <a:rPr lang="en-US" dirty="0" err="1" smtClean="0"/>
              <a:t>statcast</a:t>
            </a:r>
            <a:r>
              <a:rPr lang="en-US" dirty="0" smtClean="0"/>
              <a:t> data</a:t>
            </a:r>
          </a:p>
          <a:p>
            <a:pPr lvl="1"/>
            <a:r>
              <a:rPr lang="en-US" dirty="0" smtClean="0"/>
              <a:t>Created a </a:t>
            </a:r>
            <a:r>
              <a:rPr lang="en-US" dirty="0" err="1" smtClean="0"/>
              <a:t>xgboost</a:t>
            </a:r>
            <a:r>
              <a:rPr lang="en-US" dirty="0" smtClean="0"/>
              <a:t> model to predict home run probability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437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Preparation and Cleaning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Statcast</a:t>
            </a:r>
            <a:endParaRPr lang="en-US" dirty="0" smtClean="0"/>
          </a:p>
          <a:p>
            <a:pPr lvl="1"/>
            <a:r>
              <a:rPr lang="en-US" dirty="0" smtClean="0"/>
              <a:t>Introduced in 2015, </a:t>
            </a:r>
            <a:r>
              <a:rPr lang="en-US" dirty="0" err="1" smtClean="0"/>
              <a:t>Statcast</a:t>
            </a:r>
            <a:r>
              <a:rPr lang="en-US" dirty="0" smtClean="0"/>
              <a:t> is a high speed, automated tool used to analyze baseball player movements, batted balls, and pitches</a:t>
            </a:r>
          </a:p>
          <a:p>
            <a:pPr lvl="1"/>
            <a:r>
              <a:rPr lang="en-US" dirty="0" smtClean="0"/>
              <a:t>The data is collected and published by Major League Baseball Advanced Media (MLBAM), and made available to fans via a graphical user interface at baseballsavant.com: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967" y="4015282"/>
            <a:ext cx="8373035" cy="2256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707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19143"/>
            <a:ext cx="8596668" cy="1320800"/>
          </a:xfrm>
        </p:spPr>
        <p:txBody>
          <a:bodyPr/>
          <a:lstStyle/>
          <a:p>
            <a:r>
              <a:rPr lang="en-US" dirty="0"/>
              <a:t>Feature Generation and Prioritization of </a:t>
            </a:r>
            <a:r>
              <a:rPr lang="en-US" dirty="0" smtClean="0"/>
              <a:t>Predictors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39943"/>
            <a:ext cx="8596668" cy="4401419"/>
          </a:xfrm>
        </p:spPr>
        <p:txBody>
          <a:bodyPr/>
          <a:lstStyle/>
          <a:p>
            <a:r>
              <a:rPr lang="en-US" dirty="0" smtClean="0"/>
              <a:t>Batted Ball Metrics</a:t>
            </a:r>
          </a:p>
          <a:p>
            <a:pPr lvl="1"/>
            <a:r>
              <a:rPr lang="en-US" dirty="0" smtClean="0"/>
              <a:t>Rolling </a:t>
            </a:r>
            <a:r>
              <a:rPr lang="en-US" dirty="0"/>
              <a:t>averages of launch angles, exit velocities, and hit distances were calculated for each hitter using a window of 2400 pitches. </a:t>
            </a:r>
            <a:endParaRPr lang="en-US" dirty="0" smtClean="0"/>
          </a:p>
          <a:p>
            <a:pPr lvl="1"/>
            <a:r>
              <a:rPr lang="en-US" dirty="0" smtClean="0"/>
              <a:t>Then</a:t>
            </a:r>
            <a:r>
              <a:rPr lang="en-US" dirty="0"/>
              <a:t>, we applied 0/1 indicators for different batted ball types (doubles, triples, homeruns, strikeouts, etc.) and calculated league averages for these feature.</a:t>
            </a:r>
            <a:endParaRPr lang="en-US" dirty="0" smtClean="0"/>
          </a:p>
          <a:p>
            <a:r>
              <a:rPr lang="en-US" dirty="0" smtClean="0"/>
              <a:t>Plate Discipline Metrics</a:t>
            </a:r>
          </a:p>
          <a:p>
            <a:pPr lvl="1"/>
            <a:r>
              <a:rPr lang="en-US" dirty="0" smtClean="0"/>
              <a:t>These included metrics </a:t>
            </a:r>
            <a:r>
              <a:rPr lang="en-US" dirty="0"/>
              <a:t>related to the percentage of strikes that a batter swung </a:t>
            </a:r>
            <a:r>
              <a:rPr lang="en-US" dirty="0" smtClean="0"/>
              <a:t>at, </a:t>
            </a:r>
            <a:r>
              <a:rPr lang="en-US" dirty="0"/>
              <a:t>the percentage of balls that a batter swung </a:t>
            </a:r>
            <a:r>
              <a:rPr lang="en-US" dirty="0" smtClean="0"/>
              <a:t>at, </a:t>
            </a:r>
            <a:r>
              <a:rPr lang="en-US" dirty="0"/>
              <a:t>and then the results of each swing (e.g. swinging strike, or contact).</a:t>
            </a:r>
            <a:endParaRPr lang="en-US" dirty="0" smtClean="0"/>
          </a:p>
          <a:p>
            <a:r>
              <a:rPr lang="en-US" dirty="0" smtClean="0"/>
              <a:t>Opponent Pitcher Metrics</a:t>
            </a:r>
          </a:p>
          <a:p>
            <a:pPr lvl="1"/>
            <a:r>
              <a:rPr lang="en-US" dirty="0" smtClean="0"/>
              <a:t>Metrics were calculated to assess the quality of the pitcher a batter was facing.</a:t>
            </a:r>
          </a:p>
          <a:p>
            <a:pPr lvl="1"/>
            <a:r>
              <a:rPr lang="en-US" dirty="0" smtClean="0"/>
              <a:t>These included the rates at which a pitcher allowed a ball to be hit in play, hit for a home run, hit in the air or on the ground.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654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Preparation and Cleaning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Challenge:</a:t>
            </a:r>
          </a:p>
          <a:p>
            <a:pPr lvl="1"/>
            <a:r>
              <a:rPr lang="en-US" dirty="0" smtClean="0"/>
              <a:t>To perform analysis and modeling, a large dataset spanning multiple years and covering as many batted ball events as possible was needed</a:t>
            </a:r>
          </a:p>
          <a:p>
            <a:r>
              <a:rPr lang="en-US" dirty="0" smtClean="0"/>
              <a:t>Approaches:</a:t>
            </a:r>
          </a:p>
          <a:p>
            <a:pPr lvl="1"/>
            <a:r>
              <a:rPr lang="en-US" dirty="0" smtClean="0"/>
              <a:t>A web-scraper was used to obtain the data from the website and a custom lookup table was created to match batted ball events with player names and identifiers.</a:t>
            </a:r>
          </a:p>
          <a:p>
            <a:pPr lvl="1"/>
            <a:r>
              <a:rPr lang="en-US" dirty="0" smtClean="0"/>
              <a:t>Due to the large size of the data set, </a:t>
            </a:r>
            <a:r>
              <a:rPr lang="en-US" dirty="0" err="1" smtClean="0"/>
              <a:t>dask</a:t>
            </a:r>
            <a:r>
              <a:rPr lang="en-US" dirty="0" smtClean="0"/>
              <a:t> – a library for parallel computing available in python – was used to convert data types for feature processing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277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Generation and Prioritization of Predictors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500" dirty="0" smtClean="0"/>
              <a:t>Challenge:</a:t>
            </a:r>
            <a:endParaRPr lang="en-US" sz="1500" dirty="0"/>
          </a:p>
          <a:p>
            <a:pPr marL="515938" lvl="2" indent="-285750">
              <a:buFont typeface="Arial" panose="020B0604020202020204" pitchFamily="34" charset="0"/>
              <a:buChar char="•"/>
            </a:pPr>
            <a:r>
              <a:rPr lang="en-US" sz="1500" dirty="0" smtClean="0"/>
              <a:t>The </a:t>
            </a:r>
            <a:r>
              <a:rPr lang="en-US" sz="1500" dirty="0" err="1" smtClean="0"/>
              <a:t>statcast</a:t>
            </a:r>
            <a:r>
              <a:rPr lang="en-US" sz="1500" dirty="0" smtClean="0"/>
              <a:t> tables are a rich dataset and contain a variety of information irrelevant to predicting home run probability, as well as information that might be helpful to a predictive model but not presented in a manner that’s easy for a model to interpret</a:t>
            </a:r>
          </a:p>
          <a:p>
            <a:r>
              <a:rPr lang="en-US" dirty="0"/>
              <a:t>Approaches:</a:t>
            </a:r>
          </a:p>
          <a:p>
            <a:pPr lvl="1"/>
            <a:r>
              <a:rPr lang="en-US" dirty="0" smtClean="0"/>
              <a:t>Batted Ball Metrics</a:t>
            </a:r>
          </a:p>
          <a:p>
            <a:pPr lvl="1"/>
            <a:r>
              <a:rPr lang="en-US" dirty="0" smtClean="0"/>
              <a:t>Plate Discipline Metrics</a:t>
            </a:r>
          </a:p>
          <a:p>
            <a:pPr lvl="1"/>
            <a:r>
              <a:rPr lang="en-US" dirty="0" smtClean="0"/>
              <a:t>Opponent Pitcher Metrics</a:t>
            </a:r>
            <a:endParaRPr lang="en-US" dirty="0"/>
          </a:p>
          <a:p>
            <a:pPr marL="515938" lvl="2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929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19143"/>
            <a:ext cx="8596668" cy="1320800"/>
          </a:xfrm>
        </p:spPr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102060"/>
            <a:ext cx="8596668" cy="4401419"/>
          </a:xfrm>
        </p:spPr>
        <p:txBody>
          <a:bodyPr/>
          <a:lstStyle/>
          <a:p>
            <a:r>
              <a:rPr lang="en-US" dirty="0" smtClean="0"/>
              <a:t>Feature </a:t>
            </a:r>
            <a:r>
              <a:rPr lang="en-US" dirty="0" err="1" smtClean="0"/>
              <a:t>Importances</a:t>
            </a:r>
            <a:endParaRPr lang="en-US" dirty="0" smtClean="0"/>
          </a:p>
          <a:p>
            <a:pPr lvl="1"/>
            <a:r>
              <a:rPr lang="en-US" dirty="0" smtClean="0"/>
              <a:t>Our model identified pitcher home run allowed rate, league mean home run rate, and the batter’s hard contact percentage as the three most important features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4705" y="2121472"/>
            <a:ext cx="6282468" cy="3882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389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61342"/>
            <a:ext cx="8596668" cy="3880773"/>
          </a:xfrm>
        </p:spPr>
        <p:txBody>
          <a:bodyPr/>
          <a:lstStyle/>
          <a:p>
            <a:r>
              <a:rPr lang="en-US" dirty="0" smtClean="0"/>
              <a:t>Model Performance</a:t>
            </a:r>
          </a:p>
          <a:p>
            <a:pPr lvl="1"/>
            <a:r>
              <a:rPr lang="en-US" dirty="0" smtClean="0"/>
              <a:t>Our model produced a valid </a:t>
            </a:r>
            <a:r>
              <a:rPr lang="en-US" dirty="0" err="1" smtClean="0"/>
              <a:t>auc</a:t>
            </a:r>
            <a:r>
              <a:rPr lang="en-US" dirty="0" smtClean="0"/>
              <a:t> of .64. This is fair performance, however our model would likely be improved by removing predictors and examining ensemble approaches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5473" y="2526811"/>
            <a:ext cx="3801875" cy="3444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82329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64</TotalTime>
  <Words>506</Words>
  <Application>Microsoft Office PowerPoint</Application>
  <PresentationFormat>Widescreen</PresentationFormat>
  <Paragraphs>44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</vt:lpstr>
      <vt:lpstr>Predicting Home Runs Using Statcast Data</vt:lpstr>
      <vt:lpstr>Project Overview</vt:lpstr>
      <vt:lpstr>Data Preparation and Cleaning</vt:lpstr>
      <vt:lpstr>Feature Generation and Prioritization of Predictors (cont’d)</vt:lpstr>
      <vt:lpstr>Data Preparation and Cleaning (cont’d)</vt:lpstr>
      <vt:lpstr>Feature Generation and Prioritization of Predictors</vt:lpstr>
      <vt:lpstr>Results</vt:lpstr>
      <vt:lpstr>Results (cont’d)</vt:lpstr>
    </vt:vector>
  </TitlesOfParts>
  <Company>Verizon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Home Runs Using Statcast Data</dc:title>
  <dc:creator>Mauro, Andrew</dc:creator>
  <cp:lastModifiedBy>Mauro, Andrew</cp:lastModifiedBy>
  <cp:revision>7</cp:revision>
  <dcterms:created xsi:type="dcterms:W3CDTF">2018-11-10T18:23:25Z</dcterms:created>
  <dcterms:modified xsi:type="dcterms:W3CDTF">2018-11-10T19:27:32Z</dcterms:modified>
</cp:coreProperties>
</file>