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project, we were tasked with going through a lot of different JP Morgan AI IN FINANCE Papers and we thought it would be useful to broaden our scope for this class and talk about something that we found really interesting about AI In finance. Some of the papers were extremely in the weeds and we thought it’d be fun to choose a paper that took more of a broad approach to what JP Morgan is doing with AI in Finance… Also, it turns out this paper was headed by a woman on the William and Mary advisory board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efa62c42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efa62c42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0d776d18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0d776d18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1efa62c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efa62c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Artificial Intelligence - a science, engineering discipline - highly relevant to financial services</a:t>
            </a:r>
            <a:endParaRPr sz="1600">
              <a:solidFill>
                <a:schemeClr val="dk1"/>
              </a:solidFill>
            </a:endParaRPr>
          </a:p>
          <a:p>
            <a:pPr indent="-330200" lvl="0" marL="457200" rtl="0" algn="l">
              <a:lnSpc>
                <a:spcPct val="115000"/>
              </a:lnSpc>
              <a:spcBef>
                <a:spcPts val="1200"/>
              </a:spcBef>
              <a:spcAft>
                <a:spcPts val="0"/>
              </a:spcAft>
              <a:buClr>
                <a:schemeClr val="dk1"/>
              </a:buClr>
              <a:buSzPts val="1600"/>
              <a:buAutoNum type="arabicPeriod"/>
            </a:pPr>
            <a:r>
              <a:rPr lang="en" sz="1600">
                <a:solidFill>
                  <a:schemeClr val="dk1"/>
                </a:solidFill>
              </a:rPr>
              <a:t>First, there is a significant amount and diversity of data generated and consumed worldwide</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Global banks process billions of international payments each day and equity exchanges handle trillions of orders and billions of transactions</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lang="en" sz="1600">
                <a:solidFill>
                  <a:schemeClr val="dk1"/>
                </a:solidFill>
              </a:rPr>
              <a:t>All of this activity is recorded as data, and this data is driven by different information sources such as news and social media</a:t>
            </a:r>
            <a:endParaRPr sz="1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efa62c42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efa62c42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dk1"/>
                </a:solidFill>
              </a:rPr>
              <a:t>Foundational:</a:t>
            </a:r>
            <a:endParaRPr b="1" sz="1400">
              <a:solidFill>
                <a:schemeClr val="dk1"/>
              </a:solidFill>
            </a:endParaRPr>
          </a:p>
          <a:p>
            <a:pPr indent="0" lvl="0" marL="0" rtl="0" algn="l">
              <a:lnSpc>
                <a:spcPct val="115000"/>
              </a:lnSpc>
              <a:spcBef>
                <a:spcPts val="1200"/>
              </a:spcBef>
              <a:spcAft>
                <a:spcPts val="0"/>
              </a:spcAft>
              <a:buNone/>
            </a:pPr>
            <a:r>
              <a:rPr lang="en" sz="1400">
                <a:solidFill>
                  <a:schemeClr val="dk1"/>
                </a:solidFill>
              </a:rPr>
              <a:t>1: Eradicate Financial Crime -  AI can be leveraged to detect and eliminate financial crime</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chemeClr val="dk1"/>
                </a:solidFill>
              </a:rPr>
              <a:t>For example-understanding using game theory simulation or using behaviour mining, analysis, and simulation</a:t>
            </a:r>
            <a:endParaRPr b="1"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2: Liberate Data Safely - AI can support and enable secure information sharing while preventing leaking sensitive information</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For example- helping label data so it’s useful to researchers and machine learning (ML) algorithms</a:t>
            </a:r>
            <a:endParaRPr b="1" sz="14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3: Predict and Affect Economic Systems -  AI can help us understand and model the many participants in complex economic systems</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For example-provide algorithms to predict potential future states of economic systems, including uncertainty estimates</a:t>
            </a:r>
            <a:endParaRPr b="1"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lnSpc>
                <a:spcPct val="115000"/>
              </a:lnSpc>
              <a:spcBef>
                <a:spcPts val="1200"/>
              </a:spcBef>
              <a:spcAft>
                <a:spcPts val="0"/>
              </a:spcAft>
              <a:buNone/>
            </a:pPr>
            <a:r>
              <a:rPr b="1" lang="en" sz="1400">
                <a:solidFill>
                  <a:schemeClr val="dk1"/>
                </a:solidFill>
              </a:rPr>
              <a:t>Stakeholder Engagement:</a:t>
            </a:r>
            <a:endParaRPr b="1" sz="1400">
              <a:solidFill>
                <a:schemeClr val="dk1"/>
              </a:solidFill>
            </a:endParaRPr>
          </a:p>
          <a:p>
            <a:pPr indent="0" lvl="0" marL="0" rtl="0" algn="l">
              <a:lnSpc>
                <a:spcPct val="115000"/>
              </a:lnSpc>
              <a:spcBef>
                <a:spcPts val="1200"/>
              </a:spcBef>
              <a:spcAft>
                <a:spcPts val="0"/>
              </a:spcAft>
              <a:buNone/>
            </a:pPr>
            <a:r>
              <a:rPr lang="en" sz="1400">
                <a:solidFill>
                  <a:schemeClr val="dk1"/>
                </a:solidFill>
              </a:rPr>
              <a:t>4: Perfect the Client Experience</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For example - AI can enhance the ability to discover potential clients and streamline the process of ‘onboarding’ new clients</a:t>
            </a:r>
            <a:endParaRPr b="1"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lnSpc>
                <a:spcPct val="115000"/>
              </a:lnSpc>
              <a:spcBef>
                <a:spcPts val="1200"/>
              </a:spcBef>
              <a:spcAft>
                <a:spcPts val="0"/>
              </a:spcAft>
              <a:buNone/>
            </a:pPr>
            <a:r>
              <a:rPr lang="en" sz="1400">
                <a:solidFill>
                  <a:schemeClr val="dk1"/>
                </a:solidFill>
              </a:rPr>
              <a:t>5: Empower the Employee </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For example - AI can empower employees by automating cognitive tasks and enhancing employee experience and job role/fit</a:t>
            </a:r>
            <a:endParaRPr b="1"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lnSpc>
                <a:spcPct val="115000"/>
              </a:lnSpc>
              <a:spcBef>
                <a:spcPts val="1200"/>
              </a:spcBef>
              <a:spcAft>
                <a:spcPts val="0"/>
              </a:spcAft>
              <a:buNone/>
            </a:pPr>
            <a:r>
              <a:rPr lang="en" sz="1400">
                <a:solidFill>
                  <a:schemeClr val="dk1"/>
                </a:solidFill>
              </a:rPr>
              <a:t>6: Enhance Policy Compliance - AI can help address a number of challenges related to obligations to comply with laws, regulations, and policies</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For example - create mechanisms that enable automatic updates to monitoring systems.</a:t>
            </a:r>
            <a:endParaRPr b="1" sz="1400">
              <a:solidFill>
                <a:schemeClr val="dk1"/>
              </a:solidFill>
            </a:endParaRPr>
          </a:p>
          <a:p>
            <a:pPr indent="0" lvl="0" marL="0" rtl="0" algn="l">
              <a:lnSpc>
                <a:spcPct val="115000"/>
              </a:lnSpc>
              <a:spcBef>
                <a:spcPts val="1200"/>
              </a:spcBef>
              <a:spcAft>
                <a:spcPts val="0"/>
              </a:spcAft>
              <a:buNone/>
            </a:pPr>
            <a:r>
              <a:t/>
            </a:r>
            <a:endParaRPr b="1" sz="1400">
              <a:solidFill>
                <a:schemeClr val="dk1"/>
              </a:solidFill>
            </a:endParaRPr>
          </a:p>
          <a:p>
            <a:pPr indent="0" lvl="0" marL="0" rtl="0" algn="l">
              <a:spcBef>
                <a:spcPts val="1200"/>
              </a:spcBef>
              <a:spcAft>
                <a:spcPts val="0"/>
              </a:spcAft>
              <a:buNone/>
            </a:pPr>
            <a:r>
              <a:rPr b="1" lang="en" sz="1400">
                <a:solidFill>
                  <a:schemeClr val="dk1"/>
                </a:solidFill>
              </a:rPr>
              <a:t>Cross Cutting: </a:t>
            </a:r>
            <a:endParaRPr b="1" sz="1400">
              <a:solidFill>
                <a:schemeClr val="dk1"/>
              </a:solidFill>
            </a:endParaRPr>
          </a:p>
          <a:p>
            <a:pPr indent="0" lvl="0" marL="0" rtl="0" algn="l">
              <a:spcBef>
                <a:spcPts val="0"/>
              </a:spcBef>
              <a:spcAft>
                <a:spcPts val="0"/>
              </a:spcAft>
              <a:buNone/>
            </a:pPr>
            <a:r>
              <a:rPr lang="en" sz="1400">
                <a:solidFill>
                  <a:schemeClr val="dk1"/>
                </a:solidFill>
              </a:rPr>
              <a:t>7: Establish Ethically and Socially Good AI</a:t>
            </a:r>
            <a:endParaRPr sz="1400">
              <a:solidFill>
                <a:schemeClr val="dk1"/>
              </a:solidFill>
            </a:endParaRPr>
          </a:p>
          <a:p>
            <a:pPr indent="0" lvl="0" marL="0" rtl="0" algn="l">
              <a:spcBef>
                <a:spcPts val="0"/>
              </a:spcBef>
              <a:spcAft>
                <a:spcPts val="0"/>
              </a:spcAft>
              <a:buNone/>
            </a:pPr>
            <a:r>
              <a:rPr b="1" lang="en" sz="1400">
                <a:solidFill>
                  <a:schemeClr val="dk1"/>
                </a:solidFill>
              </a:rPr>
              <a:t>For example - improving existing ethically and socially good models and ensuring software is able to detect and mitigate bias in systems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efa62c42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efa62c42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efa62c42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efa62c4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efa62c42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efa62c42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fb40bdb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fb40bdb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efa62c42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efa62c42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1fb40bdb4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1fb40bdb4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732250" y="1388250"/>
            <a:ext cx="2760600" cy="11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Arial"/>
                <a:ea typeface="Arial"/>
                <a:cs typeface="Arial"/>
                <a:sym typeface="Arial"/>
              </a:rPr>
              <a:t>Artificial Intelligence in Finance</a:t>
            </a:r>
            <a:endParaRPr sz="3500">
              <a:latin typeface="Arial"/>
              <a:ea typeface="Arial"/>
              <a:cs typeface="Arial"/>
              <a:sym typeface="Arial"/>
            </a:endParaRPr>
          </a:p>
        </p:txBody>
      </p:sp>
      <p:sp>
        <p:nvSpPr>
          <p:cNvPr id="60" name="Google Shape;60;p13"/>
          <p:cNvSpPr txBox="1"/>
          <p:nvPr>
            <p:ph idx="1" type="subTitle"/>
          </p:nvPr>
        </p:nvSpPr>
        <p:spPr>
          <a:xfrm>
            <a:off x="2241400" y="3521225"/>
            <a:ext cx="4161600" cy="792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2400">
                <a:latin typeface="Arial"/>
                <a:ea typeface="Arial"/>
                <a:cs typeface="Arial"/>
                <a:sym typeface="Arial"/>
              </a:rPr>
              <a:t>Eli Clizbe, Drew Gandham,</a:t>
            </a:r>
            <a:endParaRPr sz="2400">
              <a:latin typeface="Arial"/>
              <a:ea typeface="Arial"/>
              <a:cs typeface="Arial"/>
              <a:sym typeface="Arial"/>
            </a:endParaRPr>
          </a:p>
          <a:p>
            <a:pPr indent="0" lvl="0" marL="0" rtl="0" algn="l">
              <a:spcBef>
                <a:spcPts val="0"/>
              </a:spcBef>
              <a:spcAft>
                <a:spcPts val="0"/>
              </a:spcAft>
              <a:buNone/>
            </a:pPr>
            <a:r>
              <a:rPr lang="en" sz="2400">
                <a:latin typeface="Arial"/>
                <a:ea typeface="Arial"/>
                <a:cs typeface="Arial"/>
                <a:sym typeface="Arial"/>
              </a:rPr>
              <a:t>Andrew McGrady, Will Michael</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Exercise Walkthrough: 12-10</a:t>
            </a:r>
            <a:endParaRPr>
              <a:latin typeface="Arial"/>
              <a:ea typeface="Arial"/>
              <a:cs typeface="Arial"/>
              <a:sym typeface="Arial"/>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Works Cited</a:t>
            </a:r>
            <a:endParaRPr>
              <a:latin typeface="Arial"/>
              <a:ea typeface="Arial"/>
              <a:cs typeface="Arial"/>
              <a:sym typeface="Arial"/>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856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0000"/>
              <a:buFont typeface="Arial"/>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lang="en" sz="3600">
                <a:latin typeface="Arial"/>
                <a:ea typeface="Arial"/>
                <a:cs typeface="Arial"/>
                <a:sym typeface="Arial"/>
              </a:rPr>
              <a:t>What is AI? How does it relate to finance?</a:t>
            </a:r>
            <a:endParaRPr sz="3600">
              <a:latin typeface="Arial"/>
              <a:ea typeface="Arial"/>
              <a:cs typeface="Arial"/>
              <a:sym typeface="Arial"/>
            </a:endParaRPr>
          </a:p>
        </p:txBody>
      </p:sp>
      <p:sp>
        <p:nvSpPr>
          <p:cNvPr id="66" name="Google Shape;66;p14"/>
          <p:cNvSpPr txBox="1"/>
          <p:nvPr>
            <p:ph idx="1" type="body"/>
          </p:nvPr>
        </p:nvSpPr>
        <p:spPr>
          <a:xfrm>
            <a:off x="311700" y="1664650"/>
            <a:ext cx="8520600" cy="29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latin typeface="Arial"/>
                <a:ea typeface="Arial"/>
                <a:cs typeface="Arial"/>
                <a:sym typeface="Arial"/>
              </a:rPr>
              <a:t>AI - a science, engineering discipline</a:t>
            </a:r>
            <a:endParaRPr b="1" sz="2200">
              <a:solidFill>
                <a:schemeClr val="dk1"/>
              </a:solidFill>
              <a:latin typeface="Arial"/>
              <a:ea typeface="Arial"/>
              <a:cs typeface="Arial"/>
              <a:sym typeface="Arial"/>
            </a:endParaRPr>
          </a:p>
          <a:p>
            <a:pPr indent="-368300" lvl="0" marL="457200" rtl="0" algn="l">
              <a:spcBef>
                <a:spcPts val="1200"/>
              </a:spcBef>
              <a:spcAft>
                <a:spcPts val="0"/>
              </a:spcAft>
              <a:buClr>
                <a:schemeClr val="dk1"/>
              </a:buClr>
              <a:buSzPts val="2200"/>
              <a:buFont typeface="Arial"/>
              <a:buAutoNum type="arabicPeriod"/>
            </a:pPr>
            <a:r>
              <a:rPr lang="en" sz="2200">
                <a:solidFill>
                  <a:schemeClr val="dk1"/>
                </a:solidFill>
                <a:latin typeface="Arial"/>
                <a:ea typeface="Arial"/>
                <a:cs typeface="Arial"/>
                <a:sym typeface="Arial"/>
              </a:rPr>
              <a:t>Significant amount/diversity of data </a:t>
            </a:r>
            <a:endParaRPr sz="22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AutoNum type="arabicPeriod"/>
            </a:pPr>
            <a:r>
              <a:rPr lang="en" sz="2200">
                <a:solidFill>
                  <a:schemeClr val="dk1"/>
                </a:solidFill>
                <a:latin typeface="Arial"/>
                <a:ea typeface="Arial"/>
                <a:cs typeface="Arial"/>
                <a:sym typeface="Arial"/>
              </a:rPr>
              <a:t>Global banks and equity exchanges</a:t>
            </a:r>
            <a:endParaRPr sz="2200">
              <a:solidFill>
                <a:schemeClr val="dk1"/>
              </a:solidFill>
              <a:latin typeface="Arial"/>
              <a:ea typeface="Arial"/>
              <a:cs typeface="Arial"/>
              <a:sym typeface="Arial"/>
            </a:endParaRPr>
          </a:p>
          <a:p>
            <a:pPr indent="-368300" lvl="0" marL="457200" rtl="0" algn="l">
              <a:spcBef>
                <a:spcPts val="0"/>
              </a:spcBef>
              <a:spcAft>
                <a:spcPts val="0"/>
              </a:spcAft>
              <a:buClr>
                <a:schemeClr val="dk1"/>
              </a:buClr>
              <a:buSzPts val="2200"/>
              <a:buFont typeface="Arial"/>
              <a:buAutoNum type="arabicPeriod"/>
            </a:pPr>
            <a:r>
              <a:rPr lang="en" sz="2200">
                <a:solidFill>
                  <a:schemeClr val="dk1"/>
                </a:solidFill>
                <a:latin typeface="Arial"/>
                <a:ea typeface="Arial"/>
                <a:cs typeface="Arial"/>
                <a:sym typeface="Arial"/>
              </a:rPr>
              <a:t>Driven by information sources</a:t>
            </a:r>
            <a:endParaRPr sz="2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Arial"/>
                <a:ea typeface="Arial"/>
                <a:cs typeface="Arial"/>
                <a:sym typeface="Arial"/>
              </a:rPr>
              <a:t>Challenges and Goals of AI in Finance</a:t>
            </a:r>
            <a:endParaRPr>
              <a:latin typeface="Arial"/>
              <a:ea typeface="Arial"/>
              <a:cs typeface="Arial"/>
              <a:sym typeface="Arial"/>
            </a:endParaRPr>
          </a:p>
        </p:txBody>
      </p:sp>
      <p:sp>
        <p:nvSpPr>
          <p:cNvPr id="72" name="Google Shape;72;p15"/>
          <p:cNvSpPr txBox="1"/>
          <p:nvPr>
            <p:ph idx="1" type="body"/>
          </p:nvPr>
        </p:nvSpPr>
        <p:spPr>
          <a:xfrm>
            <a:off x="396875" y="1330225"/>
            <a:ext cx="3676500" cy="2153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1800">
                <a:solidFill>
                  <a:schemeClr val="dk1"/>
                </a:solidFill>
                <a:latin typeface="Arial"/>
                <a:ea typeface="Arial"/>
                <a:cs typeface="Arial"/>
                <a:sym typeface="Arial"/>
              </a:rPr>
              <a:t>Foundational:</a:t>
            </a:r>
            <a:endParaRPr b="1" sz="1800">
              <a:solidFill>
                <a:schemeClr val="dk1"/>
              </a:solidFill>
              <a:latin typeface="Arial"/>
              <a:ea typeface="Arial"/>
              <a:cs typeface="Arial"/>
              <a:sym typeface="Arial"/>
            </a:endParaRPr>
          </a:p>
          <a:p>
            <a:pPr indent="0" lvl="0" marL="0" rtl="0" algn="l">
              <a:spcBef>
                <a:spcPts val="1200"/>
              </a:spcBef>
              <a:spcAft>
                <a:spcPts val="0"/>
              </a:spcAft>
              <a:buNone/>
            </a:pPr>
            <a:r>
              <a:rPr lang="en" sz="1800">
                <a:solidFill>
                  <a:schemeClr val="dk1"/>
                </a:solidFill>
                <a:latin typeface="Arial"/>
                <a:ea typeface="Arial"/>
                <a:cs typeface="Arial"/>
                <a:sym typeface="Arial"/>
              </a:rPr>
              <a:t>1: Eradicate Financial Crime</a:t>
            </a:r>
            <a:endParaRPr sz="1800">
              <a:solidFill>
                <a:schemeClr val="dk1"/>
              </a:solidFill>
              <a:latin typeface="Arial"/>
              <a:ea typeface="Arial"/>
              <a:cs typeface="Arial"/>
              <a:sym typeface="Arial"/>
            </a:endParaRPr>
          </a:p>
          <a:p>
            <a:pPr indent="0" lvl="0" marL="0" rtl="0" algn="l">
              <a:spcBef>
                <a:spcPts val="1200"/>
              </a:spcBef>
              <a:spcAft>
                <a:spcPts val="0"/>
              </a:spcAft>
              <a:buNone/>
            </a:pPr>
            <a:r>
              <a:rPr lang="en" sz="1800">
                <a:solidFill>
                  <a:schemeClr val="dk1"/>
                </a:solidFill>
                <a:latin typeface="Arial"/>
                <a:ea typeface="Arial"/>
                <a:cs typeface="Arial"/>
                <a:sym typeface="Arial"/>
              </a:rPr>
              <a:t>2: Liberate Data Safely</a:t>
            </a:r>
            <a:endParaRPr sz="1800">
              <a:solidFill>
                <a:schemeClr val="dk1"/>
              </a:solidFill>
              <a:latin typeface="Arial"/>
              <a:ea typeface="Arial"/>
              <a:cs typeface="Arial"/>
              <a:sym typeface="Arial"/>
            </a:endParaRPr>
          </a:p>
          <a:p>
            <a:pPr indent="0" lvl="0" marL="0" rtl="0" algn="l">
              <a:spcBef>
                <a:spcPts val="1200"/>
              </a:spcBef>
              <a:spcAft>
                <a:spcPts val="1200"/>
              </a:spcAft>
              <a:buNone/>
            </a:pPr>
            <a:r>
              <a:rPr lang="en" sz="1800">
                <a:solidFill>
                  <a:schemeClr val="dk1"/>
                </a:solidFill>
                <a:latin typeface="Arial"/>
                <a:ea typeface="Arial"/>
                <a:cs typeface="Arial"/>
                <a:sym typeface="Arial"/>
              </a:rPr>
              <a:t>3: Predict and Affect Economic Systems</a:t>
            </a:r>
            <a:endParaRPr sz="1800">
              <a:solidFill>
                <a:schemeClr val="dk1"/>
              </a:solidFill>
              <a:latin typeface="Arial"/>
              <a:ea typeface="Arial"/>
              <a:cs typeface="Arial"/>
              <a:sym typeface="Arial"/>
            </a:endParaRPr>
          </a:p>
        </p:txBody>
      </p:sp>
      <p:sp>
        <p:nvSpPr>
          <p:cNvPr id="73" name="Google Shape;73;p15"/>
          <p:cNvSpPr txBox="1"/>
          <p:nvPr>
            <p:ph idx="2" type="body"/>
          </p:nvPr>
        </p:nvSpPr>
        <p:spPr>
          <a:xfrm>
            <a:off x="5000625" y="1330225"/>
            <a:ext cx="3577800" cy="215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solidFill>
                  <a:schemeClr val="dk1"/>
                </a:solidFill>
                <a:latin typeface="Arial"/>
                <a:ea typeface="Arial"/>
                <a:cs typeface="Arial"/>
                <a:sym typeface="Arial"/>
              </a:rPr>
              <a:t>Stakeholder Engagement:</a:t>
            </a:r>
            <a:endParaRPr b="1" sz="1800">
              <a:solidFill>
                <a:schemeClr val="dk1"/>
              </a:solidFill>
              <a:latin typeface="Arial"/>
              <a:ea typeface="Arial"/>
              <a:cs typeface="Arial"/>
              <a:sym typeface="Arial"/>
            </a:endParaRPr>
          </a:p>
          <a:p>
            <a:pPr indent="0" lvl="0" marL="0" rtl="0" algn="l">
              <a:spcBef>
                <a:spcPts val="1200"/>
              </a:spcBef>
              <a:spcAft>
                <a:spcPts val="0"/>
              </a:spcAft>
              <a:buNone/>
            </a:pPr>
            <a:r>
              <a:rPr lang="en" sz="1800">
                <a:solidFill>
                  <a:schemeClr val="dk1"/>
                </a:solidFill>
                <a:latin typeface="Arial"/>
                <a:ea typeface="Arial"/>
                <a:cs typeface="Arial"/>
                <a:sym typeface="Arial"/>
              </a:rPr>
              <a:t>4: Perfect the Client Experience</a:t>
            </a:r>
            <a:endParaRPr sz="1800">
              <a:solidFill>
                <a:schemeClr val="dk1"/>
              </a:solidFill>
              <a:latin typeface="Arial"/>
              <a:ea typeface="Arial"/>
              <a:cs typeface="Arial"/>
              <a:sym typeface="Arial"/>
            </a:endParaRPr>
          </a:p>
          <a:p>
            <a:pPr indent="0" lvl="0" marL="0" rtl="0" algn="l">
              <a:spcBef>
                <a:spcPts val="1200"/>
              </a:spcBef>
              <a:spcAft>
                <a:spcPts val="0"/>
              </a:spcAft>
              <a:buNone/>
            </a:pPr>
            <a:r>
              <a:rPr lang="en" sz="1800">
                <a:solidFill>
                  <a:schemeClr val="dk1"/>
                </a:solidFill>
                <a:latin typeface="Arial"/>
                <a:ea typeface="Arial"/>
                <a:cs typeface="Arial"/>
                <a:sym typeface="Arial"/>
              </a:rPr>
              <a:t>5: Empower the Employee</a:t>
            </a:r>
            <a:endParaRPr sz="1800">
              <a:solidFill>
                <a:schemeClr val="dk1"/>
              </a:solidFill>
              <a:latin typeface="Arial"/>
              <a:ea typeface="Arial"/>
              <a:cs typeface="Arial"/>
              <a:sym typeface="Arial"/>
            </a:endParaRPr>
          </a:p>
          <a:p>
            <a:pPr indent="0" lvl="0" marL="0" rtl="0" algn="l">
              <a:spcBef>
                <a:spcPts val="1200"/>
              </a:spcBef>
              <a:spcAft>
                <a:spcPts val="1200"/>
              </a:spcAft>
              <a:buNone/>
            </a:pPr>
            <a:r>
              <a:rPr lang="en" sz="1800">
                <a:solidFill>
                  <a:schemeClr val="dk1"/>
                </a:solidFill>
                <a:latin typeface="Arial"/>
                <a:ea typeface="Arial"/>
                <a:cs typeface="Arial"/>
                <a:sym typeface="Arial"/>
              </a:rPr>
              <a:t>6: Enhance Policy Compliance</a:t>
            </a:r>
            <a:endParaRPr sz="1800">
              <a:solidFill>
                <a:schemeClr val="dk1"/>
              </a:solidFill>
              <a:latin typeface="Arial"/>
              <a:ea typeface="Arial"/>
              <a:cs typeface="Arial"/>
              <a:sym typeface="Arial"/>
            </a:endParaRPr>
          </a:p>
        </p:txBody>
      </p:sp>
      <p:sp>
        <p:nvSpPr>
          <p:cNvPr id="74" name="Google Shape;74;p15"/>
          <p:cNvSpPr txBox="1"/>
          <p:nvPr/>
        </p:nvSpPr>
        <p:spPr>
          <a:xfrm>
            <a:off x="311700" y="3792500"/>
            <a:ext cx="852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t>Cross Cutting: </a:t>
            </a:r>
            <a:endParaRPr b="1" sz="1800"/>
          </a:p>
          <a:p>
            <a:pPr indent="0" lvl="0" marL="0" rtl="0" algn="ctr">
              <a:spcBef>
                <a:spcPts val="0"/>
              </a:spcBef>
              <a:spcAft>
                <a:spcPts val="0"/>
              </a:spcAft>
              <a:buNone/>
            </a:pPr>
            <a:r>
              <a:rPr lang="en" sz="1800"/>
              <a:t>7: Establish Ethically and Socially Good AI</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Emerging Techniques</a:t>
            </a:r>
            <a:endParaRPr>
              <a:latin typeface="Arial"/>
              <a:ea typeface="Arial"/>
              <a:cs typeface="Arial"/>
              <a:sym typeface="Arial"/>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Arial"/>
              <a:buChar char="●"/>
            </a:pPr>
            <a:r>
              <a:rPr lang="en">
                <a:latin typeface="Arial"/>
                <a:ea typeface="Arial"/>
                <a:cs typeface="Arial"/>
                <a:sym typeface="Arial"/>
              </a:rPr>
              <a:t>Agent-based View</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Multi-agent Simulation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Synthesizing Data</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Transformation of Representation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Graphical Models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Reducing data siloing</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342900" lvl="0" marL="457200" rtl="0" algn="l">
              <a:spcBef>
                <a:spcPts val="1200"/>
              </a:spcBef>
              <a:spcAft>
                <a:spcPts val="0"/>
              </a:spcAft>
              <a:buSzPts val="1800"/>
              <a:buFont typeface="Arial"/>
              <a:buChar char="●"/>
            </a:pPr>
            <a:r>
              <a:rPr lang="en">
                <a:latin typeface="Arial"/>
                <a:ea typeface="Arial"/>
                <a:cs typeface="Arial"/>
                <a:sym typeface="Arial"/>
              </a:rPr>
              <a:t>Analysis of Fairness, Ethics, and Bias in AI</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rial"/>
                <a:ea typeface="Arial"/>
                <a:cs typeface="Arial"/>
                <a:sym typeface="Arial"/>
              </a:rPr>
              <a:t>Synthetic Data for Finance</a:t>
            </a:r>
            <a:endParaRPr>
              <a:latin typeface="Arial"/>
              <a:ea typeface="Arial"/>
              <a:cs typeface="Arial"/>
              <a:sym typeface="Arial"/>
            </a:endParaRPr>
          </a:p>
        </p:txBody>
      </p:sp>
      <p:sp>
        <p:nvSpPr>
          <p:cNvPr id="86" name="Google Shape;86;p17"/>
          <p:cNvSpPr txBox="1"/>
          <p:nvPr>
            <p:ph idx="1" type="body"/>
          </p:nvPr>
        </p:nvSpPr>
        <p:spPr>
          <a:xfrm>
            <a:off x="311700" y="1188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Produces large amounts of realistic, synthetic data</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Uses multi-agent simulation for more realistic aggregate action</a:t>
            </a:r>
            <a:endParaRPr>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en">
                <a:latin typeface="Arial"/>
                <a:ea typeface="Arial"/>
                <a:cs typeface="Arial"/>
                <a:sym typeface="Arial"/>
              </a:rPr>
              <a:t>Allows anonymity, not touching real data</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Useful for cloud computing security, class balancing, </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4625"/>
            <a:ext cx="8520600" cy="120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Computer Vision for Time-Series Forecasting</a:t>
            </a:r>
            <a:endParaRPr>
              <a:latin typeface="Arial"/>
              <a:ea typeface="Arial"/>
              <a:cs typeface="Arial"/>
              <a:sym typeface="Arial"/>
            </a:endParaRPr>
          </a:p>
        </p:txBody>
      </p:sp>
      <p:sp>
        <p:nvSpPr>
          <p:cNvPr id="92" name="Google Shape;92;p18"/>
          <p:cNvSpPr txBox="1"/>
          <p:nvPr>
            <p:ph idx="1" type="body"/>
          </p:nvPr>
        </p:nvSpPr>
        <p:spPr>
          <a:xfrm>
            <a:off x="311700" y="1743375"/>
            <a:ext cx="8520600" cy="28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Uses visualizations instead of numeric data</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Provides predicted visualizations</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Computer Vision (“VisualAE”) Procedure</a:t>
            </a:r>
            <a:endParaRPr/>
          </a:p>
        </p:txBody>
      </p:sp>
      <p:pic>
        <p:nvPicPr>
          <p:cNvPr id="98" name="Google Shape;98;p19"/>
          <p:cNvPicPr preferRelativeResize="0"/>
          <p:nvPr/>
        </p:nvPicPr>
        <p:blipFill>
          <a:blip r:embed="rId3">
            <a:alphaModFix/>
          </a:blip>
          <a:stretch>
            <a:fillRect/>
          </a:stretch>
        </p:blipFill>
        <p:spPr>
          <a:xfrm>
            <a:off x="2719388" y="172800"/>
            <a:ext cx="3705224" cy="3925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15925"/>
            <a:ext cx="8520600" cy="115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Learning Document Generation Requests	</a:t>
            </a:r>
            <a:endParaRPr>
              <a:latin typeface="Arial"/>
              <a:ea typeface="Arial"/>
              <a:cs typeface="Arial"/>
              <a:sym typeface="Arial"/>
            </a:endParaRPr>
          </a:p>
        </p:txBody>
      </p:sp>
      <p:sp>
        <p:nvSpPr>
          <p:cNvPr id="104" name="Google Shape;104;p20"/>
          <p:cNvSpPr txBox="1"/>
          <p:nvPr>
            <p:ph idx="1" type="body"/>
          </p:nvPr>
        </p:nvSpPr>
        <p:spPr>
          <a:xfrm>
            <a:off x="311700" y="1619250"/>
            <a:ext cx="8520600" cy="296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Voice-activated, natural language</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Generate basic documents and visualizations</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Also include “insights” or commentary for visualizations</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48% of employees’ time spent creating or updating reports</a:t>
            </a:r>
            <a:endParaRPr>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DocuBot Procedure</a:t>
            </a:r>
            <a:endParaRPr/>
          </a:p>
        </p:txBody>
      </p:sp>
      <p:pic>
        <p:nvPicPr>
          <p:cNvPr id="110" name="Google Shape;110;p21"/>
          <p:cNvPicPr preferRelativeResize="0"/>
          <p:nvPr/>
        </p:nvPicPr>
        <p:blipFill>
          <a:blip r:embed="rId3">
            <a:alphaModFix/>
          </a:blip>
          <a:stretch>
            <a:fillRect/>
          </a:stretch>
        </p:blipFill>
        <p:spPr>
          <a:xfrm>
            <a:off x="152400" y="152400"/>
            <a:ext cx="7908719" cy="392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