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216"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17"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218"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219"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220" name="PlaceHolder 6"/>
          <p:cNvSpPr>
            <a:spLocks noGrp="1"/>
          </p:cNvSpPr>
          <p:nvPr>
            <p:ph type="sldNum"/>
          </p:nvPr>
        </p:nvSpPr>
        <p:spPr>
          <a:xfrm>
            <a:off x="4399200" y="9555480"/>
            <a:ext cx="3372840" cy="502560"/>
          </a:xfrm>
          <a:prstGeom prst="rect">
            <a:avLst/>
          </a:prstGeom>
        </p:spPr>
        <p:txBody>
          <a:bodyPr lIns="0" rIns="0" tIns="0" bIns="0" anchor="b"/>
          <a:p>
            <a:pPr algn="r"/>
            <a:fld id="{F72190DF-70AB-4839-A107-B42AAD552E9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870120" y="1257480"/>
            <a:ext cx="6032160" cy="3393720"/>
          </a:xfrm>
          <a:prstGeom prst="rect">
            <a:avLst/>
          </a:prstGeom>
        </p:spPr>
      </p:sp>
      <p:sp>
        <p:nvSpPr>
          <p:cNvPr id="306" name="PlaceHolder 2"/>
          <p:cNvSpPr>
            <a:spLocks noGrp="1"/>
          </p:cNvSpPr>
          <p:nvPr>
            <p:ph type="body"/>
          </p:nvPr>
        </p:nvSpPr>
        <p:spPr>
          <a:xfrm>
            <a:off x="777960" y="4840200"/>
            <a:ext cx="6216120" cy="3960360"/>
          </a:xfrm>
          <a:prstGeom prst="rect">
            <a:avLst/>
          </a:prstGeom>
        </p:spPr>
        <p:txBody>
          <a:bodyPr/>
          <a:p>
            <a:endParaRPr b="0" lang="en-US" sz="2000" spc="-1" strike="noStrike">
              <a:latin typeface="Arial"/>
            </a:endParaRPr>
          </a:p>
        </p:txBody>
      </p:sp>
      <p:sp>
        <p:nvSpPr>
          <p:cNvPr id="307" name="TextShape 3"/>
          <p:cNvSpPr txBox="1"/>
          <p:nvPr/>
        </p:nvSpPr>
        <p:spPr>
          <a:xfrm>
            <a:off x="4402080" y="9553680"/>
            <a:ext cx="3368160" cy="504360"/>
          </a:xfrm>
          <a:prstGeom prst="rect">
            <a:avLst/>
          </a:prstGeom>
          <a:noFill/>
          <a:ln>
            <a:noFill/>
          </a:ln>
        </p:spPr>
        <p:txBody>
          <a:bodyPr anchor="b"/>
          <a:p>
            <a:pPr algn="r">
              <a:lnSpc>
                <a:spcPct val="100000"/>
              </a:lnSpc>
            </a:pPr>
            <a:fld id="{CCC798AD-335D-488C-8878-0928A9046A8A}"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28" name="PlaceHolder 2"/>
          <p:cNvSpPr>
            <a:spLocks noGrp="1"/>
          </p:cNvSpPr>
          <p:nvPr>
            <p:ph type="body"/>
          </p:nvPr>
        </p:nvSpPr>
        <p:spPr>
          <a:xfrm>
            <a:off x="581040" y="22280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581040" y="41252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31"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4"/>
          <p:cNvSpPr>
            <a:spLocks noGrp="1"/>
          </p:cNvSpPr>
          <p:nvPr>
            <p:ph type="body"/>
          </p:nvPr>
        </p:nvSpPr>
        <p:spPr>
          <a:xfrm>
            <a:off x="5810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5"/>
          <p:cNvSpPr>
            <a:spLocks noGrp="1"/>
          </p:cNvSpPr>
          <p:nvPr>
            <p:ph type="body"/>
          </p:nvPr>
        </p:nvSpPr>
        <p:spPr>
          <a:xfrm>
            <a:off x="12146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36" name="PlaceHolder 2"/>
          <p:cNvSpPr>
            <a:spLocks noGrp="1"/>
          </p:cNvSpPr>
          <p:nvPr>
            <p:ph type="body"/>
          </p:nvPr>
        </p:nvSpPr>
        <p:spPr>
          <a:xfrm>
            <a:off x="58104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99900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141732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58104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6"/>
          <p:cNvSpPr>
            <a:spLocks noGrp="1"/>
          </p:cNvSpPr>
          <p:nvPr>
            <p:ph type="body"/>
          </p:nvPr>
        </p:nvSpPr>
        <p:spPr>
          <a:xfrm>
            <a:off x="99900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7"/>
          <p:cNvSpPr>
            <a:spLocks noGrp="1"/>
          </p:cNvSpPr>
          <p:nvPr>
            <p:ph type="body"/>
          </p:nvPr>
        </p:nvSpPr>
        <p:spPr>
          <a:xfrm>
            <a:off x="141732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50" name="PlaceHolder 2"/>
          <p:cNvSpPr>
            <a:spLocks noGrp="1"/>
          </p:cNvSpPr>
          <p:nvPr>
            <p:ph type="subTitle"/>
          </p:nvPr>
        </p:nvSpPr>
        <p:spPr>
          <a:xfrm>
            <a:off x="581040" y="2228040"/>
            <a:ext cx="1236240" cy="3632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52" name="PlaceHolder 2"/>
          <p:cNvSpPr>
            <a:spLocks noGrp="1"/>
          </p:cNvSpPr>
          <p:nvPr>
            <p:ph type="body"/>
          </p:nvPr>
        </p:nvSpPr>
        <p:spPr>
          <a:xfrm>
            <a:off x="581040" y="2228040"/>
            <a:ext cx="1236240" cy="3632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5810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12146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81040" y="729720"/>
            <a:ext cx="11028600" cy="4577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59"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3"/>
          <p:cNvSpPr>
            <a:spLocks noGrp="1"/>
          </p:cNvSpPr>
          <p:nvPr>
            <p:ph type="body"/>
          </p:nvPr>
        </p:nvSpPr>
        <p:spPr>
          <a:xfrm>
            <a:off x="12146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4"/>
          <p:cNvSpPr>
            <a:spLocks noGrp="1"/>
          </p:cNvSpPr>
          <p:nvPr>
            <p:ph type="body"/>
          </p:nvPr>
        </p:nvSpPr>
        <p:spPr>
          <a:xfrm>
            <a:off x="5810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subTitle"/>
          </p:nvPr>
        </p:nvSpPr>
        <p:spPr>
          <a:xfrm>
            <a:off x="581040" y="2228040"/>
            <a:ext cx="1236240" cy="3632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63" name="PlaceHolder 2"/>
          <p:cNvSpPr>
            <a:spLocks noGrp="1"/>
          </p:cNvSpPr>
          <p:nvPr>
            <p:ph type="body"/>
          </p:nvPr>
        </p:nvSpPr>
        <p:spPr>
          <a:xfrm>
            <a:off x="5810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4"/>
          <p:cNvSpPr>
            <a:spLocks noGrp="1"/>
          </p:cNvSpPr>
          <p:nvPr>
            <p:ph type="body"/>
          </p:nvPr>
        </p:nvSpPr>
        <p:spPr>
          <a:xfrm>
            <a:off x="12146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4"/>
          <p:cNvSpPr>
            <a:spLocks noGrp="1"/>
          </p:cNvSpPr>
          <p:nvPr>
            <p:ph type="body"/>
          </p:nvPr>
        </p:nvSpPr>
        <p:spPr>
          <a:xfrm>
            <a:off x="581040" y="41252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71" name="PlaceHolder 2"/>
          <p:cNvSpPr>
            <a:spLocks noGrp="1"/>
          </p:cNvSpPr>
          <p:nvPr>
            <p:ph type="body"/>
          </p:nvPr>
        </p:nvSpPr>
        <p:spPr>
          <a:xfrm>
            <a:off x="581040" y="22280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3"/>
          <p:cNvSpPr>
            <a:spLocks noGrp="1"/>
          </p:cNvSpPr>
          <p:nvPr>
            <p:ph type="body"/>
          </p:nvPr>
        </p:nvSpPr>
        <p:spPr>
          <a:xfrm>
            <a:off x="581040" y="41252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74"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4"/>
          <p:cNvSpPr>
            <a:spLocks noGrp="1"/>
          </p:cNvSpPr>
          <p:nvPr>
            <p:ph type="body"/>
          </p:nvPr>
        </p:nvSpPr>
        <p:spPr>
          <a:xfrm>
            <a:off x="5810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5"/>
          <p:cNvSpPr>
            <a:spLocks noGrp="1"/>
          </p:cNvSpPr>
          <p:nvPr>
            <p:ph type="body"/>
          </p:nvPr>
        </p:nvSpPr>
        <p:spPr>
          <a:xfrm>
            <a:off x="12146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79" name="PlaceHolder 2"/>
          <p:cNvSpPr>
            <a:spLocks noGrp="1"/>
          </p:cNvSpPr>
          <p:nvPr>
            <p:ph type="body"/>
          </p:nvPr>
        </p:nvSpPr>
        <p:spPr>
          <a:xfrm>
            <a:off x="58104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3"/>
          <p:cNvSpPr>
            <a:spLocks noGrp="1"/>
          </p:cNvSpPr>
          <p:nvPr>
            <p:ph type="body"/>
          </p:nvPr>
        </p:nvSpPr>
        <p:spPr>
          <a:xfrm>
            <a:off x="99900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4"/>
          <p:cNvSpPr>
            <a:spLocks noGrp="1"/>
          </p:cNvSpPr>
          <p:nvPr>
            <p:ph type="body"/>
          </p:nvPr>
        </p:nvSpPr>
        <p:spPr>
          <a:xfrm>
            <a:off x="141732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82" name="PlaceHolder 5"/>
          <p:cNvSpPr>
            <a:spLocks noGrp="1"/>
          </p:cNvSpPr>
          <p:nvPr>
            <p:ph type="body"/>
          </p:nvPr>
        </p:nvSpPr>
        <p:spPr>
          <a:xfrm>
            <a:off x="58104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6"/>
          <p:cNvSpPr>
            <a:spLocks noGrp="1"/>
          </p:cNvSpPr>
          <p:nvPr>
            <p:ph type="body"/>
          </p:nvPr>
        </p:nvSpPr>
        <p:spPr>
          <a:xfrm>
            <a:off x="99900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7"/>
          <p:cNvSpPr>
            <a:spLocks noGrp="1"/>
          </p:cNvSpPr>
          <p:nvPr>
            <p:ph type="body"/>
          </p:nvPr>
        </p:nvSpPr>
        <p:spPr>
          <a:xfrm>
            <a:off x="141732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94" name="PlaceHolder 2"/>
          <p:cNvSpPr>
            <a:spLocks noGrp="1"/>
          </p:cNvSpPr>
          <p:nvPr>
            <p:ph type="subTitle"/>
          </p:nvPr>
        </p:nvSpPr>
        <p:spPr>
          <a:xfrm>
            <a:off x="581040" y="2228040"/>
            <a:ext cx="1236240" cy="3632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96" name="PlaceHolder 2"/>
          <p:cNvSpPr>
            <a:spLocks noGrp="1"/>
          </p:cNvSpPr>
          <p:nvPr>
            <p:ph type="body"/>
          </p:nvPr>
        </p:nvSpPr>
        <p:spPr>
          <a:xfrm>
            <a:off x="581040" y="2228040"/>
            <a:ext cx="1236240" cy="3632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98" name="PlaceHolder 2"/>
          <p:cNvSpPr>
            <a:spLocks noGrp="1"/>
          </p:cNvSpPr>
          <p:nvPr>
            <p:ph type="body"/>
          </p:nvPr>
        </p:nvSpPr>
        <p:spPr>
          <a:xfrm>
            <a:off x="5810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3"/>
          <p:cNvSpPr>
            <a:spLocks noGrp="1"/>
          </p:cNvSpPr>
          <p:nvPr>
            <p:ph type="body"/>
          </p:nvPr>
        </p:nvSpPr>
        <p:spPr>
          <a:xfrm>
            <a:off x="12146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9" name="PlaceHolder 2"/>
          <p:cNvSpPr>
            <a:spLocks noGrp="1"/>
          </p:cNvSpPr>
          <p:nvPr>
            <p:ph type="body"/>
          </p:nvPr>
        </p:nvSpPr>
        <p:spPr>
          <a:xfrm>
            <a:off x="581040" y="2228040"/>
            <a:ext cx="1236240" cy="3632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81040" y="729720"/>
            <a:ext cx="11028600" cy="4577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03"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12146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5810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07" name="PlaceHolder 2"/>
          <p:cNvSpPr>
            <a:spLocks noGrp="1"/>
          </p:cNvSpPr>
          <p:nvPr>
            <p:ph type="body"/>
          </p:nvPr>
        </p:nvSpPr>
        <p:spPr>
          <a:xfrm>
            <a:off x="5810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108"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4"/>
          <p:cNvSpPr>
            <a:spLocks noGrp="1"/>
          </p:cNvSpPr>
          <p:nvPr>
            <p:ph type="body"/>
          </p:nvPr>
        </p:nvSpPr>
        <p:spPr>
          <a:xfrm>
            <a:off x="12146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11"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4"/>
          <p:cNvSpPr>
            <a:spLocks noGrp="1"/>
          </p:cNvSpPr>
          <p:nvPr>
            <p:ph type="body"/>
          </p:nvPr>
        </p:nvSpPr>
        <p:spPr>
          <a:xfrm>
            <a:off x="581040" y="41252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15" name="PlaceHolder 2"/>
          <p:cNvSpPr>
            <a:spLocks noGrp="1"/>
          </p:cNvSpPr>
          <p:nvPr>
            <p:ph type="body"/>
          </p:nvPr>
        </p:nvSpPr>
        <p:spPr>
          <a:xfrm>
            <a:off x="581040" y="22280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3"/>
          <p:cNvSpPr>
            <a:spLocks noGrp="1"/>
          </p:cNvSpPr>
          <p:nvPr>
            <p:ph type="body"/>
          </p:nvPr>
        </p:nvSpPr>
        <p:spPr>
          <a:xfrm>
            <a:off x="581040" y="41252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18"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20" name="PlaceHolder 4"/>
          <p:cNvSpPr>
            <a:spLocks noGrp="1"/>
          </p:cNvSpPr>
          <p:nvPr>
            <p:ph type="body"/>
          </p:nvPr>
        </p:nvSpPr>
        <p:spPr>
          <a:xfrm>
            <a:off x="5810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5"/>
          <p:cNvSpPr>
            <a:spLocks noGrp="1"/>
          </p:cNvSpPr>
          <p:nvPr>
            <p:ph type="body"/>
          </p:nvPr>
        </p:nvSpPr>
        <p:spPr>
          <a:xfrm>
            <a:off x="12146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23" name="PlaceHolder 2"/>
          <p:cNvSpPr>
            <a:spLocks noGrp="1"/>
          </p:cNvSpPr>
          <p:nvPr>
            <p:ph type="body"/>
          </p:nvPr>
        </p:nvSpPr>
        <p:spPr>
          <a:xfrm>
            <a:off x="58104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3"/>
          <p:cNvSpPr>
            <a:spLocks noGrp="1"/>
          </p:cNvSpPr>
          <p:nvPr>
            <p:ph type="body"/>
          </p:nvPr>
        </p:nvSpPr>
        <p:spPr>
          <a:xfrm>
            <a:off x="99900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25" name="PlaceHolder 4"/>
          <p:cNvSpPr>
            <a:spLocks noGrp="1"/>
          </p:cNvSpPr>
          <p:nvPr>
            <p:ph type="body"/>
          </p:nvPr>
        </p:nvSpPr>
        <p:spPr>
          <a:xfrm>
            <a:off x="141732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26" name="PlaceHolder 5"/>
          <p:cNvSpPr>
            <a:spLocks noGrp="1"/>
          </p:cNvSpPr>
          <p:nvPr>
            <p:ph type="body"/>
          </p:nvPr>
        </p:nvSpPr>
        <p:spPr>
          <a:xfrm>
            <a:off x="58104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6"/>
          <p:cNvSpPr>
            <a:spLocks noGrp="1"/>
          </p:cNvSpPr>
          <p:nvPr>
            <p:ph type="body"/>
          </p:nvPr>
        </p:nvSpPr>
        <p:spPr>
          <a:xfrm>
            <a:off x="99900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7"/>
          <p:cNvSpPr>
            <a:spLocks noGrp="1"/>
          </p:cNvSpPr>
          <p:nvPr>
            <p:ph type="body"/>
          </p:nvPr>
        </p:nvSpPr>
        <p:spPr>
          <a:xfrm>
            <a:off x="141732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36" name="PlaceHolder 2"/>
          <p:cNvSpPr>
            <a:spLocks noGrp="1"/>
          </p:cNvSpPr>
          <p:nvPr>
            <p:ph type="subTitle"/>
          </p:nvPr>
        </p:nvSpPr>
        <p:spPr>
          <a:xfrm>
            <a:off x="581040" y="2228040"/>
            <a:ext cx="1236240" cy="3632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38" name="PlaceHolder 2"/>
          <p:cNvSpPr>
            <a:spLocks noGrp="1"/>
          </p:cNvSpPr>
          <p:nvPr>
            <p:ph type="body"/>
          </p:nvPr>
        </p:nvSpPr>
        <p:spPr>
          <a:xfrm>
            <a:off x="581040" y="2228040"/>
            <a:ext cx="1236240" cy="3632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1" name="PlaceHolder 2"/>
          <p:cNvSpPr>
            <a:spLocks noGrp="1"/>
          </p:cNvSpPr>
          <p:nvPr>
            <p:ph type="body"/>
          </p:nvPr>
        </p:nvSpPr>
        <p:spPr>
          <a:xfrm>
            <a:off x="5810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12" name="PlaceHolder 3"/>
          <p:cNvSpPr>
            <a:spLocks noGrp="1"/>
          </p:cNvSpPr>
          <p:nvPr>
            <p:ph type="body"/>
          </p:nvPr>
        </p:nvSpPr>
        <p:spPr>
          <a:xfrm>
            <a:off x="12146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40" name="PlaceHolder 2"/>
          <p:cNvSpPr>
            <a:spLocks noGrp="1"/>
          </p:cNvSpPr>
          <p:nvPr>
            <p:ph type="body"/>
          </p:nvPr>
        </p:nvSpPr>
        <p:spPr>
          <a:xfrm>
            <a:off x="5810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141" name="PlaceHolder 3"/>
          <p:cNvSpPr>
            <a:spLocks noGrp="1"/>
          </p:cNvSpPr>
          <p:nvPr>
            <p:ph type="body"/>
          </p:nvPr>
        </p:nvSpPr>
        <p:spPr>
          <a:xfrm>
            <a:off x="12146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581040" y="729720"/>
            <a:ext cx="11028600" cy="4577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45"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46" name="PlaceHolder 3"/>
          <p:cNvSpPr>
            <a:spLocks noGrp="1"/>
          </p:cNvSpPr>
          <p:nvPr>
            <p:ph type="body"/>
          </p:nvPr>
        </p:nvSpPr>
        <p:spPr>
          <a:xfrm>
            <a:off x="12146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4"/>
          <p:cNvSpPr>
            <a:spLocks noGrp="1"/>
          </p:cNvSpPr>
          <p:nvPr>
            <p:ph type="body"/>
          </p:nvPr>
        </p:nvSpPr>
        <p:spPr>
          <a:xfrm>
            <a:off x="5810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49" name="PlaceHolder 2"/>
          <p:cNvSpPr>
            <a:spLocks noGrp="1"/>
          </p:cNvSpPr>
          <p:nvPr>
            <p:ph type="body"/>
          </p:nvPr>
        </p:nvSpPr>
        <p:spPr>
          <a:xfrm>
            <a:off x="5810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150"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4"/>
          <p:cNvSpPr>
            <a:spLocks noGrp="1"/>
          </p:cNvSpPr>
          <p:nvPr>
            <p:ph type="body"/>
          </p:nvPr>
        </p:nvSpPr>
        <p:spPr>
          <a:xfrm>
            <a:off x="12146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53"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54"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55" name="PlaceHolder 4"/>
          <p:cNvSpPr>
            <a:spLocks noGrp="1"/>
          </p:cNvSpPr>
          <p:nvPr>
            <p:ph type="body"/>
          </p:nvPr>
        </p:nvSpPr>
        <p:spPr>
          <a:xfrm>
            <a:off x="581040" y="41252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57" name="PlaceHolder 2"/>
          <p:cNvSpPr>
            <a:spLocks noGrp="1"/>
          </p:cNvSpPr>
          <p:nvPr>
            <p:ph type="body"/>
          </p:nvPr>
        </p:nvSpPr>
        <p:spPr>
          <a:xfrm>
            <a:off x="581040" y="22280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58" name="PlaceHolder 3"/>
          <p:cNvSpPr>
            <a:spLocks noGrp="1"/>
          </p:cNvSpPr>
          <p:nvPr>
            <p:ph type="body"/>
          </p:nvPr>
        </p:nvSpPr>
        <p:spPr>
          <a:xfrm>
            <a:off x="581040" y="41252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60"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61"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62" name="PlaceHolder 4"/>
          <p:cNvSpPr>
            <a:spLocks noGrp="1"/>
          </p:cNvSpPr>
          <p:nvPr>
            <p:ph type="body"/>
          </p:nvPr>
        </p:nvSpPr>
        <p:spPr>
          <a:xfrm>
            <a:off x="5810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63" name="PlaceHolder 5"/>
          <p:cNvSpPr>
            <a:spLocks noGrp="1"/>
          </p:cNvSpPr>
          <p:nvPr>
            <p:ph type="body"/>
          </p:nvPr>
        </p:nvSpPr>
        <p:spPr>
          <a:xfrm>
            <a:off x="12146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65" name="PlaceHolder 2"/>
          <p:cNvSpPr>
            <a:spLocks noGrp="1"/>
          </p:cNvSpPr>
          <p:nvPr>
            <p:ph type="body"/>
          </p:nvPr>
        </p:nvSpPr>
        <p:spPr>
          <a:xfrm>
            <a:off x="58104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3"/>
          <p:cNvSpPr>
            <a:spLocks noGrp="1"/>
          </p:cNvSpPr>
          <p:nvPr>
            <p:ph type="body"/>
          </p:nvPr>
        </p:nvSpPr>
        <p:spPr>
          <a:xfrm>
            <a:off x="99900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67" name="PlaceHolder 4"/>
          <p:cNvSpPr>
            <a:spLocks noGrp="1"/>
          </p:cNvSpPr>
          <p:nvPr>
            <p:ph type="body"/>
          </p:nvPr>
        </p:nvSpPr>
        <p:spPr>
          <a:xfrm>
            <a:off x="141732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68" name="PlaceHolder 5"/>
          <p:cNvSpPr>
            <a:spLocks noGrp="1"/>
          </p:cNvSpPr>
          <p:nvPr>
            <p:ph type="body"/>
          </p:nvPr>
        </p:nvSpPr>
        <p:spPr>
          <a:xfrm>
            <a:off x="58104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69" name="PlaceHolder 6"/>
          <p:cNvSpPr>
            <a:spLocks noGrp="1"/>
          </p:cNvSpPr>
          <p:nvPr>
            <p:ph type="body"/>
          </p:nvPr>
        </p:nvSpPr>
        <p:spPr>
          <a:xfrm>
            <a:off x="99900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70" name="PlaceHolder 7"/>
          <p:cNvSpPr>
            <a:spLocks noGrp="1"/>
          </p:cNvSpPr>
          <p:nvPr>
            <p:ph type="body"/>
          </p:nvPr>
        </p:nvSpPr>
        <p:spPr>
          <a:xfrm>
            <a:off x="141732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80" name="PlaceHolder 2"/>
          <p:cNvSpPr>
            <a:spLocks noGrp="1"/>
          </p:cNvSpPr>
          <p:nvPr>
            <p:ph type="subTitle"/>
          </p:nvPr>
        </p:nvSpPr>
        <p:spPr>
          <a:xfrm>
            <a:off x="581040" y="2228040"/>
            <a:ext cx="1236240" cy="3632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82" name="PlaceHolder 2"/>
          <p:cNvSpPr>
            <a:spLocks noGrp="1"/>
          </p:cNvSpPr>
          <p:nvPr>
            <p:ph type="body"/>
          </p:nvPr>
        </p:nvSpPr>
        <p:spPr>
          <a:xfrm>
            <a:off x="581040" y="2228040"/>
            <a:ext cx="1236240" cy="3632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84" name="PlaceHolder 2"/>
          <p:cNvSpPr>
            <a:spLocks noGrp="1"/>
          </p:cNvSpPr>
          <p:nvPr>
            <p:ph type="body"/>
          </p:nvPr>
        </p:nvSpPr>
        <p:spPr>
          <a:xfrm>
            <a:off x="5810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185" name="PlaceHolder 3"/>
          <p:cNvSpPr>
            <a:spLocks noGrp="1"/>
          </p:cNvSpPr>
          <p:nvPr>
            <p:ph type="body"/>
          </p:nvPr>
        </p:nvSpPr>
        <p:spPr>
          <a:xfrm>
            <a:off x="12146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581040" y="729720"/>
            <a:ext cx="11028600" cy="4577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89"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90" name="PlaceHolder 3"/>
          <p:cNvSpPr>
            <a:spLocks noGrp="1"/>
          </p:cNvSpPr>
          <p:nvPr>
            <p:ph type="body"/>
          </p:nvPr>
        </p:nvSpPr>
        <p:spPr>
          <a:xfrm>
            <a:off x="12146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191" name="PlaceHolder 4"/>
          <p:cNvSpPr>
            <a:spLocks noGrp="1"/>
          </p:cNvSpPr>
          <p:nvPr>
            <p:ph type="body"/>
          </p:nvPr>
        </p:nvSpPr>
        <p:spPr>
          <a:xfrm>
            <a:off x="5810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93" name="PlaceHolder 2"/>
          <p:cNvSpPr>
            <a:spLocks noGrp="1"/>
          </p:cNvSpPr>
          <p:nvPr>
            <p:ph type="body"/>
          </p:nvPr>
        </p:nvSpPr>
        <p:spPr>
          <a:xfrm>
            <a:off x="5810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194"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95" name="PlaceHolder 4"/>
          <p:cNvSpPr>
            <a:spLocks noGrp="1"/>
          </p:cNvSpPr>
          <p:nvPr>
            <p:ph type="body"/>
          </p:nvPr>
        </p:nvSpPr>
        <p:spPr>
          <a:xfrm>
            <a:off x="12146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97"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98"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99" name="PlaceHolder 4"/>
          <p:cNvSpPr>
            <a:spLocks noGrp="1"/>
          </p:cNvSpPr>
          <p:nvPr>
            <p:ph type="body"/>
          </p:nvPr>
        </p:nvSpPr>
        <p:spPr>
          <a:xfrm>
            <a:off x="581040" y="41252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201" name="PlaceHolder 2"/>
          <p:cNvSpPr>
            <a:spLocks noGrp="1"/>
          </p:cNvSpPr>
          <p:nvPr>
            <p:ph type="body"/>
          </p:nvPr>
        </p:nvSpPr>
        <p:spPr>
          <a:xfrm>
            <a:off x="581040" y="22280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02" name="PlaceHolder 3"/>
          <p:cNvSpPr>
            <a:spLocks noGrp="1"/>
          </p:cNvSpPr>
          <p:nvPr>
            <p:ph type="body"/>
          </p:nvPr>
        </p:nvSpPr>
        <p:spPr>
          <a:xfrm>
            <a:off x="581040" y="41252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204"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05"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06" name="PlaceHolder 4"/>
          <p:cNvSpPr>
            <a:spLocks noGrp="1"/>
          </p:cNvSpPr>
          <p:nvPr>
            <p:ph type="body"/>
          </p:nvPr>
        </p:nvSpPr>
        <p:spPr>
          <a:xfrm>
            <a:off x="5810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07" name="PlaceHolder 5"/>
          <p:cNvSpPr>
            <a:spLocks noGrp="1"/>
          </p:cNvSpPr>
          <p:nvPr>
            <p:ph type="body"/>
          </p:nvPr>
        </p:nvSpPr>
        <p:spPr>
          <a:xfrm>
            <a:off x="12146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81040" y="729720"/>
            <a:ext cx="11028600" cy="4577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209" name="PlaceHolder 2"/>
          <p:cNvSpPr>
            <a:spLocks noGrp="1"/>
          </p:cNvSpPr>
          <p:nvPr>
            <p:ph type="body"/>
          </p:nvPr>
        </p:nvSpPr>
        <p:spPr>
          <a:xfrm>
            <a:off x="58104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10" name="PlaceHolder 3"/>
          <p:cNvSpPr>
            <a:spLocks noGrp="1"/>
          </p:cNvSpPr>
          <p:nvPr>
            <p:ph type="body"/>
          </p:nvPr>
        </p:nvSpPr>
        <p:spPr>
          <a:xfrm>
            <a:off x="99900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11" name="PlaceHolder 4"/>
          <p:cNvSpPr>
            <a:spLocks noGrp="1"/>
          </p:cNvSpPr>
          <p:nvPr>
            <p:ph type="body"/>
          </p:nvPr>
        </p:nvSpPr>
        <p:spPr>
          <a:xfrm>
            <a:off x="1417320" y="22280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12" name="PlaceHolder 5"/>
          <p:cNvSpPr>
            <a:spLocks noGrp="1"/>
          </p:cNvSpPr>
          <p:nvPr>
            <p:ph type="body"/>
          </p:nvPr>
        </p:nvSpPr>
        <p:spPr>
          <a:xfrm>
            <a:off x="58104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13" name="PlaceHolder 6"/>
          <p:cNvSpPr>
            <a:spLocks noGrp="1"/>
          </p:cNvSpPr>
          <p:nvPr>
            <p:ph type="body"/>
          </p:nvPr>
        </p:nvSpPr>
        <p:spPr>
          <a:xfrm>
            <a:off x="99900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14" name="PlaceHolder 7"/>
          <p:cNvSpPr>
            <a:spLocks noGrp="1"/>
          </p:cNvSpPr>
          <p:nvPr>
            <p:ph type="body"/>
          </p:nvPr>
        </p:nvSpPr>
        <p:spPr>
          <a:xfrm>
            <a:off x="1417320" y="4125240"/>
            <a:ext cx="3978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12146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5810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581040" y="2228040"/>
            <a:ext cx="603000" cy="36320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1214640" y="41252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81040" y="729720"/>
            <a:ext cx="11028600" cy="98712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5810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1214640" y="2228040"/>
            <a:ext cx="603000" cy="173232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4"/>
          <p:cNvSpPr>
            <a:spLocks noGrp="1"/>
          </p:cNvSpPr>
          <p:nvPr>
            <p:ph type="body"/>
          </p:nvPr>
        </p:nvSpPr>
        <p:spPr>
          <a:xfrm>
            <a:off x="581040" y="4125240"/>
            <a:ext cx="1236240" cy="1732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w="9360">
            <a:noFill/>
          </a:ln>
          <a:effectLst>
            <a:outerShdw dir="5400000" dist="25560">
              <a:srgbClr val="000000">
                <a:alpha val="55000"/>
              </a:srgbClr>
            </a:outerShdw>
          </a:effectLst>
        </p:spPr>
        <p:style>
          <a:lnRef idx="0"/>
          <a:fillRef idx="0"/>
          <a:effectRef idx="0"/>
          <a:fontRef idx="minor"/>
        </p:style>
      </p:sp>
      <p:sp>
        <p:nvSpPr>
          <p:cNvPr id="1" name="CustomShape 2"/>
          <p:cNvSpPr/>
          <p:nvPr/>
        </p:nvSpPr>
        <p:spPr>
          <a:xfrm>
            <a:off x="8042040" y="453600"/>
            <a:ext cx="3702240" cy="97560"/>
          </a:xfrm>
          <a:prstGeom prst="rect">
            <a:avLst/>
          </a:prstGeom>
          <a:solidFill>
            <a:srgbClr val="969fa7"/>
          </a:solidFill>
          <a:ln w="9360">
            <a:noFill/>
          </a:ln>
          <a:effectLst>
            <a:outerShdw dir="5400000" dist="25560">
              <a:srgbClr val="000000">
                <a:alpha val="55000"/>
              </a:srgbClr>
            </a:outerShdw>
          </a:effectLst>
        </p:spPr>
        <p:style>
          <a:lnRef idx="0"/>
          <a:fillRef idx="0"/>
          <a:effectRef idx="0"/>
          <a:fontRef idx="minor"/>
        </p:style>
      </p:sp>
      <p:sp>
        <p:nvSpPr>
          <p:cNvPr id="2" name="CustomShape 3"/>
          <p:cNvSpPr/>
          <p:nvPr/>
        </p:nvSpPr>
        <p:spPr>
          <a:xfrm>
            <a:off x="4241880" y="457200"/>
            <a:ext cx="3702240" cy="90360"/>
          </a:xfrm>
          <a:prstGeom prst="rect">
            <a:avLst/>
          </a:prstGeom>
          <a:solidFill>
            <a:srgbClr val="1cade4"/>
          </a:solidFill>
          <a:ln w="9360">
            <a:noFill/>
          </a:ln>
          <a:effectLst>
            <a:outerShdw dir="5400000" dist="25560">
              <a:srgbClr val="000000">
                <a:alpha val="55000"/>
              </a:srgbClr>
            </a:outerShdw>
          </a:effectLst>
        </p:spPr>
        <p:style>
          <a:lnRef idx="0"/>
          <a:fillRef idx="0"/>
          <a:effectRef idx="0"/>
          <a:fontRef idx="minor"/>
        </p:style>
      </p:sp>
      <p:sp>
        <p:nvSpPr>
          <p:cNvPr id="3" name="CustomShape 4"/>
          <p:cNvSpPr/>
          <p:nvPr/>
        </p:nvSpPr>
        <p:spPr>
          <a:xfrm>
            <a:off x="446400" y="3085920"/>
            <a:ext cx="11297880" cy="3337200"/>
          </a:xfrm>
          <a:prstGeom prst="rect">
            <a:avLst/>
          </a:prstGeom>
          <a:solidFill>
            <a:srgbClr val="465359"/>
          </a:solidFill>
          <a:ln w="9360">
            <a:noFill/>
          </a:ln>
          <a:effectLst>
            <a:outerShdw dir="5400000" dist="25560">
              <a:srgbClr val="000000">
                <a:alpha val="55000"/>
              </a:srgbClr>
            </a:outerShdw>
          </a:effectLst>
        </p:spPr>
        <p:style>
          <a:lnRef idx="0"/>
          <a:fillRef idx="0"/>
          <a:effectRef idx="0"/>
          <a:fontRef idx="minor"/>
        </p:style>
      </p:sp>
      <p:sp>
        <p:nvSpPr>
          <p:cNvPr id="4" name="PlaceHolder 5"/>
          <p:cNvSpPr>
            <a:spLocks noGrp="1"/>
          </p:cNvSpPr>
          <p:nvPr>
            <p:ph type="title"/>
          </p:nvPr>
        </p:nvSpPr>
        <p:spPr>
          <a:xfrm>
            <a:off x="581040" y="729720"/>
            <a:ext cx="11028600" cy="98712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 name="PlaceHolder 6"/>
          <p:cNvSpPr>
            <a:spLocks noGrp="1"/>
          </p:cNvSpPr>
          <p:nvPr>
            <p:ph type="body"/>
          </p:nvPr>
        </p:nvSpPr>
        <p:spPr>
          <a:xfrm>
            <a:off x="581040" y="2228040"/>
            <a:ext cx="2534040" cy="3632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46400" y="457200"/>
            <a:ext cx="3702240" cy="93960"/>
          </a:xfrm>
          <a:prstGeom prst="rect">
            <a:avLst/>
          </a:prstGeom>
          <a:solidFill>
            <a:srgbClr val="465359"/>
          </a:solidFill>
          <a:ln w="9360">
            <a:noFill/>
          </a:ln>
          <a:effectLst>
            <a:outerShdw dir="5400000" dist="25560">
              <a:srgbClr val="000000">
                <a:alpha val="55000"/>
              </a:srgbClr>
            </a:outerShdw>
          </a:effectLst>
        </p:spPr>
        <p:style>
          <a:lnRef idx="0"/>
          <a:fillRef idx="0"/>
          <a:effectRef idx="0"/>
          <a:fontRef idx="minor"/>
        </p:style>
      </p:sp>
      <p:sp>
        <p:nvSpPr>
          <p:cNvPr id="43" name="CustomShape 2"/>
          <p:cNvSpPr/>
          <p:nvPr/>
        </p:nvSpPr>
        <p:spPr>
          <a:xfrm>
            <a:off x="8042040" y="453600"/>
            <a:ext cx="3702240" cy="97560"/>
          </a:xfrm>
          <a:prstGeom prst="rect">
            <a:avLst/>
          </a:prstGeom>
          <a:solidFill>
            <a:srgbClr val="969fa7"/>
          </a:solidFill>
          <a:ln w="9360">
            <a:noFill/>
          </a:ln>
          <a:effectLst>
            <a:outerShdw dir="5400000" dist="25560">
              <a:srgbClr val="000000">
                <a:alpha val="55000"/>
              </a:srgbClr>
            </a:outerShdw>
          </a:effectLst>
        </p:spPr>
        <p:style>
          <a:lnRef idx="0"/>
          <a:fillRef idx="0"/>
          <a:effectRef idx="0"/>
          <a:fontRef idx="minor"/>
        </p:style>
      </p:sp>
      <p:sp>
        <p:nvSpPr>
          <p:cNvPr id="44" name="CustomShape 3"/>
          <p:cNvSpPr/>
          <p:nvPr/>
        </p:nvSpPr>
        <p:spPr>
          <a:xfrm>
            <a:off x="4241880" y="457200"/>
            <a:ext cx="3702240" cy="90360"/>
          </a:xfrm>
          <a:prstGeom prst="rect">
            <a:avLst/>
          </a:prstGeom>
          <a:solidFill>
            <a:srgbClr val="1cade4"/>
          </a:solidFill>
          <a:ln w="9360">
            <a:noFill/>
          </a:ln>
          <a:effectLst>
            <a:outerShdw dir="5400000" dist="25560">
              <a:srgbClr val="000000">
                <a:alpha val="55000"/>
              </a:srgbClr>
            </a:outerShdw>
          </a:effectLst>
        </p:spPr>
        <p:style>
          <a:lnRef idx="0"/>
          <a:fillRef idx="0"/>
          <a:effectRef idx="0"/>
          <a:fontRef idx="minor"/>
        </p:style>
      </p:sp>
      <p:pic>
        <p:nvPicPr>
          <p:cNvPr id="45" name="Picture 3" descr=""/>
          <p:cNvPicPr/>
          <p:nvPr/>
        </p:nvPicPr>
        <p:blipFill>
          <a:blip r:embed="rId2"/>
          <a:stretch/>
        </p:blipFill>
        <p:spPr>
          <a:xfrm>
            <a:off x="11575080" y="0"/>
            <a:ext cx="645480" cy="583560"/>
          </a:xfrm>
          <a:prstGeom prst="rect">
            <a:avLst/>
          </a:prstGeom>
          <a:ln>
            <a:noFill/>
          </a:ln>
        </p:spPr>
      </p:pic>
      <p:pic>
        <p:nvPicPr>
          <p:cNvPr id="46" name="Picture 10" descr=""/>
          <p:cNvPicPr/>
          <p:nvPr/>
        </p:nvPicPr>
        <p:blipFill>
          <a:blip r:embed="rId3"/>
          <a:stretch/>
        </p:blipFill>
        <p:spPr>
          <a:xfrm>
            <a:off x="0" y="6314040"/>
            <a:ext cx="645480" cy="58356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240" cy="93960"/>
          </a:xfrm>
          <a:prstGeom prst="rect">
            <a:avLst/>
          </a:prstGeom>
          <a:solidFill>
            <a:srgbClr val="465359"/>
          </a:solidFill>
          <a:ln w="9360">
            <a:noFill/>
          </a:ln>
          <a:effectLst>
            <a:outerShdw dir="5400000" dist="25560">
              <a:srgbClr val="000000">
                <a:alpha val="55000"/>
              </a:srgbClr>
            </a:outerShdw>
          </a:effectLst>
        </p:spPr>
        <p:style>
          <a:lnRef idx="0"/>
          <a:fillRef idx="0"/>
          <a:effectRef idx="0"/>
          <a:fontRef idx="minor"/>
        </p:style>
      </p:sp>
      <p:sp>
        <p:nvSpPr>
          <p:cNvPr id="86" name="CustomShape 2"/>
          <p:cNvSpPr/>
          <p:nvPr/>
        </p:nvSpPr>
        <p:spPr>
          <a:xfrm>
            <a:off x="8042040" y="453600"/>
            <a:ext cx="3702240" cy="97560"/>
          </a:xfrm>
          <a:prstGeom prst="rect">
            <a:avLst/>
          </a:prstGeom>
          <a:solidFill>
            <a:srgbClr val="969fa7"/>
          </a:solidFill>
          <a:ln w="9360">
            <a:noFill/>
          </a:ln>
          <a:effectLst>
            <a:outerShdw dir="5400000" dist="25560">
              <a:srgbClr val="000000">
                <a:alpha val="55000"/>
              </a:srgbClr>
            </a:outerShdw>
          </a:effectLst>
        </p:spPr>
        <p:style>
          <a:lnRef idx="0"/>
          <a:fillRef idx="0"/>
          <a:effectRef idx="0"/>
          <a:fontRef idx="minor"/>
        </p:style>
      </p:sp>
      <p:sp>
        <p:nvSpPr>
          <p:cNvPr id="87" name="CustomShape 3"/>
          <p:cNvSpPr/>
          <p:nvPr/>
        </p:nvSpPr>
        <p:spPr>
          <a:xfrm>
            <a:off x="4241880" y="457200"/>
            <a:ext cx="3702240" cy="90360"/>
          </a:xfrm>
          <a:prstGeom prst="rect">
            <a:avLst/>
          </a:prstGeom>
          <a:solidFill>
            <a:srgbClr val="1cade4"/>
          </a:solidFill>
          <a:ln w="9360">
            <a:noFill/>
          </a:ln>
          <a:effectLst>
            <a:outerShdw dir="5400000" dist="25560">
              <a:srgbClr val="000000">
                <a:alpha val="55000"/>
              </a:srgbClr>
            </a:outerShdw>
          </a:effectLst>
        </p:spPr>
        <p:style>
          <a:lnRef idx="0"/>
          <a:fillRef idx="0"/>
          <a:effectRef idx="0"/>
          <a:fontRef idx="minor"/>
        </p:style>
      </p:sp>
      <p:sp>
        <p:nvSpPr>
          <p:cNvPr id="88" name="CustomShape 4"/>
          <p:cNvSpPr/>
          <p:nvPr/>
        </p:nvSpPr>
        <p:spPr>
          <a:xfrm>
            <a:off x="447840" y="601200"/>
            <a:ext cx="3681720" cy="5814360"/>
          </a:xfrm>
          <a:prstGeom prst="rect">
            <a:avLst/>
          </a:prstGeom>
          <a:solidFill>
            <a:srgbClr val="465359"/>
          </a:solidFill>
          <a:ln w="9360">
            <a:noFill/>
          </a:ln>
          <a:effectLst>
            <a:outerShdw dir="5400000" dist="25560">
              <a:srgbClr val="000000">
                <a:alpha val="55000"/>
              </a:srgbClr>
            </a:outerShdw>
          </a:effectLst>
        </p:spPr>
        <p:style>
          <a:lnRef idx="0"/>
          <a:fillRef idx="0"/>
          <a:effectRef idx="0"/>
          <a:fontRef idx="minor"/>
        </p:style>
      </p:sp>
      <p:pic>
        <p:nvPicPr>
          <p:cNvPr id="89" name="Picture 11" descr=""/>
          <p:cNvPicPr/>
          <p:nvPr/>
        </p:nvPicPr>
        <p:blipFill>
          <a:blip r:embed="rId2"/>
          <a:stretch/>
        </p:blipFill>
        <p:spPr>
          <a:xfrm>
            <a:off x="11575080" y="0"/>
            <a:ext cx="645480" cy="583560"/>
          </a:xfrm>
          <a:prstGeom prst="rect">
            <a:avLst/>
          </a:prstGeom>
          <a:ln>
            <a:noFill/>
          </a:ln>
        </p:spPr>
      </p:pic>
      <p:pic>
        <p:nvPicPr>
          <p:cNvPr id="90" name="Picture 12" descr=""/>
          <p:cNvPicPr/>
          <p:nvPr/>
        </p:nvPicPr>
        <p:blipFill>
          <a:blip r:embed="rId3"/>
          <a:stretch/>
        </p:blipFill>
        <p:spPr>
          <a:xfrm>
            <a:off x="0" y="6314040"/>
            <a:ext cx="645480" cy="583560"/>
          </a:xfrm>
          <a:prstGeom prst="rect">
            <a:avLst/>
          </a:prstGeom>
          <a:ln>
            <a:noFill/>
          </a:ln>
        </p:spPr>
      </p:pic>
      <p:sp>
        <p:nvSpPr>
          <p:cNvPr id="91" name="PlaceHolder 5"/>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2"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446400" y="457200"/>
            <a:ext cx="3702240" cy="93960"/>
          </a:xfrm>
          <a:prstGeom prst="rect">
            <a:avLst/>
          </a:prstGeom>
          <a:solidFill>
            <a:srgbClr val="465359"/>
          </a:solidFill>
          <a:ln w="9360">
            <a:noFill/>
          </a:ln>
          <a:effectLst>
            <a:outerShdw dir="5400000" dist="25560">
              <a:srgbClr val="000000">
                <a:alpha val="55000"/>
              </a:srgbClr>
            </a:outerShdw>
          </a:effectLst>
        </p:spPr>
        <p:style>
          <a:lnRef idx="0"/>
          <a:fillRef idx="0"/>
          <a:effectRef idx="0"/>
          <a:fontRef idx="minor"/>
        </p:style>
      </p:sp>
      <p:sp>
        <p:nvSpPr>
          <p:cNvPr id="130" name="CustomShape 2"/>
          <p:cNvSpPr/>
          <p:nvPr/>
        </p:nvSpPr>
        <p:spPr>
          <a:xfrm>
            <a:off x="8042040" y="453600"/>
            <a:ext cx="3702240" cy="97560"/>
          </a:xfrm>
          <a:prstGeom prst="rect">
            <a:avLst/>
          </a:prstGeom>
          <a:solidFill>
            <a:srgbClr val="969fa7"/>
          </a:solidFill>
          <a:ln w="9360">
            <a:noFill/>
          </a:ln>
          <a:effectLst>
            <a:outerShdw dir="5400000" dist="25560">
              <a:srgbClr val="000000">
                <a:alpha val="55000"/>
              </a:srgbClr>
            </a:outerShdw>
          </a:effectLst>
        </p:spPr>
        <p:style>
          <a:lnRef idx="0"/>
          <a:fillRef idx="0"/>
          <a:effectRef idx="0"/>
          <a:fontRef idx="minor"/>
        </p:style>
      </p:sp>
      <p:sp>
        <p:nvSpPr>
          <p:cNvPr id="131" name="CustomShape 3"/>
          <p:cNvSpPr/>
          <p:nvPr/>
        </p:nvSpPr>
        <p:spPr>
          <a:xfrm>
            <a:off x="4241880" y="457200"/>
            <a:ext cx="3702240" cy="90360"/>
          </a:xfrm>
          <a:prstGeom prst="rect">
            <a:avLst/>
          </a:prstGeom>
          <a:solidFill>
            <a:srgbClr val="1cade4"/>
          </a:solidFill>
          <a:ln w="9360">
            <a:noFill/>
          </a:ln>
          <a:effectLst>
            <a:outerShdw dir="5400000" dist="25560">
              <a:srgbClr val="000000">
                <a:alpha val="55000"/>
              </a:srgbClr>
            </a:outerShdw>
          </a:effectLst>
        </p:spPr>
        <p:style>
          <a:lnRef idx="0"/>
          <a:fillRef idx="0"/>
          <a:effectRef idx="0"/>
          <a:fontRef idx="minor"/>
        </p:style>
      </p:sp>
      <p:sp>
        <p:nvSpPr>
          <p:cNvPr id="132" name="CustomShape 4"/>
          <p:cNvSpPr/>
          <p:nvPr/>
        </p:nvSpPr>
        <p:spPr>
          <a:xfrm>
            <a:off x="447840" y="5141880"/>
            <a:ext cx="11289960" cy="1257840"/>
          </a:xfrm>
          <a:prstGeom prst="rect">
            <a:avLst/>
          </a:prstGeom>
          <a:solidFill>
            <a:srgbClr val="465359"/>
          </a:solidFill>
          <a:ln w="9360">
            <a:noFill/>
          </a:ln>
          <a:effectLst>
            <a:outerShdw dir="5400000" dist="25560">
              <a:srgbClr val="000000">
                <a:alpha val="55000"/>
              </a:srgbClr>
            </a:outerShdw>
          </a:effectLst>
        </p:spPr>
        <p:style>
          <a:lnRef idx="0"/>
          <a:fillRef idx="0"/>
          <a:effectRef idx="0"/>
          <a:fontRef idx="minor"/>
        </p:style>
      </p:sp>
      <p:sp>
        <p:nvSpPr>
          <p:cNvPr id="133" name="PlaceHolder 5"/>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4"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CustomShape 1"/>
          <p:cNvSpPr/>
          <p:nvPr/>
        </p:nvSpPr>
        <p:spPr>
          <a:xfrm>
            <a:off x="446400" y="457200"/>
            <a:ext cx="3702240" cy="93960"/>
          </a:xfrm>
          <a:prstGeom prst="rect">
            <a:avLst/>
          </a:prstGeom>
          <a:solidFill>
            <a:srgbClr val="465359"/>
          </a:solidFill>
          <a:ln w="9360">
            <a:noFill/>
          </a:ln>
          <a:effectLst>
            <a:outerShdw dir="5400000" dist="25560">
              <a:srgbClr val="000000">
                <a:alpha val="55000"/>
              </a:srgbClr>
            </a:outerShdw>
          </a:effectLst>
        </p:spPr>
        <p:style>
          <a:lnRef idx="0"/>
          <a:fillRef idx="0"/>
          <a:effectRef idx="0"/>
          <a:fontRef idx="minor"/>
        </p:style>
      </p:sp>
      <p:sp>
        <p:nvSpPr>
          <p:cNvPr id="172" name="CustomShape 2"/>
          <p:cNvSpPr/>
          <p:nvPr/>
        </p:nvSpPr>
        <p:spPr>
          <a:xfrm>
            <a:off x="8042040" y="453600"/>
            <a:ext cx="3702240" cy="97560"/>
          </a:xfrm>
          <a:prstGeom prst="rect">
            <a:avLst/>
          </a:prstGeom>
          <a:solidFill>
            <a:srgbClr val="969fa7"/>
          </a:solidFill>
          <a:ln w="9360">
            <a:noFill/>
          </a:ln>
          <a:effectLst>
            <a:outerShdw dir="5400000" dist="25560">
              <a:srgbClr val="000000">
                <a:alpha val="55000"/>
              </a:srgbClr>
            </a:outerShdw>
          </a:effectLst>
        </p:spPr>
        <p:style>
          <a:lnRef idx="0"/>
          <a:fillRef idx="0"/>
          <a:effectRef idx="0"/>
          <a:fontRef idx="minor"/>
        </p:style>
      </p:sp>
      <p:sp>
        <p:nvSpPr>
          <p:cNvPr id="173" name="CustomShape 3"/>
          <p:cNvSpPr/>
          <p:nvPr/>
        </p:nvSpPr>
        <p:spPr>
          <a:xfrm>
            <a:off x="4241880" y="457200"/>
            <a:ext cx="3702240" cy="90360"/>
          </a:xfrm>
          <a:prstGeom prst="rect">
            <a:avLst/>
          </a:prstGeom>
          <a:solidFill>
            <a:srgbClr val="1cade4"/>
          </a:solidFill>
          <a:ln w="9360">
            <a:noFill/>
          </a:ln>
          <a:effectLst>
            <a:outerShdw dir="5400000" dist="25560">
              <a:srgbClr val="000000">
                <a:alpha val="55000"/>
              </a:srgbClr>
            </a:outerShdw>
          </a:effectLst>
        </p:spPr>
        <p:style>
          <a:lnRef idx="0"/>
          <a:fillRef idx="0"/>
          <a:effectRef idx="0"/>
          <a:fontRef idx="minor"/>
        </p:style>
      </p:sp>
      <p:pic>
        <p:nvPicPr>
          <p:cNvPr id="174" name="Picture 7" descr=""/>
          <p:cNvPicPr/>
          <p:nvPr/>
        </p:nvPicPr>
        <p:blipFill>
          <a:blip r:embed="rId2"/>
          <a:stretch/>
        </p:blipFill>
        <p:spPr>
          <a:xfrm>
            <a:off x="11575080" y="0"/>
            <a:ext cx="645480" cy="583560"/>
          </a:xfrm>
          <a:prstGeom prst="rect">
            <a:avLst/>
          </a:prstGeom>
          <a:ln>
            <a:noFill/>
          </a:ln>
        </p:spPr>
      </p:pic>
      <p:pic>
        <p:nvPicPr>
          <p:cNvPr id="175" name="Picture 8" descr=""/>
          <p:cNvPicPr/>
          <p:nvPr/>
        </p:nvPicPr>
        <p:blipFill>
          <a:blip r:embed="rId3"/>
          <a:stretch/>
        </p:blipFill>
        <p:spPr>
          <a:xfrm>
            <a:off x="0" y="6314040"/>
            <a:ext cx="645480" cy="583560"/>
          </a:xfrm>
          <a:prstGeom prst="rect">
            <a:avLst/>
          </a:prstGeom>
          <a:ln>
            <a:noFill/>
          </a:ln>
        </p:spPr>
      </p:pic>
      <p:sp>
        <p:nvSpPr>
          <p:cNvPr id="176" name="PlaceHolder 4"/>
          <p:cNvSpPr>
            <a:spLocks noGrp="1"/>
          </p:cNvSpPr>
          <p:nvPr>
            <p:ph type="title"/>
          </p:nvPr>
        </p:nvSpPr>
        <p:spPr>
          <a:xfrm>
            <a:off x="581040" y="729720"/>
            <a:ext cx="11028600" cy="98712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77" name="PlaceHolder 5"/>
          <p:cNvSpPr>
            <a:spLocks noGrp="1"/>
          </p:cNvSpPr>
          <p:nvPr>
            <p:ph type="body"/>
          </p:nvPr>
        </p:nvSpPr>
        <p:spPr>
          <a:xfrm>
            <a:off x="581040" y="2228040"/>
            <a:ext cx="1236240" cy="3632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78" name="PlaceHolder 6"/>
          <p:cNvSpPr>
            <a:spLocks noGrp="1"/>
          </p:cNvSpPr>
          <p:nvPr>
            <p:ph type="body"/>
          </p:nvPr>
        </p:nvSpPr>
        <p:spPr>
          <a:xfrm>
            <a:off x="1879920" y="2228040"/>
            <a:ext cx="1236240" cy="3632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52.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5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5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hyperlink" Target="https://www.quora.com/Why-do-hoppy-beers-generally-have-a-higher-ABV-1" TargetMode="External"/><Relationship Id="rId3" Type="http://schemas.openxmlformats.org/officeDocument/2006/relationships/slideLayout" Target="../slideLayouts/slideLayout25.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1"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22" name="CustomShape 2"/>
          <p:cNvSpPr/>
          <p:nvPr/>
        </p:nvSpPr>
        <p:spPr>
          <a:xfrm>
            <a:off x="581040" y="1020600"/>
            <a:ext cx="10992600" cy="9867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US" sz="3600" spc="-1" strike="noStrike" cap="all">
                <a:solidFill>
                  <a:srgbClr val="404040"/>
                </a:solidFill>
                <a:latin typeface="Franklin Gothic Demi"/>
                <a:ea typeface="DejaVu Sans"/>
              </a:rPr>
              <a:t>Analytic report for Budweiser</a:t>
            </a:r>
            <a:endParaRPr b="0" lang="en-US" sz="3600" spc="-1" strike="noStrike">
              <a:latin typeface="Arial"/>
            </a:endParaRPr>
          </a:p>
        </p:txBody>
      </p:sp>
      <p:sp>
        <p:nvSpPr>
          <p:cNvPr id="223" name="CustomShape 3"/>
          <p:cNvSpPr/>
          <p:nvPr/>
        </p:nvSpPr>
        <p:spPr>
          <a:xfrm>
            <a:off x="633960" y="1968480"/>
            <a:ext cx="10992600" cy="713880"/>
          </a:xfrm>
          <a:prstGeom prst="rect">
            <a:avLst/>
          </a:prstGeom>
          <a:noFill/>
          <a:ln>
            <a:noFill/>
          </a:ln>
        </p:spPr>
        <p:style>
          <a:lnRef idx="0"/>
          <a:fillRef idx="0"/>
          <a:effectRef idx="0"/>
          <a:fontRef idx="minor"/>
        </p:style>
        <p:txBody>
          <a:bodyPr lIns="90000" rIns="90000" tIns="45000" bIns="45000">
            <a:normAutofit/>
          </a:bodyPr>
          <a:p>
            <a:pPr>
              <a:lnSpc>
                <a:spcPct val="110000"/>
              </a:lnSpc>
              <a:spcBef>
                <a:spcPts val="320"/>
              </a:spcBef>
              <a:spcAft>
                <a:spcPts val="601"/>
              </a:spcAft>
            </a:pPr>
            <a:r>
              <a:rPr b="0" lang="en-US" sz="1600" spc="-1" strike="noStrike" cap="all">
                <a:solidFill>
                  <a:srgbClr val="1cade4"/>
                </a:solidFill>
                <a:latin typeface="Franklin Gothic Book"/>
                <a:ea typeface="DejaVu Sans"/>
              </a:rPr>
              <a:t>Brewery and Beer analysis</a:t>
            </a:r>
            <a:endParaRPr b="0" lang="en-US" sz="1600" spc="-1" strike="noStrike">
              <a:latin typeface="Arial"/>
            </a:endParaRPr>
          </a:p>
          <a:p>
            <a:pPr>
              <a:lnSpc>
                <a:spcPct val="110000"/>
              </a:lnSpc>
              <a:spcBef>
                <a:spcPts val="320"/>
              </a:spcBef>
              <a:spcAft>
                <a:spcPts val="601"/>
              </a:spcAft>
            </a:pPr>
            <a:r>
              <a:rPr b="0" lang="en-US" sz="1600" spc="-1" strike="noStrike" cap="all">
                <a:solidFill>
                  <a:srgbClr val="1cade4"/>
                </a:solidFill>
                <a:latin typeface="Franklin Gothic Book"/>
                <a:ea typeface="DejaVu Sans"/>
              </a:rPr>
              <a:t>Andrew Mejia, Andrew Larsen and Brian Gaither</a:t>
            </a:r>
            <a:endParaRPr b="0" lang="en-US" sz="1600" spc="-1" strike="noStrike">
              <a:latin typeface="Arial"/>
            </a:endParaRPr>
          </a:p>
        </p:txBody>
      </p:sp>
      <p:sp>
        <p:nvSpPr>
          <p:cNvPr id="224" name="CustomShape 4"/>
          <p:cNvSpPr/>
          <p:nvPr/>
        </p:nvSpPr>
        <p:spPr>
          <a:xfrm>
            <a:off x="446400" y="457200"/>
            <a:ext cx="3702240" cy="93960"/>
          </a:xfrm>
          <a:prstGeom prst="rect">
            <a:avLst/>
          </a:prstGeom>
          <a:solidFill>
            <a:srgbClr val="465359"/>
          </a:solidFill>
          <a:ln w="9360">
            <a:noFill/>
          </a:ln>
          <a:effectLst>
            <a:outerShdw dir="5400000" dist="25560">
              <a:srgbClr val="000000">
                <a:alpha val="55000"/>
              </a:srgbClr>
            </a:outerShdw>
          </a:effectLst>
        </p:spPr>
        <p:style>
          <a:lnRef idx="0"/>
          <a:fillRef idx="0"/>
          <a:effectRef idx="0"/>
          <a:fontRef idx="minor"/>
        </p:style>
      </p:sp>
      <p:sp>
        <p:nvSpPr>
          <p:cNvPr id="225" name="CustomShape 5"/>
          <p:cNvSpPr/>
          <p:nvPr/>
        </p:nvSpPr>
        <p:spPr>
          <a:xfrm>
            <a:off x="4241880" y="457200"/>
            <a:ext cx="3702240" cy="90360"/>
          </a:xfrm>
          <a:prstGeom prst="rect">
            <a:avLst/>
          </a:prstGeom>
          <a:solidFill>
            <a:srgbClr val="1cade4"/>
          </a:solidFill>
          <a:ln w="9360">
            <a:noFill/>
          </a:ln>
          <a:effectLst>
            <a:outerShdw dir="5400000" dist="25560">
              <a:srgbClr val="000000">
                <a:alpha val="55000"/>
              </a:srgbClr>
            </a:outerShdw>
          </a:effectLst>
        </p:spPr>
        <p:style>
          <a:lnRef idx="0"/>
          <a:fillRef idx="0"/>
          <a:effectRef idx="0"/>
          <a:fontRef idx="minor"/>
        </p:style>
      </p:sp>
      <p:sp>
        <p:nvSpPr>
          <p:cNvPr id="226" name="CustomShape 6"/>
          <p:cNvSpPr/>
          <p:nvPr/>
        </p:nvSpPr>
        <p:spPr>
          <a:xfrm>
            <a:off x="8042040" y="453600"/>
            <a:ext cx="3702240" cy="97560"/>
          </a:xfrm>
          <a:prstGeom prst="rect">
            <a:avLst/>
          </a:prstGeom>
          <a:solidFill>
            <a:srgbClr val="969fa7"/>
          </a:solidFill>
          <a:ln w="9360">
            <a:noFill/>
          </a:ln>
          <a:effectLst>
            <a:outerShdw dir="5400000" dist="25560">
              <a:srgbClr val="000000">
                <a:alpha val="55000"/>
              </a:srgbClr>
            </a:outerShdw>
          </a:effectLst>
        </p:spPr>
        <p:style>
          <a:lnRef idx="0"/>
          <a:fillRef idx="0"/>
          <a:effectRef idx="0"/>
          <a:fontRef idx="minor"/>
        </p:style>
      </p:sp>
      <p:pic>
        <p:nvPicPr>
          <p:cNvPr id="227" name="Picture 3" descr=""/>
          <p:cNvPicPr/>
          <p:nvPr/>
        </p:nvPicPr>
        <p:blipFill>
          <a:blip r:embed="rId1"/>
          <a:stretch/>
        </p:blipFill>
        <p:spPr>
          <a:xfrm>
            <a:off x="633960" y="2865240"/>
            <a:ext cx="10887120" cy="39916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81040" y="2394000"/>
            <a:ext cx="11028600" cy="214632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600" spc="-1" strike="noStrike" cap="all">
                <a:solidFill>
                  <a:srgbClr val="404040"/>
                </a:solidFill>
                <a:latin typeface="Franklin Gothic Demi"/>
                <a:ea typeface="DejaVu Sans"/>
              </a:rPr>
              <a:t>Classification</a:t>
            </a:r>
            <a:endParaRPr b="0" lang="en-US" sz="3600" spc="-1" strike="noStrike">
              <a:latin typeface="Arial"/>
            </a:endParaRPr>
          </a:p>
        </p:txBody>
      </p:sp>
      <p:sp>
        <p:nvSpPr>
          <p:cNvPr id="268" name="CustomShape 2"/>
          <p:cNvSpPr/>
          <p:nvPr/>
        </p:nvSpPr>
        <p:spPr>
          <a:xfrm>
            <a:off x="581040" y="4541400"/>
            <a:ext cx="11028600" cy="599400"/>
          </a:xfrm>
          <a:prstGeom prst="rect">
            <a:avLst/>
          </a:prstGeom>
          <a:noFill/>
          <a:ln>
            <a:noFill/>
          </a:ln>
        </p:spPr>
        <p:style>
          <a:lnRef idx="0"/>
          <a:fillRef idx="0"/>
          <a:effectRef idx="0"/>
          <a:fontRef idx="minor"/>
        </p:style>
        <p:txBody>
          <a:bodyPr lIns="90000" rIns="90000" tIns="45000" bIns="45000"/>
          <a:p>
            <a:pPr>
              <a:lnSpc>
                <a:spcPct val="110000"/>
              </a:lnSpc>
              <a:spcBef>
                <a:spcPts val="360"/>
              </a:spcBef>
              <a:spcAft>
                <a:spcPts val="601"/>
              </a:spcAft>
            </a:pPr>
            <a:r>
              <a:rPr b="0" lang="en-US" sz="1800" spc="-1" strike="noStrike" cap="all">
                <a:solidFill>
                  <a:srgbClr val="1cade4"/>
                </a:solidFill>
                <a:latin typeface="Franklin Gothic Book"/>
                <a:ea typeface="DejaVu Sans"/>
              </a:rPr>
              <a:t>KNN versus Naïve Bayes</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767880" y="933480"/>
            <a:ext cx="3030840" cy="17211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400" spc="-1" strike="noStrike" cap="all">
                <a:solidFill>
                  <a:srgbClr val="ffffff"/>
                </a:solidFill>
                <a:latin typeface="Franklin Gothic Demi"/>
                <a:ea typeface="DejaVu Sans"/>
              </a:rPr>
              <a:t>Ales, ipa and other styles</a:t>
            </a:r>
            <a:br/>
            <a:r>
              <a:rPr b="0" lang="en-US" sz="2400" spc="-1" strike="noStrike" cap="all">
                <a:solidFill>
                  <a:srgbClr val="ffffff"/>
                </a:solidFill>
                <a:latin typeface="Franklin Gothic Demi"/>
                <a:ea typeface="DejaVu Sans"/>
              </a:rPr>
              <a:t>vs</a:t>
            </a:r>
            <a:br/>
            <a:r>
              <a:rPr b="0" lang="en-US" sz="2400" spc="-1" strike="noStrike" cap="all">
                <a:solidFill>
                  <a:srgbClr val="ffffff"/>
                </a:solidFill>
                <a:latin typeface="Franklin Gothic Demi"/>
                <a:ea typeface="DejaVu Sans"/>
              </a:rPr>
              <a:t>ABV and IBU</a:t>
            </a:r>
            <a:endParaRPr b="0" lang="en-US" sz="2400" spc="-1" strike="noStrike">
              <a:latin typeface="Arial"/>
            </a:endParaRPr>
          </a:p>
        </p:txBody>
      </p:sp>
      <p:sp>
        <p:nvSpPr>
          <p:cNvPr id="270" name="CustomShape 2"/>
          <p:cNvSpPr/>
          <p:nvPr/>
        </p:nvSpPr>
        <p:spPr>
          <a:xfrm>
            <a:off x="767880" y="2836800"/>
            <a:ext cx="3030840" cy="3000240"/>
          </a:xfrm>
          <a:prstGeom prst="rect">
            <a:avLst/>
          </a:prstGeom>
          <a:noFill/>
          <a:ln>
            <a:noFill/>
          </a:ln>
        </p:spPr>
        <p:style>
          <a:lnRef idx="0"/>
          <a:fillRef idx="0"/>
          <a:effectRef idx="0"/>
          <a:fontRef idx="minor"/>
        </p:style>
        <p:txBody>
          <a:bodyPr lIns="90000" rIns="90000" tIns="45000" bIns="45000"/>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We see that IPA’s have a higher distribution of IBUs than that of Ales and Other styles of beer</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We can also see that as IPAs, having a higher IBU, also have a higher distribution of ABV</a:t>
            </a:r>
            <a:endParaRPr b="0" lang="en-US" sz="1600" spc="-1" strike="noStrike">
              <a:latin typeface="Arial"/>
            </a:endParaRPr>
          </a:p>
        </p:txBody>
      </p:sp>
      <p:pic>
        <p:nvPicPr>
          <p:cNvPr id="271" name="Picture 4" descr=""/>
          <p:cNvPicPr/>
          <p:nvPr/>
        </p:nvPicPr>
        <p:blipFill>
          <a:blip r:embed="rId1"/>
          <a:stretch/>
        </p:blipFill>
        <p:spPr>
          <a:xfrm>
            <a:off x="4775760" y="1366920"/>
            <a:ext cx="6647400" cy="41230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81040" y="729720"/>
            <a:ext cx="11028600" cy="9871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800" spc="-1" strike="noStrike" cap="all">
                <a:solidFill>
                  <a:srgbClr val="404040"/>
                </a:solidFill>
                <a:latin typeface="Franklin Gothic Demi"/>
                <a:ea typeface="DejaVu Sans"/>
              </a:rPr>
              <a:t>KNN Classification of beers based on ABV and ibu</a:t>
            </a:r>
            <a:endParaRPr b="0" lang="en-US" sz="2800" spc="-1" strike="noStrike">
              <a:latin typeface="Arial"/>
            </a:endParaRPr>
          </a:p>
        </p:txBody>
      </p:sp>
      <p:sp>
        <p:nvSpPr>
          <p:cNvPr id="273" name="CustomShape 2"/>
          <p:cNvSpPr/>
          <p:nvPr/>
        </p:nvSpPr>
        <p:spPr>
          <a:xfrm>
            <a:off x="6415920" y="2228040"/>
            <a:ext cx="5193720" cy="3632040"/>
          </a:xfrm>
          <a:prstGeom prst="rect">
            <a:avLst/>
          </a:prstGeom>
          <a:noFill/>
          <a:ln>
            <a:noFill/>
          </a:ln>
        </p:spPr>
        <p:style>
          <a:lnRef idx="0"/>
          <a:fillRef idx="0"/>
          <a:effectRef idx="0"/>
          <a:fontRef idx="minor"/>
        </p:style>
        <p:txBody>
          <a:bodyPr lIns="90000" rIns="90000" tIns="45000" bIns="45000"/>
          <a:p>
            <a:pPr marL="306000" indent="-30492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ea typeface="DejaVu Sans"/>
              </a:rPr>
              <a:t>Knowing that IPAs, Ales and Other types of beer generally have different ABV and IBU’s, we can classify beers into these styles given an ABV and IBU</a:t>
            </a:r>
            <a:endParaRPr b="0" lang="en-US" sz="1700" spc="-1" strike="noStrike">
              <a:latin typeface="Arial"/>
            </a:endParaRPr>
          </a:p>
          <a:p>
            <a:pPr marL="306000" indent="-30492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ea typeface="DejaVu Sans"/>
              </a:rPr>
              <a:t>Using a KNN (k=5) classifier, we see that we can classify beers with an 83% accuracy</a:t>
            </a:r>
            <a:endParaRPr b="0" lang="en-US" sz="1700" spc="-1" strike="noStrike">
              <a:latin typeface="Arial"/>
            </a:endParaRPr>
          </a:p>
          <a:p>
            <a:pPr marL="306000" indent="-30492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ea typeface="DejaVu Sans"/>
              </a:rPr>
              <a:t>This is a decent accuracy, but let’s show what a Naïve Bayes classifier looks like next</a:t>
            </a:r>
            <a:endParaRPr b="0" lang="en-US" sz="1700" spc="-1" strike="noStrike">
              <a:latin typeface="Arial"/>
            </a:endParaRPr>
          </a:p>
        </p:txBody>
      </p:sp>
      <p:pic>
        <p:nvPicPr>
          <p:cNvPr id="274" name="Picture 4" descr=""/>
          <p:cNvPicPr/>
          <p:nvPr/>
        </p:nvPicPr>
        <p:blipFill>
          <a:blip r:embed="rId1"/>
          <a:stretch/>
        </p:blipFill>
        <p:spPr>
          <a:xfrm>
            <a:off x="581040" y="1915200"/>
            <a:ext cx="2982960" cy="1766880"/>
          </a:xfrm>
          <a:prstGeom prst="rect">
            <a:avLst/>
          </a:prstGeom>
          <a:ln>
            <a:noFill/>
          </a:ln>
        </p:spPr>
      </p:pic>
      <p:sp>
        <p:nvSpPr>
          <p:cNvPr id="275" name="Line 3"/>
          <p:cNvSpPr/>
          <p:nvPr/>
        </p:nvSpPr>
        <p:spPr>
          <a:xfrm>
            <a:off x="1358640" y="1973880"/>
            <a:ext cx="360" cy="1280160"/>
          </a:xfrm>
          <a:prstGeom prst="line">
            <a:avLst/>
          </a:prstGeom>
          <a:ln w="9360">
            <a:solidFill>
              <a:srgbClr val="c00000"/>
            </a:solidFill>
            <a:round/>
          </a:ln>
        </p:spPr>
        <p:style>
          <a:lnRef idx="0"/>
          <a:fillRef idx="0"/>
          <a:effectRef idx="0"/>
          <a:fontRef idx="minor"/>
        </p:style>
      </p:sp>
      <p:pic>
        <p:nvPicPr>
          <p:cNvPr id="276" name="Picture 7" descr=""/>
          <p:cNvPicPr/>
          <p:nvPr/>
        </p:nvPicPr>
        <p:blipFill>
          <a:blip r:embed="rId2"/>
          <a:stretch/>
        </p:blipFill>
        <p:spPr>
          <a:xfrm>
            <a:off x="3095640" y="3831840"/>
            <a:ext cx="1968480" cy="2615400"/>
          </a:xfrm>
          <a:prstGeom prst="rect">
            <a:avLst/>
          </a:prstGeom>
          <a:ln>
            <a:solidFill>
              <a:srgbClr val="00b0f0"/>
            </a:solidFill>
          </a:ln>
        </p:spPr>
      </p:pic>
      <p:sp>
        <p:nvSpPr>
          <p:cNvPr id="277" name="CustomShape 4"/>
          <p:cNvSpPr/>
          <p:nvPr/>
        </p:nvSpPr>
        <p:spPr>
          <a:xfrm>
            <a:off x="713160" y="1757520"/>
            <a:ext cx="2719440" cy="211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800" spc="-1" strike="noStrike">
                <a:solidFill>
                  <a:srgbClr val="000000"/>
                </a:solidFill>
                <a:latin typeface="Franklin Gothic Book"/>
                <a:ea typeface="DejaVu Sans"/>
              </a:rPr>
              <a:t>Finding the optimum k hyperparameter for model</a:t>
            </a:r>
            <a:endParaRPr b="0" lang="en-US" sz="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581040" y="729720"/>
            <a:ext cx="11028600" cy="9871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800" spc="-1" strike="noStrike" cap="all">
                <a:solidFill>
                  <a:srgbClr val="404040"/>
                </a:solidFill>
                <a:latin typeface="Franklin Gothic Demi"/>
                <a:ea typeface="DejaVu Sans"/>
              </a:rPr>
              <a:t>Naïve bayes classification of beers on abv and ibu</a:t>
            </a:r>
            <a:endParaRPr b="0" lang="en-US" sz="2800" spc="-1" strike="noStrike">
              <a:latin typeface="Arial"/>
            </a:endParaRPr>
          </a:p>
        </p:txBody>
      </p:sp>
      <p:sp>
        <p:nvSpPr>
          <p:cNvPr id="279" name="CustomShape 2"/>
          <p:cNvSpPr/>
          <p:nvPr/>
        </p:nvSpPr>
        <p:spPr>
          <a:xfrm>
            <a:off x="6415920" y="2228040"/>
            <a:ext cx="5193720" cy="3632040"/>
          </a:xfrm>
          <a:prstGeom prst="rect">
            <a:avLst/>
          </a:prstGeom>
          <a:noFill/>
          <a:ln>
            <a:noFill/>
          </a:ln>
        </p:spPr>
        <p:style>
          <a:lnRef idx="0"/>
          <a:fillRef idx="0"/>
          <a:effectRef idx="0"/>
          <a:fontRef idx="minor"/>
        </p:style>
        <p:txBody>
          <a:bodyPr lIns="90000" rIns="90000" tIns="45000" bIns="45000"/>
          <a:p>
            <a:pPr marL="305280" indent="-3042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ea typeface="DejaVu Sans"/>
              </a:rPr>
              <a:t>Again, knowing that IPAs, Ales and Other styles of beers have different ABV and IBU combinations, we can leverage that information to classify beers into these categories</a:t>
            </a:r>
            <a:endParaRPr b="0" lang="en-US" sz="1700" spc="-1" strike="noStrike">
              <a:latin typeface="Arial"/>
            </a:endParaRPr>
          </a:p>
          <a:p>
            <a:pPr marL="305280" indent="-3042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ea typeface="DejaVu Sans"/>
              </a:rPr>
              <a:t>Here, a Naïve Bayes classifier is used and we see an accuracy of 86%</a:t>
            </a:r>
            <a:endParaRPr b="0" lang="en-US" sz="1700" spc="-1" strike="noStrike">
              <a:latin typeface="Arial"/>
            </a:endParaRPr>
          </a:p>
          <a:p>
            <a:pPr marL="305280" indent="-3042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ea typeface="DejaVu Sans"/>
              </a:rPr>
              <a:t>The Naïve Bayes classifier outperforms the KNN classifier and would be the suggested classifier for Budweiser</a:t>
            </a:r>
            <a:endParaRPr b="0" lang="en-US" sz="1700" spc="-1" strike="noStrike">
              <a:latin typeface="Arial"/>
            </a:endParaRPr>
          </a:p>
        </p:txBody>
      </p:sp>
      <p:pic>
        <p:nvPicPr>
          <p:cNvPr id="280" name="Picture 4" descr=""/>
          <p:cNvPicPr/>
          <p:nvPr/>
        </p:nvPicPr>
        <p:blipFill>
          <a:blip r:embed="rId1"/>
          <a:stretch/>
        </p:blipFill>
        <p:spPr>
          <a:xfrm>
            <a:off x="1400040" y="2158560"/>
            <a:ext cx="3323160" cy="3771000"/>
          </a:xfrm>
          <a:prstGeom prst="rect">
            <a:avLst/>
          </a:prstGeom>
          <a:ln>
            <a:solidFill>
              <a:srgbClr val="00b0f0"/>
            </a:solid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581040" y="729720"/>
            <a:ext cx="11028600" cy="987120"/>
          </a:xfrm>
          <a:prstGeom prst="rect">
            <a:avLst/>
          </a:prstGeom>
          <a:noFill/>
          <a:ln>
            <a:noFill/>
          </a:ln>
        </p:spPr>
        <p:txBody>
          <a:bodyPr lIns="0" rIns="0" tIns="0" bIns="0" anchor="ctr"/>
          <a:p>
            <a:pPr>
              <a:lnSpc>
                <a:spcPct val="90000"/>
              </a:lnSpc>
            </a:pPr>
            <a:r>
              <a:rPr b="0" lang="en-US" sz="4400" spc="-1" strike="noStrike">
                <a:solidFill>
                  <a:srgbClr val="000000"/>
                </a:solidFill>
                <a:latin typeface="Arial"/>
                <a:ea typeface="DejaVu Sans"/>
              </a:rPr>
              <a:t>Comparison of ABV and IBU</a:t>
            </a:r>
            <a:endParaRPr b="0" lang="en-US" sz="4400" spc="-1" strike="noStrike">
              <a:solidFill>
                <a:srgbClr val="000000"/>
              </a:solidFill>
              <a:latin typeface="Arial"/>
            </a:endParaRPr>
          </a:p>
        </p:txBody>
      </p:sp>
      <p:sp>
        <p:nvSpPr>
          <p:cNvPr id="282" name="TextShape 2"/>
          <p:cNvSpPr txBox="1"/>
          <p:nvPr/>
        </p:nvSpPr>
        <p:spPr>
          <a:xfrm>
            <a:off x="581040" y="2228040"/>
            <a:ext cx="11028600" cy="3632040"/>
          </a:xfrm>
          <a:prstGeom prst="rect">
            <a:avLst/>
          </a:prstGeom>
          <a:noFill/>
          <a:ln>
            <a:noFill/>
          </a:ln>
        </p:spPr>
        <p:txBody>
          <a:bodyPr lIns="0" rIns="0" tIns="0" bIns="0"/>
          <a:p>
            <a:pPr marL="228600" indent="-228240">
              <a:lnSpc>
                <a:spcPct val="90000"/>
              </a:lnSpc>
              <a:spcBef>
                <a:spcPts val="1001"/>
              </a:spcBef>
              <a:buClr>
                <a:srgbClr val="000000"/>
              </a:buClr>
              <a:buFont typeface="Arial"/>
              <a:buChar char="•"/>
            </a:pPr>
            <a:r>
              <a:rPr b="0" lang="en-US" sz="2800" spc="-1" strike="noStrike">
                <a:solidFill>
                  <a:srgbClr val="000000"/>
                </a:solidFill>
                <a:latin typeface="Arial"/>
                <a:ea typeface="DejaVu Sans"/>
              </a:rPr>
              <a:t>Compare ABV and IBU differences in each region </a:t>
            </a:r>
            <a:endParaRPr b="0" lang="en-US" sz="28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Arial"/>
                <a:ea typeface="DejaVu Sans"/>
              </a:rPr>
              <a:t>Northeast, Midwest, South, West</a:t>
            </a:r>
            <a:endParaRPr b="0" lang="en-US" sz="24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Arial"/>
                <a:ea typeface="DejaVu Sans"/>
              </a:rPr>
              <a:t>Defined by the Census Regions of the United States</a:t>
            </a:r>
            <a:endParaRPr b="0" lang="en-US" sz="24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rial"/>
                <a:ea typeface="DejaVu Sans"/>
              </a:rPr>
              <a:t>Compare ABV and IBU differences in beer size </a:t>
            </a:r>
            <a:endParaRPr b="0" lang="en-US" sz="28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Arial"/>
                <a:ea typeface="DejaVu Sans"/>
              </a:rPr>
              <a:t>12oz vs. 16oz</a:t>
            </a:r>
            <a:endParaRPr b="0" lang="en-US" sz="24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rial"/>
                <a:ea typeface="DejaVu Sans"/>
              </a:rPr>
              <a:t>Is there an interaction term between region and beer size for ABV or IBU? </a:t>
            </a:r>
            <a:endParaRPr b="0" lang="en-US" sz="28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767880" y="933480"/>
            <a:ext cx="3030840" cy="1721160"/>
          </a:xfrm>
          <a:prstGeom prst="rect">
            <a:avLst/>
          </a:prstGeom>
          <a:noFill/>
          <a:ln>
            <a:noFill/>
          </a:ln>
        </p:spPr>
        <p:style>
          <a:lnRef idx="0"/>
          <a:fillRef idx="0"/>
          <a:effectRef idx="0"/>
          <a:fontRef idx="minor"/>
        </p:style>
      </p:sp>
      <p:sp>
        <p:nvSpPr>
          <p:cNvPr id="284" name="CustomShape 2"/>
          <p:cNvSpPr/>
          <p:nvPr/>
        </p:nvSpPr>
        <p:spPr>
          <a:xfrm>
            <a:off x="767880" y="2836800"/>
            <a:ext cx="3030840" cy="3000240"/>
          </a:xfrm>
          <a:prstGeom prst="rect">
            <a:avLst/>
          </a:prstGeom>
          <a:noFill/>
          <a:ln>
            <a:noFill/>
          </a:ln>
        </p:spPr>
        <p:style>
          <a:lnRef idx="0"/>
          <a:fillRef idx="0"/>
          <a:effectRef idx="0"/>
          <a:fontRef idx="minor"/>
        </p:style>
      </p:sp>
      <p:pic>
        <p:nvPicPr>
          <p:cNvPr id="285" name="Picture 6" descr=""/>
          <p:cNvPicPr/>
          <p:nvPr/>
        </p:nvPicPr>
        <p:blipFill>
          <a:blip r:embed="rId1"/>
          <a:stretch/>
        </p:blipFill>
        <p:spPr>
          <a:xfrm>
            <a:off x="5324040" y="608760"/>
            <a:ext cx="5110200" cy="3022560"/>
          </a:xfrm>
          <a:prstGeom prst="rect">
            <a:avLst/>
          </a:prstGeom>
          <a:ln>
            <a:noFill/>
          </a:ln>
        </p:spPr>
      </p:pic>
      <p:sp>
        <p:nvSpPr>
          <p:cNvPr id="286" name="CustomShape 3"/>
          <p:cNvSpPr/>
          <p:nvPr/>
        </p:nvSpPr>
        <p:spPr>
          <a:xfrm>
            <a:off x="767880" y="1020600"/>
            <a:ext cx="3030840" cy="17211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400" spc="-1" strike="noStrike" cap="all">
                <a:solidFill>
                  <a:srgbClr val="ffffff"/>
                </a:solidFill>
                <a:latin typeface="Franklin Gothic Demi"/>
                <a:ea typeface="DejaVu Sans"/>
              </a:rPr>
              <a:t>ABV for 12oz cans and 16oz cans for each region</a:t>
            </a:r>
            <a:endParaRPr b="0" lang="en-US" sz="2400" spc="-1" strike="noStrike">
              <a:latin typeface="Arial"/>
            </a:endParaRPr>
          </a:p>
        </p:txBody>
      </p:sp>
      <p:sp>
        <p:nvSpPr>
          <p:cNvPr id="287" name="CustomShape 4"/>
          <p:cNvSpPr/>
          <p:nvPr/>
        </p:nvSpPr>
        <p:spPr>
          <a:xfrm>
            <a:off x="767880" y="2923920"/>
            <a:ext cx="3030840" cy="3000240"/>
          </a:xfrm>
          <a:prstGeom prst="rect">
            <a:avLst/>
          </a:prstGeom>
          <a:noFill/>
          <a:ln>
            <a:noFill/>
          </a:ln>
        </p:spPr>
        <p:style>
          <a:lnRef idx="0"/>
          <a:fillRef idx="0"/>
          <a:effectRef idx="0"/>
          <a:fontRef idx="minor"/>
        </p:style>
        <p:txBody>
          <a:bodyPr lIns="90000" rIns="90000" tIns="45000" bIns="45000"/>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16oz ABV seems to be higher than 12oz ABV in each region</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The standard deviation of 12oz and 16oz cans overlap their mean values in each region</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Visually, it looks like an additive model</a:t>
            </a:r>
            <a:endParaRPr b="0" lang="en-US" sz="1600" spc="-1" strike="noStrike">
              <a:latin typeface="Arial"/>
            </a:endParaRPr>
          </a:p>
          <a:p>
            <a:pPr>
              <a:lnSpc>
                <a:spcPct val="110000"/>
              </a:lnSpc>
              <a:spcBef>
                <a:spcPts val="320"/>
              </a:spcBef>
              <a:spcAft>
                <a:spcPts val="601"/>
              </a:spcAft>
            </a:pPr>
            <a:endParaRPr b="0" lang="en-US" sz="1600" spc="-1" strike="noStrike">
              <a:latin typeface="Arial"/>
            </a:endParaRPr>
          </a:p>
        </p:txBody>
      </p:sp>
      <p:pic>
        <p:nvPicPr>
          <p:cNvPr id="288" name="Picture 17" descr=""/>
          <p:cNvPicPr/>
          <p:nvPr/>
        </p:nvPicPr>
        <p:blipFill>
          <a:blip r:embed="rId2"/>
          <a:stretch/>
        </p:blipFill>
        <p:spPr>
          <a:xfrm>
            <a:off x="5498280" y="3631680"/>
            <a:ext cx="5207040" cy="32173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767880" y="933480"/>
            <a:ext cx="3030840" cy="1721160"/>
          </a:xfrm>
          <a:prstGeom prst="rect">
            <a:avLst/>
          </a:prstGeom>
          <a:noFill/>
          <a:ln>
            <a:noFill/>
          </a:ln>
        </p:spPr>
        <p:style>
          <a:lnRef idx="0"/>
          <a:fillRef idx="0"/>
          <a:effectRef idx="0"/>
          <a:fontRef idx="minor"/>
        </p:style>
      </p:sp>
      <p:sp>
        <p:nvSpPr>
          <p:cNvPr id="290" name="CustomShape 2"/>
          <p:cNvSpPr/>
          <p:nvPr/>
        </p:nvSpPr>
        <p:spPr>
          <a:xfrm>
            <a:off x="767880" y="2836800"/>
            <a:ext cx="3030840" cy="3000240"/>
          </a:xfrm>
          <a:prstGeom prst="rect">
            <a:avLst/>
          </a:prstGeom>
          <a:noFill/>
          <a:ln>
            <a:noFill/>
          </a:ln>
        </p:spPr>
        <p:style>
          <a:lnRef idx="0"/>
          <a:fillRef idx="0"/>
          <a:effectRef idx="0"/>
          <a:fontRef idx="minor"/>
        </p:style>
      </p:sp>
      <p:sp>
        <p:nvSpPr>
          <p:cNvPr id="291" name="CustomShape 3"/>
          <p:cNvSpPr/>
          <p:nvPr/>
        </p:nvSpPr>
        <p:spPr>
          <a:xfrm>
            <a:off x="767880" y="2589120"/>
            <a:ext cx="3030840" cy="3000240"/>
          </a:xfrm>
          <a:prstGeom prst="rect">
            <a:avLst/>
          </a:prstGeom>
          <a:noFill/>
          <a:ln>
            <a:noFill/>
          </a:ln>
        </p:spPr>
        <p:style>
          <a:lnRef idx="0"/>
          <a:fillRef idx="0"/>
          <a:effectRef idx="0"/>
          <a:fontRef idx="minor"/>
        </p:style>
      </p:sp>
      <p:sp>
        <p:nvSpPr>
          <p:cNvPr id="292" name="CustomShape 4"/>
          <p:cNvSpPr/>
          <p:nvPr/>
        </p:nvSpPr>
        <p:spPr>
          <a:xfrm>
            <a:off x="767880" y="1010520"/>
            <a:ext cx="3030840" cy="17211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400" spc="-1" strike="noStrike" cap="all">
                <a:solidFill>
                  <a:srgbClr val="ffffff"/>
                </a:solidFill>
                <a:latin typeface="Franklin Gothic Demi"/>
                <a:ea typeface="DejaVu Sans"/>
              </a:rPr>
              <a:t>IBU for 12oz cans and 16oz cans for each region</a:t>
            </a:r>
            <a:endParaRPr b="0" lang="en-US" sz="2400" spc="-1" strike="noStrike">
              <a:latin typeface="Arial"/>
            </a:endParaRPr>
          </a:p>
        </p:txBody>
      </p:sp>
      <p:pic>
        <p:nvPicPr>
          <p:cNvPr id="293" name="Picture 3" descr=""/>
          <p:cNvPicPr/>
          <p:nvPr/>
        </p:nvPicPr>
        <p:blipFill>
          <a:blip r:embed="rId1"/>
          <a:stretch/>
        </p:blipFill>
        <p:spPr>
          <a:xfrm>
            <a:off x="5554080" y="3647880"/>
            <a:ext cx="5240880" cy="3108240"/>
          </a:xfrm>
          <a:prstGeom prst="rect">
            <a:avLst/>
          </a:prstGeom>
          <a:ln>
            <a:noFill/>
          </a:ln>
        </p:spPr>
      </p:pic>
      <p:pic>
        <p:nvPicPr>
          <p:cNvPr id="294" name="Picture 7" descr=""/>
          <p:cNvPicPr/>
          <p:nvPr/>
        </p:nvPicPr>
        <p:blipFill>
          <a:blip r:embed="rId2"/>
          <a:stretch/>
        </p:blipFill>
        <p:spPr>
          <a:xfrm>
            <a:off x="5210640" y="593640"/>
            <a:ext cx="5438880" cy="3108240"/>
          </a:xfrm>
          <a:prstGeom prst="rect">
            <a:avLst/>
          </a:prstGeom>
          <a:ln>
            <a:noFill/>
          </a:ln>
        </p:spPr>
      </p:pic>
      <p:sp>
        <p:nvSpPr>
          <p:cNvPr id="295" name="CustomShape 5"/>
          <p:cNvSpPr/>
          <p:nvPr/>
        </p:nvSpPr>
        <p:spPr>
          <a:xfrm>
            <a:off x="767880" y="2923920"/>
            <a:ext cx="3030840" cy="3000240"/>
          </a:xfrm>
          <a:prstGeom prst="rect">
            <a:avLst/>
          </a:prstGeom>
          <a:noFill/>
          <a:ln>
            <a:noFill/>
          </a:ln>
        </p:spPr>
        <p:style>
          <a:lnRef idx="0"/>
          <a:fillRef idx="0"/>
          <a:effectRef idx="0"/>
          <a:fontRef idx="minor"/>
        </p:style>
        <p:txBody>
          <a:bodyPr lIns="90000" rIns="90000" tIns="45000" bIns="45000"/>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16oz IBU seems to be higher than 12oz IBU in each region, except for Midwest. </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The standard deviation of 12oz and 16oz cans overlap their mean values in each region</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Visually, this also looks like an additive model</a:t>
            </a:r>
            <a:endParaRPr b="0" lang="en-US" sz="1600" spc="-1" strike="noStrike">
              <a:latin typeface="Arial"/>
            </a:endParaRPr>
          </a:p>
          <a:p>
            <a:pPr>
              <a:lnSpc>
                <a:spcPct val="110000"/>
              </a:lnSpc>
              <a:spcBef>
                <a:spcPts val="320"/>
              </a:spcBef>
              <a:spcAft>
                <a:spcPts val="601"/>
              </a:spcAft>
            </a:pPr>
            <a:endParaRPr b="0" lang="en-US" sz="1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581040" y="729720"/>
            <a:ext cx="11028600" cy="987120"/>
          </a:xfrm>
          <a:prstGeom prst="rect">
            <a:avLst/>
          </a:prstGeom>
          <a:noFill/>
          <a:ln>
            <a:noFill/>
          </a:ln>
        </p:spPr>
        <p:txBody>
          <a:bodyPr lIns="0" rIns="0" tIns="0" bIns="0" anchor="ctr"/>
          <a:p>
            <a:pPr>
              <a:lnSpc>
                <a:spcPct val="90000"/>
              </a:lnSpc>
            </a:pPr>
            <a:r>
              <a:rPr b="0" lang="en-US" sz="4400" spc="-1" strike="noStrike">
                <a:solidFill>
                  <a:srgbClr val="000000"/>
                </a:solidFill>
                <a:latin typeface="Arial"/>
                <a:ea typeface="DejaVu Sans"/>
              </a:rPr>
              <a:t>Two-Way ANOVA Conclusions</a:t>
            </a:r>
            <a:endParaRPr b="0" lang="en-US" sz="4400" spc="-1" strike="noStrike">
              <a:solidFill>
                <a:srgbClr val="000000"/>
              </a:solidFill>
              <a:latin typeface="Arial"/>
            </a:endParaRPr>
          </a:p>
        </p:txBody>
      </p:sp>
      <p:sp>
        <p:nvSpPr>
          <p:cNvPr id="297" name="CustomShape 2"/>
          <p:cNvSpPr/>
          <p:nvPr/>
        </p:nvSpPr>
        <p:spPr>
          <a:xfrm>
            <a:off x="581040" y="1717200"/>
            <a:ext cx="10709640" cy="46303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800" spc="-1" strike="noStrike">
                <a:solidFill>
                  <a:srgbClr val="000000"/>
                </a:solidFill>
                <a:latin typeface="Arial"/>
                <a:ea typeface="DejaVu Sans"/>
              </a:rPr>
              <a:t>ABV</a:t>
            </a:r>
            <a:endParaRPr b="0" lang="en-US" sz="2800" spc="-1" strike="noStrike">
              <a:latin typeface="Arial"/>
            </a:endParaRPr>
          </a:p>
          <a:p>
            <a:pPr lvl="1" marL="743040" indent="-285480">
              <a:lnSpc>
                <a:spcPct val="100000"/>
              </a:lnSpc>
              <a:buClr>
                <a:srgbClr val="000000"/>
              </a:buClr>
              <a:buFont typeface="Arial"/>
              <a:buChar char="•"/>
            </a:pPr>
            <a:r>
              <a:rPr b="0" lang="en-US" sz="2200" spc="-1" strike="noStrike">
                <a:solidFill>
                  <a:srgbClr val="000000"/>
                </a:solidFill>
                <a:latin typeface="Arial"/>
                <a:ea typeface="DejaVu Sans"/>
              </a:rPr>
              <a:t>The two-way ANOVA test shows that there does not seem to be an interaction term</a:t>
            </a:r>
            <a:endParaRPr b="0" lang="en-US" sz="2200" spc="-1" strike="noStrike">
              <a:latin typeface="Arial"/>
            </a:endParaRPr>
          </a:p>
          <a:p>
            <a:pPr lvl="1" marL="743040" indent="-285480">
              <a:lnSpc>
                <a:spcPct val="100000"/>
              </a:lnSpc>
              <a:buClr>
                <a:srgbClr val="000000"/>
              </a:buClr>
              <a:buFont typeface="Arial"/>
              <a:buChar char="•"/>
            </a:pPr>
            <a:r>
              <a:rPr b="0" lang="en-US" sz="2200" spc="-1" strike="noStrike">
                <a:solidFill>
                  <a:srgbClr val="000000"/>
                </a:solidFill>
                <a:latin typeface="Arial"/>
                <a:ea typeface="DejaVu Sans"/>
              </a:rPr>
              <a:t>Ounces is a significant factor in determining ABV, and there is some evidence that region is a factor too</a:t>
            </a:r>
            <a:endParaRPr b="0" lang="en-US" sz="2200" spc="-1" strike="noStrike">
              <a:latin typeface="Arial"/>
            </a:endParaRPr>
          </a:p>
          <a:p>
            <a:pPr lvl="1" marL="743040" indent="-285480">
              <a:lnSpc>
                <a:spcPct val="100000"/>
              </a:lnSpc>
              <a:buClr>
                <a:srgbClr val="000000"/>
              </a:buClr>
              <a:buFont typeface="Arial"/>
              <a:buChar char="•"/>
            </a:pPr>
            <a:r>
              <a:rPr b="0" lang="en-US" sz="2200" spc="-1" strike="noStrike">
                <a:solidFill>
                  <a:srgbClr val="000000"/>
                </a:solidFill>
                <a:latin typeface="Arial"/>
                <a:ea typeface="DejaVu Sans"/>
              </a:rPr>
              <a:t>Differences occur between the Northeast and Midwest Regions and the ounces in the beer</a:t>
            </a:r>
            <a:endParaRPr b="0" lang="en-US" sz="2200" spc="-1" strike="noStrike">
              <a:latin typeface="Arial"/>
            </a:endParaRPr>
          </a:p>
          <a:p>
            <a:pPr marL="285840" indent="-285480">
              <a:lnSpc>
                <a:spcPct val="100000"/>
              </a:lnSpc>
              <a:buClr>
                <a:srgbClr val="000000"/>
              </a:buClr>
              <a:buFont typeface="Arial"/>
              <a:buChar char="•"/>
            </a:pPr>
            <a:r>
              <a:rPr b="0" lang="en-US" sz="2800" spc="-1" strike="noStrike">
                <a:solidFill>
                  <a:srgbClr val="000000"/>
                </a:solidFill>
                <a:latin typeface="Arial"/>
                <a:ea typeface="DejaVu Sans"/>
              </a:rPr>
              <a:t>IBU</a:t>
            </a:r>
            <a:endParaRPr b="0" lang="en-US" sz="2800" spc="-1" strike="noStrike">
              <a:latin typeface="Arial"/>
            </a:endParaRPr>
          </a:p>
          <a:p>
            <a:pPr lvl="1" marL="743040" indent="-285480">
              <a:lnSpc>
                <a:spcPct val="100000"/>
              </a:lnSpc>
              <a:buClr>
                <a:srgbClr val="000000"/>
              </a:buClr>
              <a:buFont typeface="Arial"/>
              <a:buChar char="•"/>
            </a:pPr>
            <a:r>
              <a:rPr b="0" lang="en-US" sz="2200" spc="-1" strike="noStrike">
                <a:solidFill>
                  <a:srgbClr val="000000"/>
                </a:solidFill>
                <a:latin typeface="Arial"/>
                <a:ea typeface="DejaVu Sans"/>
              </a:rPr>
              <a:t>The two-way ANOVA test shows no evidence of an interaction term </a:t>
            </a:r>
            <a:endParaRPr b="0" lang="en-US" sz="2200" spc="-1" strike="noStrike">
              <a:latin typeface="Arial"/>
            </a:endParaRPr>
          </a:p>
          <a:p>
            <a:pPr lvl="1" marL="743040" indent="-285480">
              <a:lnSpc>
                <a:spcPct val="100000"/>
              </a:lnSpc>
              <a:buClr>
                <a:srgbClr val="000000"/>
              </a:buClr>
              <a:buFont typeface="Arial"/>
              <a:buChar char="•"/>
            </a:pPr>
            <a:r>
              <a:rPr b="0" lang="en-US" sz="2200" spc="-1" strike="noStrike">
                <a:solidFill>
                  <a:srgbClr val="000000"/>
                </a:solidFill>
                <a:latin typeface="Arial"/>
                <a:ea typeface="DejaVu Sans"/>
              </a:rPr>
              <a:t>Both ounces and region are significant factors in determining IBU</a:t>
            </a:r>
            <a:endParaRPr b="0" lang="en-US" sz="2200" spc="-1" strike="noStrike">
              <a:latin typeface="Arial"/>
            </a:endParaRPr>
          </a:p>
          <a:p>
            <a:pPr lvl="1" marL="743040" indent="-285480">
              <a:lnSpc>
                <a:spcPct val="100000"/>
              </a:lnSpc>
              <a:buClr>
                <a:srgbClr val="000000"/>
              </a:buClr>
              <a:buFont typeface="Arial"/>
              <a:buChar char="•"/>
            </a:pPr>
            <a:r>
              <a:rPr b="0" lang="en-US" sz="2200" spc="-1" strike="noStrike">
                <a:solidFill>
                  <a:srgbClr val="000000"/>
                </a:solidFill>
                <a:latin typeface="Franklin Gothic Book"/>
                <a:ea typeface="DejaVu Sans"/>
              </a:rPr>
              <a:t>Differences occur between the West and Midwest Regions and the ounces in the beer</a:t>
            </a:r>
            <a:endParaRPr b="0" lang="en-US" sz="2200" spc="-1" strike="noStrike">
              <a:latin typeface="Arial"/>
            </a:endParaRPr>
          </a:p>
          <a:p>
            <a:pPr>
              <a:lnSpc>
                <a:spcPct val="100000"/>
              </a:lnSpc>
            </a:pPr>
            <a:endParaRPr b="0" lang="en-US" sz="2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581040" y="729720"/>
            <a:ext cx="11028600" cy="987120"/>
          </a:xfrm>
          <a:prstGeom prst="rect">
            <a:avLst/>
          </a:prstGeom>
          <a:noFill/>
          <a:ln>
            <a:noFill/>
          </a:ln>
        </p:spPr>
        <p:txBody>
          <a:bodyPr lIns="0" rIns="0" tIns="0" bIns="0" anchor="ctr"/>
          <a:p>
            <a:pPr>
              <a:lnSpc>
                <a:spcPct val="90000"/>
              </a:lnSpc>
            </a:pPr>
            <a:r>
              <a:rPr b="0" lang="en-US" sz="4400" spc="-1" strike="noStrike">
                <a:solidFill>
                  <a:srgbClr val="000000"/>
                </a:solidFill>
                <a:latin typeface="Arial"/>
                <a:ea typeface="DejaVu Sans"/>
              </a:rPr>
              <a:t>Appendix</a:t>
            </a:r>
            <a:endParaRPr b="0" lang="en-US" sz="4400" spc="-1" strike="noStrike">
              <a:solidFill>
                <a:srgbClr val="000000"/>
              </a:solidFill>
              <a:latin typeface="Arial"/>
            </a:endParaRPr>
          </a:p>
        </p:txBody>
      </p:sp>
      <p:pic>
        <p:nvPicPr>
          <p:cNvPr id="299" name="Picture 3" descr=""/>
          <p:cNvPicPr/>
          <p:nvPr/>
        </p:nvPicPr>
        <p:blipFill>
          <a:blip r:embed="rId1"/>
          <a:stretch/>
        </p:blipFill>
        <p:spPr>
          <a:xfrm>
            <a:off x="348480" y="2261880"/>
            <a:ext cx="5384520" cy="1166760"/>
          </a:xfrm>
          <a:prstGeom prst="rect">
            <a:avLst/>
          </a:prstGeom>
          <a:ln>
            <a:noFill/>
          </a:ln>
        </p:spPr>
      </p:pic>
      <p:pic>
        <p:nvPicPr>
          <p:cNvPr id="300" name="Picture 4" descr=""/>
          <p:cNvPicPr/>
          <p:nvPr/>
        </p:nvPicPr>
        <p:blipFill>
          <a:blip r:embed="rId2"/>
          <a:stretch/>
        </p:blipFill>
        <p:spPr>
          <a:xfrm>
            <a:off x="348480" y="3628440"/>
            <a:ext cx="5681880" cy="2499480"/>
          </a:xfrm>
          <a:prstGeom prst="rect">
            <a:avLst/>
          </a:prstGeom>
          <a:ln>
            <a:noFill/>
          </a:ln>
        </p:spPr>
      </p:pic>
      <p:pic>
        <p:nvPicPr>
          <p:cNvPr id="301" name="Picture 5" descr=""/>
          <p:cNvPicPr/>
          <p:nvPr/>
        </p:nvPicPr>
        <p:blipFill>
          <a:blip r:embed="rId3"/>
          <a:stretch/>
        </p:blipFill>
        <p:spPr>
          <a:xfrm>
            <a:off x="6252840" y="2211120"/>
            <a:ext cx="5752800" cy="1383840"/>
          </a:xfrm>
          <a:prstGeom prst="rect">
            <a:avLst/>
          </a:prstGeom>
          <a:ln>
            <a:noFill/>
          </a:ln>
        </p:spPr>
      </p:pic>
      <p:pic>
        <p:nvPicPr>
          <p:cNvPr id="302" name="Picture 6" descr=""/>
          <p:cNvPicPr/>
          <p:nvPr/>
        </p:nvPicPr>
        <p:blipFill>
          <a:blip r:embed="rId4"/>
          <a:stretch/>
        </p:blipFill>
        <p:spPr>
          <a:xfrm>
            <a:off x="6382800" y="3828240"/>
            <a:ext cx="5460480" cy="2819160"/>
          </a:xfrm>
          <a:prstGeom prst="rect">
            <a:avLst/>
          </a:prstGeom>
          <a:ln>
            <a:noFill/>
          </a:ln>
        </p:spPr>
      </p:pic>
      <p:sp>
        <p:nvSpPr>
          <p:cNvPr id="303" name="CustomShape 2"/>
          <p:cNvSpPr/>
          <p:nvPr/>
        </p:nvSpPr>
        <p:spPr>
          <a:xfrm>
            <a:off x="348480" y="1593720"/>
            <a:ext cx="559044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Two-Way ANOVA Results for ABV Given Region and Beer Size</a:t>
            </a:r>
            <a:endParaRPr b="0" lang="en-US" sz="1800" spc="-1" strike="noStrike">
              <a:latin typeface="Arial"/>
            </a:endParaRPr>
          </a:p>
        </p:txBody>
      </p:sp>
      <p:sp>
        <p:nvSpPr>
          <p:cNvPr id="304" name="CustomShape 3"/>
          <p:cNvSpPr/>
          <p:nvPr/>
        </p:nvSpPr>
        <p:spPr>
          <a:xfrm>
            <a:off x="6247440" y="1593720"/>
            <a:ext cx="573084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Two-Way ANOVA Results for IBU Given Region and Beer Size</a:t>
            </a:r>
            <a:endParaRPr b="0" lang="en-US"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81040" y="702000"/>
            <a:ext cx="11028600" cy="11876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800" spc="-1" strike="noStrike" cap="all">
                <a:solidFill>
                  <a:srgbClr val="404040"/>
                </a:solidFill>
                <a:latin typeface="Franklin Gothic Demi"/>
                <a:ea typeface="DejaVu Sans"/>
              </a:rPr>
              <a:t>Evaluating the datasets</a:t>
            </a:r>
            <a:endParaRPr b="0" lang="en-US" sz="2800" spc="-1" strike="noStrike">
              <a:latin typeface="Arial"/>
            </a:endParaRPr>
          </a:p>
        </p:txBody>
      </p:sp>
      <p:sp>
        <p:nvSpPr>
          <p:cNvPr id="229" name="CustomShape 2"/>
          <p:cNvSpPr/>
          <p:nvPr/>
        </p:nvSpPr>
        <p:spPr>
          <a:xfrm>
            <a:off x="581040" y="1862280"/>
            <a:ext cx="10557360" cy="4111920"/>
          </a:xfrm>
          <a:prstGeom prst="rect">
            <a:avLst/>
          </a:prstGeom>
          <a:noFill/>
          <a:ln>
            <a:noFill/>
          </a:ln>
        </p:spPr>
        <p:style>
          <a:lnRef idx="0"/>
          <a:fillRef idx="0"/>
          <a:effectRef idx="0"/>
          <a:fontRef idx="minor"/>
        </p:style>
        <p:txBody>
          <a:bodyPr lIns="90000" rIns="90000" tIns="45000" bIns="45000">
            <a:normAutofit/>
          </a:bodyPr>
          <a:p>
            <a:pPr marL="305280" indent="-3042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ea typeface="DejaVu Sans"/>
              </a:rPr>
              <a:t>Two datasets were used for this analysis</a:t>
            </a:r>
            <a:endParaRPr b="0" lang="en-US" sz="1700" spc="-1" strike="noStrike">
              <a:latin typeface="Arial"/>
            </a:endParaRPr>
          </a:p>
          <a:p>
            <a:pPr lvl="1" marL="630000" indent="-304200">
              <a:lnSpc>
                <a:spcPct val="11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DejaVu Sans"/>
              </a:rPr>
              <a:t>Beers.csv</a:t>
            </a:r>
            <a:endParaRPr b="0" lang="en-US" sz="1400" spc="-1" strike="noStrike">
              <a:latin typeface="Arial"/>
            </a:endParaRPr>
          </a:p>
          <a:p>
            <a:pPr lvl="1" marL="630000" indent="-304200">
              <a:lnSpc>
                <a:spcPct val="11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DejaVu Sans"/>
              </a:rPr>
              <a:t>Breweries.csv</a:t>
            </a:r>
            <a:endParaRPr b="0" lang="en-US" sz="1400" spc="-1" strike="noStrike">
              <a:latin typeface="Arial"/>
            </a:endParaRPr>
          </a:p>
          <a:p>
            <a:pPr marL="305280" indent="-3042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ea typeface="DejaVu Sans"/>
              </a:rPr>
              <a:t>These datasets were merged on Brewery_id=Brew_ID</a:t>
            </a:r>
            <a:endParaRPr b="0" lang="en-US" sz="1700" spc="-1" strike="noStrike">
              <a:latin typeface="Arial"/>
            </a:endParaRPr>
          </a:p>
          <a:p>
            <a:pPr lvl="1" marL="630000" indent="-304200">
              <a:lnSpc>
                <a:spcPct val="11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DejaVu Sans"/>
              </a:rPr>
              <a:t>Resulting in 2,410 total observations</a:t>
            </a:r>
            <a:endParaRPr b="0" lang="en-US" sz="1400" spc="-1" strike="noStrike">
              <a:latin typeface="Arial"/>
            </a:endParaRPr>
          </a:p>
          <a:p>
            <a:pPr marL="305280" indent="-3042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ea typeface="DejaVu Sans"/>
              </a:rPr>
              <a:t>There are two columns that contains NA's</a:t>
            </a:r>
            <a:endParaRPr b="0" lang="en-US" sz="17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DejaVu Sans"/>
              </a:rPr>
              <a:t>ABV has 62 NA's</a:t>
            </a:r>
            <a:endParaRPr b="0" lang="en-US"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DejaVu Sans"/>
              </a:rPr>
              <a:t>IBU has 1005 NA's</a:t>
            </a:r>
            <a:endParaRPr b="0" lang="en-US" sz="1400" spc="-1" strike="noStrike">
              <a:latin typeface="Arial"/>
            </a:endParaRPr>
          </a:p>
          <a:p>
            <a:pPr marL="305280" indent="-3042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ea typeface="DejaVu Sans"/>
              </a:rPr>
              <a:t>We removed NA's from the dataset when performing classification and correlation using ABV and IBU</a:t>
            </a:r>
            <a:endParaRPr b="0" lang="en-US" sz="17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767880" y="933480"/>
            <a:ext cx="3162240" cy="17211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400" spc="-1" strike="noStrike" cap="all">
                <a:solidFill>
                  <a:srgbClr val="ffffff"/>
                </a:solidFill>
                <a:latin typeface="Franklin Gothic Demi"/>
                <a:ea typeface="DejaVu Sans"/>
              </a:rPr>
              <a:t>Breweries by State</a:t>
            </a:r>
            <a:endParaRPr b="0" lang="en-US" sz="2400" spc="-1" strike="noStrike">
              <a:latin typeface="Arial"/>
            </a:endParaRPr>
          </a:p>
        </p:txBody>
      </p:sp>
      <p:sp>
        <p:nvSpPr>
          <p:cNvPr id="231" name="CustomShape 2"/>
          <p:cNvSpPr/>
          <p:nvPr/>
        </p:nvSpPr>
        <p:spPr>
          <a:xfrm>
            <a:off x="767880" y="2491200"/>
            <a:ext cx="3030840" cy="3354840"/>
          </a:xfrm>
          <a:prstGeom prst="rect">
            <a:avLst/>
          </a:prstGeom>
          <a:noFill/>
          <a:ln>
            <a:noFill/>
          </a:ln>
        </p:spPr>
        <p:style>
          <a:lnRef idx="0"/>
          <a:fillRef idx="0"/>
          <a:effectRef idx="0"/>
          <a:fontRef idx="minor"/>
        </p:style>
        <p:txBody>
          <a:bodyPr lIns="90000" rIns="90000" tIns="45000" bIns="45000">
            <a:normAutofit/>
          </a:bodyPr>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558 Breweries across all states</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Colorado has the largest number of breweries with 47</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25% of all breweries are within four states</a:t>
            </a:r>
            <a:endParaRPr b="0" lang="en-US" sz="1600" spc="-1" strike="noStrike">
              <a:latin typeface="Arial"/>
            </a:endParaRPr>
          </a:p>
          <a:p>
            <a:pPr lvl="1" marL="743040" indent="-284760">
              <a:lnSpc>
                <a:spcPct val="100000"/>
              </a:lnSpc>
              <a:spcBef>
                <a:spcPts val="221"/>
              </a:spcBef>
              <a:spcAft>
                <a:spcPts val="601"/>
              </a:spcAft>
              <a:buClr>
                <a:srgbClr val="1cade4"/>
              </a:buClr>
              <a:buSzPct val="92000"/>
              <a:buFont typeface="Arial"/>
              <a:buChar char="•"/>
            </a:pPr>
            <a:r>
              <a:rPr b="0" lang="en-US" sz="1100" spc="-1" strike="noStrike">
                <a:solidFill>
                  <a:srgbClr val="ffffff"/>
                </a:solidFill>
                <a:latin typeface="Franklin Gothic Book"/>
                <a:ea typeface="DejaVu Sans"/>
              </a:rPr>
              <a:t>Colorado</a:t>
            </a:r>
            <a:endParaRPr b="0" lang="en-US" sz="1100" spc="-1" strike="noStrike">
              <a:latin typeface="Arial"/>
            </a:endParaRPr>
          </a:p>
          <a:p>
            <a:pPr lvl="1" marL="743040" indent="-284760">
              <a:lnSpc>
                <a:spcPct val="100000"/>
              </a:lnSpc>
              <a:spcBef>
                <a:spcPts val="221"/>
              </a:spcBef>
              <a:spcAft>
                <a:spcPts val="601"/>
              </a:spcAft>
              <a:buClr>
                <a:srgbClr val="1cade4"/>
              </a:buClr>
              <a:buSzPct val="92000"/>
              <a:buFont typeface="Arial"/>
              <a:buChar char="•"/>
            </a:pPr>
            <a:r>
              <a:rPr b="0" lang="en-US" sz="1100" spc="-1" strike="noStrike">
                <a:solidFill>
                  <a:srgbClr val="ffffff"/>
                </a:solidFill>
                <a:latin typeface="Franklin Gothic Book"/>
                <a:ea typeface="DejaVu Sans"/>
              </a:rPr>
              <a:t>California</a:t>
            </a:r>
            <a:endParaRPr b="0" lang="en-US" sz="1100" spc="-1" strike="noStrike">
              <a:latin typeface="Arial"/>
            </a:endParaRPr>
          </a:p>
          <a:p>
            <a:pPr lvl="1" marL="743040" indent="-284760">
              <a:lnSpc>
                <a:spcPct val="100000"/>
              </a:lnSpc>
              <a:spcBef>
                <a:spcPts val="221"/>
              </a:spcBef>
              <a:spcAft>
                <a:spcPts val="601"/>
              </a:spcAft>
              <a:buClr>
                <a:srgbClr val="1cade4"/>
              </a:buClr>
              <a:buSzPct val="92000"/>
              <a:buFont typeface="Arial"/>
              <a:buChar char="•"/>
            </a:pPr>
            <a:r>
              <a:rPr b="0" lang="en-US" sz="1100" spc="-1" strike="noStrike">
                <a:solidFill>
                  <a:srgbClr val="ffffff"/>
                </a:solidFill>
                <a:latin typeface="Franklin Gothic Book"/>
                <a:ea typeface="DejaVu Sans"/>
              </a:rPr>
              <a:t>Michigan</a:t>
            </a:r>
            <a:endParaRPr b="0" lang="en-US" sz="1100" spc="-1" strike="noStrike">
              <a:latin typeface="Arial"/>
            </a:endParaRPr>
          </a:p>
          <a:p>
            <a:pPr lvl="1" marL="743040" indent="-284760">
              <a:lnSpc>
                <a:spcPct val="100000"/>
              </a:lnSpc>
              <a:spcBef>
                <a:spcPts val="221"/>
              </a:spcBef>
              <a:spcAft>
                <a:spcPts val="601"/>
              </a:spcAft>
              <a:buClr>
                <a:srgbClr val="1cade4"/>
              </a:buClr>
              <a:buSzPct val="92000"/>
              <a:buFont typeface="Arial"/>
              <a:buChar char="•"/>
            </a:pPr>
            <a:r>
              <a:rPr b="0" lang="en-US" sz="1100" spc="-1" strike="noStrike">
                <a:solidFill>
                  <a:srgbClr val="ffffff"/>
                </a:solidFill>
                <a:latin typeface="Franklin Gothic Book"/>
                <a:ea typeface="DejaVu Sans"/>
              </a:rPr>
              <a:t>Oregon</a:t>
            </a:r>
            <a:endParaRPr b="0" lang="en-US" sz="11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50% of all breweries are within 9 states as noted in top chart</a:t>
            </a:r>
            <a:endParaRPr b="0" lang="en-US" sz="1600" spc="-1" strike="noStrike">
              <a:latin typeface="Arial"/>
            </a:endParaRPr>
          </a:p>
        </p:txBody>
      </p:sp>
      <p:pic>
        <p:nvPicPr>
          <p:cNvPr id="232" name="Picture 6" descr=""/>
          <p:cNvPicPr/>
          <p:nvPr/>
        </p:nvPicPr>
        <p:blipFill>
          <a:blip r:embed="rId1"/>
          <a:stretch/>
        </p:blipFill>
        <p:spPr>
          <a:xfrm>
            <a:off x="4349160" y="933480"/>
            <a:ext cx="7337160" cy="3000960"/>
          </a:xfrm>
          <a:prstGeom prst="rect">
            <a:avLst/>
          </a:prstGeom>
          <a:ln>
            <a:noFill/>
          </a:ln>
        </p:spPr>
      </p:pic>
      <p:pic>
        <p:nvPicPr>
          <p:cNvPr id="233" name="Picture 7" descr=""/>
          <p:cNvPicPr/>
          <p:nvPr/>
        </p:nvPicPr>
        <p:blipFill>
          <a:blip r:embed="rId2"/>
          <a:stretch/>
        </p:blipFill>
        <p:spPr>
          <a:xfrm>
            <a:off x="4349160" y="3935520"/>
            <a:ext cx="4491000" cy="2815560"/>
          </a:xfrm>
          <a:prstGeom prst="rect">
            <a:avLst/>
          </a:prstGeom>
          <a:ln>
            <a:noFill/>
          </a:ln>
        </p:spPr>
      </p:pic>
      <p:sp>
        <p:nvSpPr>
          <p:cNvPr id="234" name="Line 3"/>
          <p:cNvSpPr/>
          <p:nvPr/>
        </p:nvSpPr>
        <p:spPr>
          <a:xfrm>
            <a:off x="4668840" y="5802480"/>
            <a:ext cx="3840480" cy="360"/>
          </a:xfrm>
          <a:prstGeom prst="line">
            <a:avLst/>
          </a:prstGeom>
          <a:ln w="28440">
            <a:solidFill>
              <a:srgbClr val="c00000"/>
            </a:solidFill>
            <a:round/>
          </a:ln>
        </p:spPr>
        <p:style>
          <a:lnRef idx="0"/>
          <a:fillRef idx="0"/>
          <a:effectRef idx="0"/>
          <a:fontRef idx="minor"/>
        </p:style>
      </p:sp>
      <p:pic>
        <p:nvPicPr>
          <p:cNvPr id="235" name="Picture 10" descr=""/>
          <p:cNvPicPr/>
          <p:nvPr/>
        </p:nvPicPr>
        <p:blipFill>
          <a:blip r:embed="rId3"/>
          <a:srcRect l="984" t="0" r="0" b="0"/>
          <a:stretch/>
        </p:blipFill>
        <p:spPr>
          <a:xfrm>
            <a:off x="9819000" y="4640400"/>
            <a:ext cx="2026440" cy="1161000"/>
          </a:xfrm>
          <a:prstGeom prst="rect">
            <a:avLst/>
          </a:prstGeom>
          <a:ln>
            <a:solidFill>
              <a:srgbClr val="1c6295"/>
            </a:solidFill>
          </a:ln>
        </p:spPr>
      </p:pic>
      <p:sp>
        <p:nvSpPr>
          <p:cNvPr id="236" name="CustomShape 4"/>
          <p:cNvSpPr/>
          <p:nvPr/>
        </p:nvSpPr>
        <p:spPr>
          <a:xfrm>
            <a:off x="9819000" y="4337280"/>
            <a:ext cx="2026440" cy="5756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Franklin Gothic Book"/>
                <a:ea typeface="DejaVu Sans"/>
              </a:rPr>
              <a:t>25% of all Breweries</a:t>
            </a:r>
            <a:endParaRPr b="0" lang="en-US" sz="1600" spc="-1" strike="noStrike">
              <a:latin typeface="Arial"/>
            </a:endParaRPr>
          </a:p>
        </p:txBody>
      </p:sp>
      <p:sp>
        <p:nvSpPr>
          <p:cNvPr id="237" name="Line 5"/>
          <p:cNvSpPr/>
          <p:nvPr/>
        </p:nvSpPr>
        <p:spPr>
          <a:xfrm>
            <a:off x="4684680" y="5296680"/>
            <a:ext cx="3840480" cy="360"/>
          </a:xfrm>
          <a:prstGeom prst="line">
            <a:avLst/>
          </a:prstGeom>
          <a:ln w="28440">
            <a:solidFill>
              <a:srgbClr val="c00000"/>
            </a:solidFill>
            <a:round/>
          </a:ln>
        </p:spPr>
        <p:style>
          <a:lnRef idx="0"/>
          <a:fillRef idx="0"/>
          <a:effectRef idx="0"/>
          <a:fontRef idx="minor"/>
        </p:style>
      </p:sp>
      <p:sp>
        <p:nvSpPr>
          <p:cNvPr id="238" name="CustomShape 6"/>
          <p:cNvSpPr/>
          <p:nvPr/>
        </p:nvSpPr>
        <p:spPr>
          <a:xfrm>
            <a:off x="4597560" y="1076760"/>
            <a:ext cx="1255320" cy="2764080"/>
          </a:xfrm>
          <a:prstGeom prst="rect">
            <a:avLst/>
          </a:prstGeom>
          <a:noFill/>
          <a:ln w="25560">
            <a:solidFill>
              <a:srgbClr val="c00000"/>
            </a:solidFill>
            <a:round/>
          </a:ln>
        </p:spPr>
        <p:style>
          <a:lnRef idx="0"/>
          <a:fillRef idx="0"/>
          <a:effectRef idx="0"/>
          <a:fontRef idx="minor"/>
        </p:style>
      </p:sp>
      <p:sp>
        <p:nvSpPr>
          <p:cNvPr id="239" name="CustomShape 7"/>
          <p:cNvSpPr/>
          <p:nvPr/>
        </p:nvSpPr>
        <p:spPr>
          <a:xfrm>
            <a:off x="4597560" y="1095480"/>
            <a:ext cx="1255320" cy="424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100" spc="-1" strike="noStrike">
                <a:solidFill>
                  <a:srgbClr val="000000"/>
                </a:solidFill>
                <a:latin typeface="Franklin Gothic Book"/>
                <a:ea typeface="DejaVu Sans"/>
              </a:rPr>
              <a:t>50% of all Breweries</a:t>
            </a:r>
            <a:endParaRPr b="0" lang="en-US" sz="11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767880" y="933480"/>
            <a:ext cx="3030840" cy="17211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400" spc="-1" strike="noStrike" cap="all">
                <a:solidFill>
                  <a:srgbClr val="ffffff"/>
                </a:solidFill>
                <a:latin typeface="Franklin Gothic Demi"/>
                <a:ea typeface="DejaVu Sans"/>
              </a:rPr>
              <a:t>ABV by State comparison</a:t>
            </a:r>
            <a:endParaRPr b="0" lang="en-US" sz="2400" spc="-1" strike="noStrike">
              <a:latin typeface="Arial"/>
            </a:endParaRPr>
          </a:p>
        </p:txBody>
      </p:sp>
      <p:sp>
        <p:nvSpPr>
          <p:cNvPr id="241" name="CustomShape 2"/>
          <p:cNvSpPr/>
          <p:nvPr/>
        </p:nvSpPr>
        <p:spPr>
          <a:xfrm>
            <a:off x="795600" y="1824840"/>
            <a:ext cx="3030840" cy="3000240"/>
          </a:xfrm>
          <a:prstGeom prst="rect">
            <a:avLst/>
          </a:prstGeom>
          <a:noFill/>
          <a:ln>
            <a:noFill/>
          </a:ln>
        </p:spPr>
        <p:style>
          <a:lnRef idx="0"/>
          <a:fillRef idx="0"/>
          <a:effectRef idx="0"/>
          <a:fontRef idx="minor"/>
        </p:style>
        <p:txBody>
          <a:bodyPr lIns="90000" rIns="90000" tIns="45000" bIns="45000">
            <a:normAutofit/>
          </a:bodyPr>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Generally, breweries by state have a relatively similar Median ABV</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States like Delaware have low variance across beers with regards to ABV where the max and median are nearly the same</a:t>
            </a:r>
            <a:endParaRPr b="0" lang="en-US" sz="1600" spc="-1" strike="noStrike">
              <a:latin typeface="Arial"/>
            </a:endParaRPr>
          </a:p>
        </p:txBody>
      </p:sp>
      <p:pic>
        <p:nvPicPr>
          <p:cNvPr id="242" name="Picture 4" descr=""/>
          <p:cNvPicPr/>
          <p:nvPr/>
        </p:nvPicPr>
        <p:blipFill>
          <a:blip r:embed="rId1"/>
          <a:stretch/>
        </p:blipFill>
        <p:spPr>
          <a:xfrm>
            <a:off x="4901400" y="3784680"/>
            <a:ext cx="6381360" cy="2646360"/>
          </a:xfrm>
          <a:prstGeom prst="rect">
            <a:avLst/>
          </a:prstGeom>
          <a:ln>
            <a:noFill/>
          </a:ln>
        </p:spPr>
      </p:pic>
      <p:pic>
        <p:nvPicPr>
          <p:cNvPr id="243" name="Picture 5" descr=""/>
          <p:cNvPicPr/>
          <p:nvPr/>
        </p:nvPicPr>
        <p:blipFill>
          <a:blip r:embed="rId2"/>
          <a:stretch/>
        </p:blipFill>
        <p:spPr>
          <a:xfrm>
            <a:off x="4901400" y="982800"/>
            <a:ext cx="6381360" cy="25779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640080" y="2103120"/>
            <a:ext cx="2925720" cy="1858680"/>
          </a:xfrm>
          <a:prstGeom prst="rect">
            <a:avLst/>
          </a:prstGeom>
          <a:noFill/>
          <a:ln>
            <a:noFill/>
          </a:ln>
        </p:spPr>
        <p:style>
          <a:lnRef idx="0"/>
          <a:fillRef idx="0"/>
          <a:effectRef idx="0"/>
          <a:fontRef idx="minor"/>
        </p:style>
        <p:txBody>
          <a:bodyPr lIns="90000" rIns="90000" tIns="45000" bIns="45000"/>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However, three states have significantly higher Max ABV</a:t>
            </a:r>
            <a:endParaRPr b="0" lang="en-US" sz="1600" spc="-1" strike="noStrike">
              <a:latin typeface="Arial"/>
            </a:endParaRPr>
          </a:p>
          <a:p>
            <a:pPr lvl="1" marL="432000" indent="-215640">
              <a:lnSpc>
                <a:spcPct val="100000"/>
              </a:lnSpc>
              <a:spcBef>
                <a:spcPts val="221"/>
              </a:spcBef>
              <a:spcAft>
                <a:spcPts val="601"/>
              </a:spcAft>
              <a:buClr>
                <a:srgbClr val="000000"/>
              </a:buClr>
              <a:buSzPct val="45000"/>
              <a:buFont typeface="Wingdings" charset="2"/>
              <a:buChar char=""/>
            </a:pPr>
            <a:r>
              <a:rPr b="0" lang="en-US" sz="1100" spc="-1" strike="noStrike">
                <a:solidFill>
                  <a:srgbClr val="ffffff"/>
                </a:solidFill>
                <a:latin typeface="Franklin Gothic Book"/>
                <a:ea typeface="DejaVu Sans"/>
              </a:rPr>
              <a:t>Colorado (highest Max ABV at 13%)</a:t>
            </a:r>
            <a:endParaRPr b="0" lang="en-US" sz="1100" spc="-1" strike="noStrike">
              <a:latin typeface="Arial"/>
            </a:endParaRPr>
          </a:p>
          <a:p>
            <a:pPr lvl="1" marL="432000" indent="-215640">
              <a:lnSpc>
                <a:spcPct val="100000"/>
              </a:lnSpc>
              <a:spcBef>
                <a:spcPts val="221"/>
              </a:spcBef>
              <a:spcAft>
                <a:spcPts val="601"/>
              </a:spcAft>
              <a:buClr>
                <a:srgbClr val="000000"/>
              </a:buClr>
              <a:buSzPct val="45000"/>
              <a:buFont typeface="Wingdings" charset="2"/>
              <a:buChar char=""/>
            </a:pPr>
            <a:r>
              <a:rPr b="0" lang="en-US" sz="1100" spc="-1" strike="noStrike">
                <a:solidFill>
                  <a:srgbClr val="ffffff"/>
                </a:solidFill>
                <a:latin typeface="Franklin Gothic Book"/>
                <a:ea typeface="DejaVu Sans"/>
              </a:rPr>
              <a:t>Kentucky</a:t>
            </a:r>
            <a:endParaRPr b="0" lang="en-US" sz="1100" spc="-1" strike="noStrike">
              <a:latin typeface="Arial"/>
            </a:endParaRPr>
          </a:p>
          <a:p>
            <a:pPr lvl="1" marL="432000" indent="-215640">
              <a:lnSpc>
                <a:spcPct val="110000"/>
              </a:lnSpc>
              <a:spcBef>
                <a:spcPts val="320"/>
              </a:spcBef>
              <a:spcAft>
                <a:spcPts val="601"/>
              </a:spcAft>
              <a:buClr>
                <a:srgbClr val="000000"/>
              </a:buClr>
              <a:buSzPct val="45000"/>
              <a:buFont typeface="Wingdings" charset="2"/>
              <a:buChar char=""/>
            </a:pPr>
            <a:r>
              <a:rPr b="0" lang="en-US" sz="1100" spc="-1" strike="noStrike">
                <a:solidFill>
                  <a:srgbClr val="ffffff"/>
                </a:solidFill>
                <a:latin typeface="Franklin Gothic Book"/>
                <a:ea typeface="DejaVu Sans"/>
              </a:rPr>
              <a:t>Indiana</a:t>
            </a:r>
            <a:endParaRPr b="0" lang="en-US" sz="1100" spc="-1" strike="noStrike">
              <a:latin typeface="Arial"/>
            </a:endParaRPr>
          </a:p>
        </p:txBody>
      </p:sp>
      <p:sp>
        <p:nvSpPr>
          <p:cNvPr id="245" name="CustomShape 2"/>
          <p:cNvSpPr/>
          <p:nvPr/>
        </p:nvSpPr>
        <p:spPr>
          <a:xfrm>
            <a:off x="767880" y="933480"/>
            <a:ext cx="3030840" cy="17211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400" spc="-1" strike="noStrike" cap="all">
                <a:solidFill>
                  <a:srgbClr val="ffffff"/>
                </a:solidFill>
                <a:latin typeface="Franklin Gothic Demi"/>
                <a:ea typeface="DejaVu Sans"/>
              </a:rPr>
              <a:t>ABV Top 10 state comparison</a:t>
            </a:r>
            <a:endParaRPr b="0" lang="en-US" sz="2400" spc="-1" strike="noStrike">
              <a:latin typeface="Arial"/>
            </a:endParaRPr>
          </a:p>
        </p:txBody>
      </p:sp>
      <p:pic>
        <p:nvPicPr>
          <p:cNvPr id="246" name="Picture 239" descr=""/>
          <p:cNvPicPr/>
          <p:nvPr/>
        </p:nvPicPr>
        <p:blipFill>
          <a:blip r:embed="rId1"/>
          <a:srcRect l="21902" t="0" r="21420" b="4906"/>
          <a:stretch/>
        </p:blipFill>
        <p:spPr>
          <a:xfrm>
            <a:off x="4645440" y="1078560"/>
            <a:ext cx="6697800" cy="4681800"/>
          </a:xfrm>
          <a:prstGeom prst="rect">
            <a:avLst/>
          </a:prstGeom>
          <a:ln>
            <a:noFill/>
          </a:ln>
        </p:spPr>
      </p:pic>
      <p:sp>
        <p:nvSpPr>
          <p:cNvPr id="247" name="CustomShape 3"/>
          <p:cNvSpPr/>
          <p:nvPr/>
        </p:nvSpPr>
        <p:spPr>
          <a:xfrm>
            <a:off x="6364080" y="3032640"/>
            <a:ext cx="886680" cy="65196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248" name="CustomShape 4"/>
          <p:cNvSpPr/>
          <p:nvPr/>
        </p:nvSpPr>
        <p:spPr>
          <a:xfrm>
            <a:off x="8863200" y="3407400"/>
            <a:ext cx="786600" cy="54576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249" name="CustomShape 5"/>
          <p:cNvSpPr/>
          <p:nvPr/>
        </p:nvSpPr>
        <p:spPr>
          <a:xfrm>
            <a:off x="8713800" y="2882880"/>
            <a:ext cx="786600" cy="54576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767880" y="933480"/>
            <a:ext cx="3030840" cy="17211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400" spc="-1" strike="noStrike" cap="all">
                <a:solidFill>
                  <a:srgbClr val="ffffff"/>
                </a:solidFill>
                <a:latin typeface="Franklin Gothic Demi"/>
                <a:ea typeface="DejaVu Sans"/>
              </a:rPr>
              <a:t>Ibu by state comparison</a:t>
            </a:r>
            <a:endParaRPr b="0" lang="en-US" sz="2400" spc="-1" strike="noStrike">
              <a:latin typeface="Arial"/>
            </a:endParaRPr>
          </a:p>
        </p:txBody>
      </p:sp>
      <p:sp>
        <p:nvSpPr>
          <p:cNvPr id="251" name="CustomShape 2"/>
          <p:cNvSpPr/>
          <p:nvPr/>
        </p:nvSpPr>
        <p:spPr>
          <a:xfrm>
            <a:off x="767880" y="1802520"/>
            <a:ext cx="3030840" cy="3000240"/>
          </a:xfrm>
          <a:prstGeom prst="rect">
            <a:avLst/>
          </a:prstGeom>
          <a:noFill/>
          <a:ln>
            <a:noFill/>
          </a:ln>
        </p:spPr>
        <p:style>
          <a:lnRef idx="0"/>
          <a:fillRef idx="0"/>
          <a:effectRef idx="0"/>
          <a:fontRef idx="minor"/>
        </p:style>
        <p:txBody>
          <a:bodyPr lIns="90000" rIns="90000" tIns="45000" bIns="45000"/>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Median IBU varies drastically across state breweries from 20 to 60 IBUs</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Maximum IBU follows a similar trend across state with Oregon having the max IBU at 138</a:t>
            </a:r>
            <a:endParaRPr b="0" lang="en-US" sz="1600" spc="-1" strike="noStrike">
              <a:latin typeface="Arial"/>
            </a:endParaRPr>
          </a:p>
        </p:txBody>
      </p:sp>
      <p:pic>
        <p:nvPicPr>
          <p:cNvPr id="252" name="Picture 4" descr=""/>
          <p:cNvPicPr/>
          <p:nvPr/>
        </p:nvPicPr>
        <p:blipFill>
          <a:blip r:embed="rId1"/>
          <a:stretch/>
        </p:blipFill>
        <p:spPr>
          <a:xfrm>
            <a:off x="4901400" y="982800"/>
            <a:ext cx="6381360" cy="2628720"/>
          </a:xfrm>
          <a:prstGeom prst="rect">
            <a:avLst/>
          </a:prstGeom>
          <a:ln>
            <a:noFill/>
          </a:ln>
        </p:spPr>
      </p:pic>
      <p:pic>
        <p:nvPicPr>
          <p:cNvPr id="253" name="Picture 5" descr=""/>
          <p:cNvPicPr/>
          <p:nvPr/>
        </p:nvPicPr>
        <p:blipFill>
          <a:blip r:embed="rId2"/>
          <a:stretch/>
        </p:blipFill>
        <p:spPr>
          <a:xfrm>
            <a:off x="4901400" y="3784680"/>
            <a:ext cx="6381360" cy="26110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4" name="Picture 244" descr=""/>
          <p:cNvPicPr/>
          <p:nvPr/>
        </p:nvPicPr>
        <p:blipFill>
          <a:blip r:embed="rId1"/>
          <a:srcRect l="21902" t="0" r="21420" b="4906"/>
          <a:stretch/>
        </p:blipFill>
        <p:spPr>
          <a:xfrm>
            <a:off x="5060520" y="1015200"/>
            <a:ext cx="6325200" cy="4421160"/>
          </a:xfrm>
          <a:prstGeom prst="rect">
            <a:avLst/>
          </a:prstGeom>
          <a:ln>
            <a:noFill/>
          </a:ln>
        </p:spPr>
      </p:pic>
      <p:sp>
        <p:nvSpPr>
          <p:cNvPr id="255" name="CustomShape 1"/>
          <p:cNvSpPr/>
          <p:nvPr/>
        </p:nvSpPr>
        <p:spPr>
          <a:xfrm>
            <a:off x="640080" y="2103120"/>
            <a:ext cx="2925720" cy="1554120"/>
          </a:xfrm>
          <a:prstGeom prst="rect">
            <a:avLst/>
          </a:prstGeom>
          <a:noFill/>
          <a:ln>
            <a:noFill/>
          </a:ln>
        </p:spPr>
        <p:style>
          <a:lnRef idx="0"/>
          <a:fillRef idx="0"/>
          <a:effectRef idx="0"/>
          <a:fontRef idx="minor"/>
        </p:style>
        <p:txBody>
          <a:bodyPr lIns="90000" rIns="90000" tIns="45000" bIns="45000"/>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Oregon is known for having beer with a lot of hops</a:t>
            </a:r>
            <a:endParaRPr b="0" lang="en-US" sz="1600" spc="-1" strike="noStrike">
              <a:latin typeface="Arial"/>
            </a:endParaRPr>
          </a:p>
        </p:txBody>
      </p:sp>
      <p:sp>
        <p:nvSpPr>
          <p:cNvPr id="256" name="CustomShape 2"/>
          <p:cNvSpPr/>
          <p:nvPr/>
        </p:nvSpPr>
        <p:spPr>
          <a:xfrm>
            <a:off x="767880" y="933480"/>
            <a:ext cx="3030840" cy="17211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400" spc="-1" strike="noStrike" cap="all">
                <a:solidFill>
                  <a:srgbClr val="ffffff"/>
                </a:solidFill>
                <a:latin typeface="Franklin Gothic Demi"/>
                <a:ea typeface="DejaVu Sans"/>
              </a:rPr>
              <a:t>Ibu Top 10 state comparison</a:t>
            </a:r>
            <a:endParaRPr b="0" lang="en-US" sz="2400" spc="-1" strike="noStrike">
              <a:latin typeface="Arial"/>
            </a:endParaRPr>
          </a:p>
        </p:txBody>
      </p:sp>
      <p:sp>
        <p:nvSpPr>
          <p:cNvPr id="257" name="CustomShape 3"/>
          <p:cNvSpPr/>
          <p:nvPr/>
        </p:nvSpPr>
        <p:spPr>
          <a:xfrm>
            <a:off x="5312520" y="2212920"/>
            <a:ext cx="783000" cy="60300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767880" y="933480"/>
            <a:ext cx="3030840" cy="17211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400" spc="-1" strike="noStrike" cap="all">
                <a:solidFill>
                  <a:srgbClr val="ffffff"/>
                </a:solidFill>
                <a:latin typeface="Franklin Gothic Demi"/>
                <a:ea typeface="DejaVu Sans"/>
              </a:rPr>
              <a:t>Distribution of abv</a:t>
            </a:r>
            <a:endParaRPr b="0" lang="en-US" sz="2400" spc="-1" strike="noStrike">
              <a:latin typeface="Arial"/>
            </a:endParaRPr>
          </a:p>
        </p:txBody>
      </p:sp>
      <p:pic>
        <p:nvPicPr>
          <p:cNvPr id="259" name="Picture 6" descr=""/>
          <p:cNvPicPr/>
          <p:nvPr/>
        </p:nvPicPr>
        <p:blipFill>
          <a:blip r:embed="rId1"/>
          <a:stretch/>
        </p:blipFill>
        <p:spPr>
          <a:xfrm>
            <a:off x="4622040" y="2289600"/>
            <a:ext cx="6895080" cy="4094640"/>
          </a:xfrm>
          <a:prstGeom prst="rect">
            <a:avLst/>
          </a:prstGeom>
          <a:ln>
            <a:noFill/>
          </a:ln>
        </p:spPr>
      </p:pic>
      <p:sp>
        <p:nvSpPr>
          <p:cNvPr id="260" name="CustomShape 2"/>
          <p:cNvSpPr/>
          <p:nvPr/>
        </p:nvSpPr>
        <p:spPr>
          <a:xfrm>
            <a:off x="767880" y="2836800"/>
            <a:ext cx="3030840" cy="3000240"/>
          </a:xfrm>
          <a:prstGeom prst="rect">
            <a:avLst/>
          </a:prstGeom>
          <a:noFill/>
          <a:ln>
            <a:noFill/>
          </a:ln>
        </p:spPr>
        <p:style>
          <a:lnRef idx="0"/>
          <a:fillRef idx="0"/>
          <a:effectRef idx="0"/>
          <a:fontRef idx="minor"/>
        </p:style>
        <p:txBody>
          <a:bodyPr lIns="90000" rIns="90000" tIns="45000" bIns="45000">
            <a:normAutofit/>
          </a:bodyPr>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The mean and median of ABV are nearly equal</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The distribution indicates the majority of beers contain roughly 5% ABV which corresponds to the summary of ABV</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This would indicate a market preference for beers with around 5% ABV</a:t>
            </a:r>
            <a:endParaRPr b="0" lang="en-US" sz="1600" spc="-1" strike="noStrike">
              <a:latin typeface="Arial"/>
            </a:endParaRPr>
          </a:p>
        </p:txBody>
      </p:sp>
      <p:pic>
        <p:nvPicPr>
          <p:cNvPr id="261" name="Picture 4" descr=""/>
          <p:cNvPicPr/>
          <p:nvPr/>
        </p:nvPicPr>
        <p:blipFill>
          <a:blip r:embed="rId2"/>
          <a:stretch/>
        </p:blipFill>
        <p:spPr>
          <a:xfrm>
            <a:off x="5675400" y="1257840"/>
            <a:ext cx="3694680" cy="342000"/>
          </a:xfrm>
          <a:prstGeom prst="rect">
            <a:avLst/>
          </a:prstGeom>
          <a:ln>
            <a:solidFill>
              <a:srgbClr val="00b0f0"/>
            </a:solidFill>
          </a:ln>
        </p:spPr>
      </p:pic>
      <p:sp>
        <p:nvSpPr>
          <p:cNvPr id="262" name="CustomShape 3"/>
          <p:cNvSpPr/>
          <p:nvPr/>
        </p:nvSpPr>
        <p:spPr>
          <a:xfrm>
            <a:off x="6509160" y="919440"/>
            <a:ext cx="2026440" cy="5756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Franklin Gothic Book"/>
                <a:ea typeface="DejaVu Sans"/>
              </a:rPr>
              <a:t>Summary of ABV</a:t>
            </a:r>
            <a:endParaRPr b="0" lang="en-US" sz="1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90400" y="933480"/>
            <a:ext cx="3447000" cy="17211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2400" spc="-1" strike="noStrike" cap="all">
                <a:solidFill>
                  <a:srgbClr val="ffffff"/>
                </a:solidFill>
                <a:latin typeface="Franklin Gothic Demi"/>
                <a:ea typeface="DejaVu Sans"/>
              </a:rPr>
              <a:t>ABV compared to IBU</a:t>
            </a:r>
            <a:br/>
            <a:r>
              <a:rPr b="0" lang="en-US" sz="1800" spc="-1" strike="noStrike" cap="all">
                <a:solidFill>
                  <a:srgbClr val="ffffff"/>
                </a:solidFill>
                <a:latin typeface="Franklin Gothic Demi"/>
                <a:ea typeface="DejaVu Sans"/>
              </a:rPr>
              <a:t>is there a relationship?</a:t>
            </a:r>
            <a:endParaRPr b="0" lang="en-US" sz="1800" spc="-1" strike="noStrike">
              <a:latin typeface="Arial"/>
            </a:endParaRPr>
          </a:p>
        </p:txBody>
      </p:sp>
      <p:sp>
        <p:nvSpPr>
          <p:cNvPr id="264" name="CustomShape 2"/>
          <p:cNvSpPr/>
          <p:nvPr/>
        </p:nvSpPr>
        <p:spPr>
          <a:xfrm>
            <a:off x="767880" y="2836800"/>
            <a:ext cx="3030840" cy="3000240"/>
          </a:xfrm>
          <a:prstGeom prst="rect">
            <a:avLst/>
          </a:prstGeom>
          <a:noFill/>
          <a:ln>
            <a:noFill/>
          </a:ln>
        </p:spPr>
        <p:style>
          <a:lnRef idx="0"/>
          <a:fillRef idx="0"/>
          <a:effectRef idx="0"/>
          <a:fontRef idx="minor"/>
        </p:style>
        <p:txBody>
          <a:bodyPr lIns="90000" rIns="90000" tIns="45000" bIns="45000"/>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We see a positive relationship between IBU to ABV</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As the IBU increases, we see an increase in ABV</a:t>
            </a:r>
            <a:endParaRPr b="0" lang="en-US" sz="1600" spc="-1" strike="noStrike">
              <a:latin typeface="Arial"/>
            </a:endParaRPr>
          </a:p>
          <a:p>
            <a:pPr marL="285840" indent="-284760">
              <a:lnSpc>
                <a:spcPct val="110000"/>
              </a:lnSpc>
              <a:spcBef>
                <a:spcPts val="320"/>
              </a:spcBef>
              <a:spcAft>
                <a:spcPts val="601"/>
              </a:spcAft>
              <a:buClr>
                <a:srgbClr val="1cade4"/>
              </a:buClr>
              <a:buSzPct val="92000"/>
              <a:buFont typeface="Arial"/>
              <a:buChar char="•"/>
            </a:pPr>
            <a:r>
              <a:rPr b="0" lang="en-US" sz="1600" spc="-1" strike="noStrike">
                <a:solidFill>
                  <a:srgbClr val="ffffff"/>
                </a:solidFill>
                <a:latin typeface="Franklin Gothic Book"/>
                <a:ea typeface="DejaVu Sans"/>
              </a:rPr>
              <a:t>This suggests that beers that are increasingly bitter also generally have an increase in ABV</a:t>
            </a:r>
            <a:endParaRPr b="0" lang="en-US" sz="1600" spc="-1" strike="noStrike">
              <a:latin typeface="Arial"/>
            </a:endParaRPr>
          </a:p>
        </p:txBody>
      </p:sp>
      <p:pic>
        <p:nvPicPr>
          <p:cNvPr id="265" name="Picture 4" descr=""/>
          <p:cNvPicPr/>
          <p:nvPr/>
        </p:nvPicPr>
        <p:blipFill>
          <a:blip r:embed="rId1"/>
          <a:stretch/>
        </p:blipFill>
        <p:spPr>
          <a:xfrm>
            <a:off x="4556880" y="1453320"/>
            <a:ext cx="6580800" cy="4190040"/>
          </a:xfrm>
          <a:prstGeom prst="rect">
            <a:avLst/>
          </a:prstGeom>
          <a:ln>
            <a:noFill/>
          </a:ln>
        </p:spPr>
      </p:pic>
      <p:sp>
        <p:nvSpPr>
          <p:cNvPr id="266" name="CustomShape 3"/>
          <p:cNvSpPr/>
          <p:nvPr/>
        </p:nvSpPr>
        <p:spPr>
          <a:xfrm>
            <a:off x="4556880" y="5837400"/>
            <a:ext cx="7107120" cy="759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The more malted barley you add, the more fermentable sugars are available to the yeast, which generally results in higher ABV. To offset the higher sweetness, brewers throw in more bittering hops to balance beer. ... Balance is everything in a good beer.</a:t>
            </a:r>
            <a:endParaRPr b="0" lang="en-US" sz="1200" spc="-1" strike="noStrike">
              <a:latin typeface="Arial"/>
            </a:endParaRPr>
          </a:p>
          <a:p>
            <a:pPr>
              <a:lnSpc>
                <a:spcPct val="100000"/>
              </a:lnSpc>
            </a:pPr>
            <a:r>
              <a:rPr b="0" lang="en-US" sz="800" spc="-1" strike="noStrike" u="sng">
                <a:solidFill>
                  <a:srgbClr val="0000ff"/>
                </a:solidFill>
                <a:uFillTx/>
                <a:latin typeface="Arial"/>
                <a:ea typeface="DejaVu Sans"/>
                <a:hlinkClick r:id="rId2"/>
              </a:rPr>
              <a:t>https://www.quora.com/Why-do-hoppy-beers-generally-have-a-higher-ABV-1</a:t>
            </a:r>
            <a:r>
              <a:rPr b="0" lang="en-US" sz="800" spc="-1" strike="noStrike">
                <a:solidFill>
                  <a:srgbClr val="000000"/>
                </a:solidFill>
                <a:latin typeface="Arial"/>
                <a:ea typeface="DejaVu Sans"/>
              </a:rPr>
              <a:t> </a:t>
            </a:r>
            <a:endParaRPr b="0" lang="en-US" sz="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1608</TotalTime>
  <Application>LibreOffice/6.0.7.3$Linux_X86_64 LibreOffice_project/00m0$Build-3</Application>
  <Words>865</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2020-02-18T03:33:15Z</dcterms:created>
  <dc:creator/>
  <dc:description/>
  <dc:language>en-US</dc:language>
  <cp:lastModifiedBy>Gary larsen</cp:lastModifiedBy>
  <dcterms:modified xsi:type="dcterms:W3CDTF">2020-02-26T02:19:51Z</dcterms:modified>
  <cp:revision>176</cp:revision>
  <dc:subject/>
  <dc:title>Analytic report for Budweiser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0x010100EC0D6059786DEB4D92BB0DCBEDD74B59</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