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7" r:id="rId3"/>
    <p:sldId id="258" r:id="rId4"/>
    <p:sldId id="261" r:id="rId5"/>
    <p:sldId id="267" r:id="rId6"/>
    <p:sldId id="262" r:id="rId7"/>
    <p:sldId id="268" r:id="rId8"/>
    <p:sldId id="269" r:id="rId9"/>
    <p:sldId id="289" r:id="rId10"/>
    <p:sldId id="270" r:id="rId11"/>
    <p:sldId id="273" r:id="rId12"/>
    <p:sldId id="274" r:id="rId13"/>
    <p:sldId id="271" r:id="rId14"/>
    <p:sldId id="263" r:id="rId15"/>
    <p:sldId id="265" r:id="rId16"/>
    <p:sldId id="279" r:id="rId17"/>
    <p:sldId id="275" r:id="rId18"/>
    <p:sldId id="282" r:id="rId19"/>
    <p:sldId id="276" r:id="rId20"/>
    <p:sldId id="281" r:id="rId21"/>
    <p:sldId id="292" r:id="rId22"/>
    <p:sldId id="283" r:id="rId23"/>
    <p:sldId id="280" r:id="rId24"/>
    <p:sldId id="278" r:id="rId25"/>
    <p:sldId id="291" r:id="rId26"/>
    <p:sldId id="277" r:id="rId27"/>
    <p:sldId id="286" r:id="rId28"/>
    <p:sldId id="284" r:id="rId29"/>
    <p:sldId id="290" r:id="rId30"/>
    <p:sldId id="287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339" autoAdjust="0"/>
  </p:normalViewPr>
  <p:slideViewPr>
    <p:cSldViewPr snapToGrid="0" snapToObjects="1">
      <p:cViewPr>
        <p:scale>
          <a:sx n="150" d="100"/>
          <a:sy n="150" d="100"/>
        </p:scale>
        <p:origin x="-1200" y="-10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Sunday, June 7,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Sunday, June 7, 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Sunday, June 7,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Sunday, June 7,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Sunday, June 7,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Sunday, June 7,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Sunday, June 7, 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Sunday, June 7, 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Sunday, June 7, 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2561167" y="3276600"/>
            <a:ext cx="6210300" cy="6223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CB818-7379-467D-8E76-EF9D9074A26C}" type="datetime2">
              <a:rPr lang="en-US" smtClean="0"/>
              <a:t>Sunday, June 7, 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265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Sunday, June 7, 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Sunday, June 7, 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Sunday, June 7, 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72" r:id="rId7"/>
    <p:sldLayoutId id="2147483967" r:id="rId8"/>
    <p:sldLayoutId id="2147483968" r:id="rId9"/>
    <p:sldLayoutId id="2147483969" r:id="rId10"/>
    <p:sldLayoutId id="2147483970" r:id="rId11"/>
    <p:sldLayoutId id="2147483971" r:id="rId12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Relationship Id="rId3" Type="http://schemas.openxmlformats.org/officeDocument/2006/relationships/image" Target="../media/image12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emf"/><Relationship Id="rId3" Type="http://schemas.openxmlformats.org/officeDocument/2006/relationships/image" Target="../media/image3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google.com/p/tungsten-fsm/" TargetMode="External"/><Relationship Id="rId4" Type="http://schemas.openxmlformats.org/officeDocument/2006/relationships/hyperlink" Target="https://github.com/jakesgordon/javascript-state-machine" TargetMode="External"/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github.com/hekailiang/squirrel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lloy.mit.edu/alloy/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graphviz.org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Relationship Id="rId3" Type="http://schemas.openxmlformats.org/officeDocument/2006/relationships/image" Target="../media/image3.e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ithub.com/andrewmellinger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State Machines for Fun AND PROFIT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…or in everyday programming.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610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5685" y="427566"/>
            <a:ext cx="3539067" cy="26543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Perspective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21073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Tell a user story!</a:t>
            </a:r>
          </a:p>
          <a:p>
            <a:r>
              <a:rPr lang="en-US" sz="2800" dirty="0" smtClean="0"/>
              <a:t>NOT a perfect match to reality</a:t>
            </a:r>
          </a:p>
          <a:p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4495801" y="3142741"/>
            <a:ext cx="4191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Waiter States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 smtClean="0"/>
              <a:t>Ask if they want coffee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 smtClean="0"/>
              <a:t>Refill!!!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 smtClean="0"/>
              <a:t>Done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584200" y="3142740"/>
            <a:ext cx="3810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Customer States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 smtClean="0"/>
              <a:t>Want coffee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 smtClean="0"/>
              <a:t>First cup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 smtClean="0"/>
              <a:t>Second cup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 smtClean="0"/>
              <a:t>Happy!</a:t>
            </a:r>
          </a:p>
        </p:txBody>
      </p:sp>
    </p:spTree>
    <p:extLst>
      <p:ext uri="{BB962C8B-B14F-4D97-AF65-F5344CB8AC3E}">
        <p14:creationId xmlns:p14="http://schemas.microsoft.com/office/powerpoint/2010/main" val="726109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Door</a:t>
            </a:r>
            <a:endParaRPr lang="en-US" dirty="0"/>
          </a:p>
        </p:txBody>
      </p:sp>
      <p:pic>
        <p:nvPicPr>
          <p:cNvPr id="6" name="Picture 5" descr="door_deadbolt1a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" y="1650988"/>
            <a:ext cx="3661833" cy="4790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015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Door - 2</a:t>
            </a:r>
            <a:endParaRPr lang="en-US" dirty="0"/>
          </a:p>
        </p:txBody>
      </p:sp>
      <p:pic>
        <p:nvPicPr>
          <p:cNvPr id="6" name="Picture 5" descr="door_deadbolt1a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" y="1650988"/>
            <a:ext cx="3661833" cy="4790669"/>
          </a:xfrm>
          <a:prstGeom prst="rect">
            <a:avLst/>
          </a:prstGeom>
        </p:spPr>
      </p:pic>
      <p:pic>
        <p:nvPicPr>
          <p:cNvPr id="7" name="Picture 6" descr="door_deadbolt2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2767" y="2281772"/>
            <a:ext cx="4998388" cy="3255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015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52800"/>
            <a:ext cx="8229600" cy="990600"/>
          </a:xfrm>
        </p:spPr>
        <p:txBody>
          <a:bodyPr/>
          <a:lstStyle/>
          <a:p>
            <a:pPr algn="ctr"/>
            <a:r>
              <a:rPr lang="en-US" dirty="0" smtClean="0"/>
              <a:t>Implicit vs. Explicit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294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Pasta Machine (Implicit)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489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( Software is pretty much all state machines)</a:t>
            </a:r>
          </a:p>
          <a:p>
            <a:pPr marL="0" indent="0">
              <a:buNone/>
            </a:pPr>
            <a:r>
              <a:rPr lang="en-US" dirty="0" smtClean="0"/>
              <a:t>Smells:</a:t>
            </a:r>
          </a:p>
          <a:p>
            <a:r>
              <a:rPr lang="en-US" dirty="0" smtClean="0"/>
              <a:t>Complex if statements</a:t>
            </a:r>
            <a:r>
              <a:rPr lang="en-US" dirty="0"/>
              <a:t> </a:t>
            </a:r>
            <a:r>
              <a:rPr lang="en-US" dirty="0" smtClean="0"/>
              <a:t>that are invoked periodically</a:t>
            </a:r>
          </a:p>
          <a:p>
            <a:r>
              <a:rPr lang="en-US" dirty="0" smtClean="0"/>
              <a:t>Multi-variable interaction</a:t>
            </a:r>
          </a:p>
          <a:p>
            <a:r>
              <a:rPr lang="en-US" dirty="0" smtClean="0"/>
              <a:t>Not all permutations are interesting</a:t>
            </a:r>
            <a:endParaRPr lang="en-US" dirty="0"/>
          </a:p>
          <a:p>
            <a:endParaRPr lang="en-US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7840336"/>
              </p:ext>
            </p:extLst>
          </p:nvPr>
        </p:nvGraphicFramePr>
        <p:xfrm>
          <a:off x="1151466" y="3911598"/>
          <a:ext cx="7264400" cy="1261536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452880"/>
                <a:gridCol w="1452880"/>
                <a:gridCol w="1452880"/>
                <a:gridCol w="1452880"/>
                <a:gridCol w="1452880"/>
              </a:tblGrid>
              <a:tr h="42051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 </a:t>
                      </a:r>
                      <a:r>
                        <a:rPr lang="en-US" baseline="0" dirty="0" smtClean="0"/>
                        <a:t> &amp;&amp;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 &amp;&amp; !B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!A</a:t>
                      </a:r>
                      <a:r>
                        <a:rPr lang="en-US" baseline="0" dirty="0" smtClean="0"/>
                        <a:t> &amp;&amp;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!A &amp;&amp; !B</a:t>
                      </a:r>
                      <a:endParaRPr lang="en-US" dirty="0"/>
                    </a:p>
                  </a:txBody>
                  <a:tcPr/>
                </a:tc>
              </a:tr>
              <a:tr h="42051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 (true)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42051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 (false)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658534" y="5369805"/>
            <a:ext cx="48944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if      ( A &amp;&amp;  B &amp;&amp;  C ) =&gt; 1</a:t>
            </a:r>
          </a:p>
          <a:p>
            <a:r>
              <a:rPr lang="en-US" dirty="0" smtClean="0">
                <a:latin typeface="Courier"/>
                <a:cs typeface="Courier"/>
              </a:rPr>
              <a:t>else if ( A &amp;&amp; !B &amp;&amp;  C ) =&gt; 2</a:t>
            </a:r>
          </a:p>
          <a:p>
            <a:r>
              <a:rPr lang="en-US" dirty="0" smtClean="0">
                <a:latin typeface="Courier"/>
                <a:cs typeface="Courier"/>
              </a:rPr>
              <a:t>else if (       B &amp;&amp; !C ) =&gt; 3</a:t>
            </a:r>
          </a:p>
          <a:p>
            <a:r>
              <a:rPr lang="en-US" smtClean="0">
                <a:latin typeface="Courier"/>
                <a:cs typeface="Courier"/>
              </a:rPr>
              <a:t>else                      </a:t>
            </a:r>
            <a:r>
              <a:rPr lang="en-US" dirty="0" smtClean="0">
                <a:latin typeface="Courier"/>
                <a:cs typeface="Courier"/>
              </a:rPr>
              <a:t>=&gt; Error</a:t>
            </a:r>
          </a:p>
        </p:txBody>
      </p:sp>
    </p:spTree>
    <p:extLst>
      <p:ext uri="{BB962C8B-B14F-4D97-AF65-F5344CB8AC3E}">
        <p14:creationId xmlns:p14="http://schemas.microsoft.com/office/powerpoint/2010/main" val="40966185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Switch Based Machine</a:t>
            </a:r>
            <a:endParaRPr lang="en-US" dirty="0"/>
          </a:p>
        </p:txBody>
      </p:sp>
      <p:pic>
        <p:nvPicPr>
          <p:cNvPr id="4" name="Picture 3" descr="Screen Shot 2015-06-07 at 6.12.2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932" y="482600"/>
            <a:ext cx="8009467" cy="625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448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Table Based</a:t>
            </a:r>
            <a:endParaRPr lang="en-US" dirty="0"/>
          </a:p>
        </p:txBody>
      </p:sp>
      <p:pic>
        <p:nvPicPr>
          <p:cNvPr id="6" name="Picture 5" descr="Screen Shot 2015-06-06 at 2.53.1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706" y="372531"/>
            <a:ext cx="6462625" cy="637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233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Object Oriented</a:t>
            </a:r>
            <a:endParaRPr lang="en-US" dirty="0"/>
          </a:p>
        </p:txBody>
      </p:sp>
      <p:pic>
        <p:nvPicPr>
          <p:cNvPr id="8" name="Picture 7" descr="Screen Shot 2015-06-06 at 2.05.2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560" y="491066"/>
            <a:ext cx="6422343" cy="6201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267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Runtime Defined - Model</a:t>
            </a:r>
            <a:endParaRPr lang="en-US" dirty="0"/>
          </a:p>
        </p:txBody>
      </p:sp>
      <p:pic>
        <p:nvPicPr>
          <p:cNvPr id="3" name="Picture 2" descr="sm_java_clas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49" y="516442"/>
            <a:ext cx="7678612" cy="3809999"/>
          </a:xfrm>
          <a:prstGeom prst="rect">
            <a:avLst/>
          </a:prstGeom>
        </p:spPr>
      </p:pic>
      <p:pic>
        <p:nvPicPr>
          <p:cNvPr id="6" name="Picture 5" descr="state_machin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556" y="4665121"/>
            <a:ext cx="7244644" cy="191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382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Runtime Defined - Interfaces</a:t>
            </a:r>
            <a:endParaRPr lang="en-US" dirty="0"/>
          </a:p>
        </p:txBody>
      </p:sp>
      <p:pic>
        <p:nvPicPr>
          <p:cNvPr id="13" name="Picture 12" descr="Screen Shot 2015-06-06 at 4.17.5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134" y="395880"/>
            <a:ext cx="8288866" cy="6462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260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State 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A model consisting of a collection of conceptual </a:t>
            </a:r>
            <a:r>
              <a:rPr lang="en-US" sz="3200" b="1" dirty="0" smtClean="0"/>
              <a:t>states</a:t>
            </a:r>
            <a:r>
              <a:rPr lang="en-US" sz="3200" dirty="0" smtClean="0"/>
              <a:t> and associated </a:t>
            </a:r>
            <a:r>
              <a:rPr lang="en-US" sz="3200" b="1" dirty="0" smtClean="0"/>
              <a:t>transitions</a:t>
            </a:r>
            <a:r>
              <a:rPr lang="en-US" sz="3200" dirty="0" smtClean="0"/>
              <a:t>.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 smtClean="0"/>
              <a:t>State Machine Diagram:  Picture showing above.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68264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Runtime Defined - Example</a:t>
            </a:r>
            <a:endParaRPr lang="en-US" dirty="0"/>
          </a:p>
        </p:txBody>
      </p:sp>
      <p:pic>
        <p:nvPicPr>
          <p:cNvPr id="7" name="Picture 6" descr="Screen Shot 2015-06-06 at 4.06.4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058" y="364064"/>
            <a:ext cx="8166287" cy="6493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975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Runtime Defined – Python</a:t>
            </a:r>
            <a:endParaRPr lang="en-US" dirty="0"/>
          </a:p>
        </p:txBody>
      </p:sp>
      <p:pic>
        <p:nvPicPr>
          <p:cNvPr id="5" name="Picture 4" descr="Screen Shot 2015-06-07 at 6.45.4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356" y="529167"/>
            <a:ext cx="8072105" cy="6163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64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Others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93800" y="524933"/>
            <a:ext cx="7543800" cy="5632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Squirrel (Java) – Runtime Defined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>
                <a:hlinkClick r:id="rId2"/>
              </a:rPr>
              <a:t>https://github.com/hekailiang/</a:t>
            </a:r>
            <a:r>
              <a:rPr lang="en-US" sz="2400" dirty="0" smtClean="0">
                <a:hlinkClick r:id="rId2"/>
              </a:rPr>
              <a:t>squirrel</a:t>
            </a:r>
            <a:endParaRPr lang="en-US" sz="2400" dirty="0" smtClean="0"/>
          </a:p>
          <a:p>
            <a:pPr marL="457200" indent="-457200">
              <a:buFont typeface="Arial"/>
              <a:buChar char="•"/>
            </a:pPr>
            <a:r>
              <a:rPr lang="en-US" sz="2400" dirty="0" smtClean="0"/>
              <a:t>Fluent Interface ( from, to, when, </a:t>
            </a:r>
            <a:r>
              <a:rPr lang="en-US" sz="2400" dirty="0" err="1" smtClean="0"/>
              <a:t>etc</a:t>
            </a:r>
            <a:r>
              <a:rPr lang="en-US" sz="2400" dirty="0" smtClean="0"/>
              <a:t>)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 smtClean="0"/>
              <a:t>Callbacks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 smtClean="0"/>
              <a:t>MVEL expression language</a:t>
            </a:r>
          </a:p>
          <a:p>
            <a:r>
              <a:rPr lang="en-US" sz="2400" dirty="0" smtClean="0"/>
              <a:t>Tungsten (Java) – Runtime Defined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>
                <a:hlinkClick r:id="rId3"/>
              </a:rPr>
              <a:t>https://code.google.com/p/tungsten-fsm</a:t>
            </a:r>
            <a:r>
              <a:rPr lang="en-US" sz="2400" dirty="0" smtClean="0">
                <a:hlinkClick r:id="rId3"/>
              </a:rPr>
              <a:t>/</a:t>
            </a:r>
            <a:endParaRPr lang="en-US" sz="2400" dirty="0" smtClean="0"/>
          </a:p>
          <a:p>
            <a:r>
              <a:rPr lang="en-US" sz="2400" dirty="0" smtClean="0"/>
              <a:t>JavaScript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>
                <a:hlinkClick r:id="rId4"/>
              </a:rPr>
              <a:t>https://github.com/jakesgordon/javascript-state-</a:t>
            </a:r>
            <a:r>
              <a:rPr lang="en-US" sz="2400" dirty="0" smtClean="0">
                <a:hlinkClick r:id="rId4"/>
              </a:rPr>
              <a:t>machine</a:t>
            </a:r>
            <a:r>
              <a:rPr lang="en-US" sz="2400" dirty="0" smtClean="0"/>
              <a:t> - Table </a:t>
            </a:r>
            <a:r>
              <a:rPr lang="en-US" sz="2400" dirty="0" smtClean="0"/>
              <a:t>based </a:t>
            </a:r>
            <a:r>
              <a:rPr lang="en-US" sz="2400" i="1" dirty="0" smtClean="0"/>
              <a:t>generator</a:t>
            </a:r>
            <a:endParaRPr lang="en-US" sz="2400" dirty="0" smtClean="0"/>
          </a:p>
          <a:p>
            <a:r>
              <a:rPr lang="en-US" sz="2400" dirty="0"/>
              <a:t>Python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/>
              <a:t>Many</a:t>
            </a:r>
            <a:r>
              <a:rPr lang="en-US" sz="2400" dirty="0" smtClean="0"/>
              <a:t>!</a:t>
            </a:r>
          </a:p>
          <a:p>
            <a:r>
              <a:rPr lang="en-US" sz="2400" dirty="0" smtClean="0"/>
              <a:t>C/C++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 smtClean="0"/>
              <a:t>Boost </a:t>
            </a:r>
            <a:r>
              <a:rPr lang="en-US" sz="2400" dirty="0" err="1" smtClean="0"/>
              <a:t>Statechart</a:t>
            </a:r>
            <a:r>
              <a:rPr lang="en-US" sz="2400" dirty="0" smtClean="0"/>
              <a:t> (boost::</a:t>
            </a:r>
            <a:r>
              <a:rPr lang="en-US" sz="2400" dirty="0" err="1" smtClean="0"/>
              <a:t>fsm</a:t>
            </a:r>
            <a:r>
              <a:rPr lang="en-US" sz="2400" dirty="0" smtClean="0"/>
              <a:t>) Library (UML -&gt; C++)</a:t>
            </a:r>
          </a:p>
          <a:p>
            <a:pPr marL="457200" indent="-457200">
              <a:buFont typeface="Arial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90806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Visual Designers - SCXML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460501"/>
            <a:ext cx="7188200" cy="512202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24000" y="507999"/>
            <a:ext cx="69130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State-Chart XML (SCXML) - W3C Draft Spec  </a:t>
            </a:r>
          </a:p>
          <a:p>
            <a:r>
              <a:rPr lang="en-US" sz="2000" dirty="0" smtClean="0"/>
              <a:t>Apache Commons – Java engine for </a:t>
            </a:r>
            <a:r>
              <a:rPr lang="en-US" sz="2000" dirty="0" smtClean="0"/>
              <a:t>loading and </a:t>
            </a:r>
            <a:r>
              <a:rPr lang="en-US" sz="2000" dirty="0" smtClean="0"/>
              <a:t>execution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21302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52800"/>
            <a:ext cx="8229600" cy="990600"/>
          </a:xfrm>
        </p:spPr>
        <p:txBody>
          <a:bodyPr/>
          <a:lstStyle/>
          <a:p>
            <a:pPr algn="ctr"/>
            <a:r>
              <a:rPr lang="en-US" dirty="0" smtClean="0"/>
              <a:t>Advanced Topics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55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Your 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all have different needs…</a:t>
            </a:r>
          </a:p>
          <a:p>
            <a:pPr lvl="1"/>
            <a:r>
              <a:rPr lang="en-US" dirty="0" smtClean="0"/>
              <a:t>Good experience ( Simple python one &lt; 160 lines)</a:t>
            </a:r>
          </a:p>
          <a:p>
            <a:r>
              <a:rPr lang="en-US" dirty="0" smtClean="0"/>
              <a:t>General Flow</a:t>
            </a:r>
          </a:p>
          <a:p>
            <a:pPr lvl="1"/>
            <a:r>
              <a:rPr lang="en-US" dirty="0" smtClean="0"/>
              <a:t>Find current state</a:t>
            </a:r>
          </a:p>
          <a:p>
            <a:pPr lvl="1"/>
            <a:r>
              <a:rPr lang="en-US" dirty="0" smtClean="0"/>
              <a:t>Get transitions for event (usually a map)</a:t>
            </a:r>
          </a:p>
          <a:p>
            <a:pPr lvl="1"/>
            <a:r>
              <a:rPr lang="en-US" dirty="0" smtClean="0"/>
              <a:t>Check transitions with guards first, else unguarded transition</a:t>
            </a:r>
          </a:p>
          <a:p>
            <a:pPr lvl="1"/>
            <a:r>
              <a:rPr lang="en-US" dirty="0" smtClean="0"/>
              <a:t>Execute action on selected transition</a:t>
            </a:r>
          </a:p>
          <a:p>
            <a:pPr lvl="1"/>
            <a:r>
              <a:rPr lang="en-US" dirty="0" smtClean="0"/>
              <a:t>Set new state</a:t>
            </a:r>
          </a:p>
          <a:p>
            <a:r>
              <a:rPr lang="en-US" dirty="0" smtClean="0"/>
              <a:t>Analytics support ( e.g. </a:t>
            </a:r>
            <a:r>
              <a:rPr lang="en-US" dirty="0" err="1" smtClean="0"/>
              <a:t>iterable</a:t>
            </a:r>
            <a:r>
              <a:rPr lang="en-US" dirty="0" smtClean="0"/>
              <a:t> </a:t>
            </a:r>
            <a:r>
              <a:rPr lang="en-US" dirty="0" err="1" smtClean="0"/>
              <a:t>enums</a:t>
            </a:r>
            <a:r>
              <a:rPr lang="en-US" dirty="0" smtClean="0"/>
              <a:t> vs. strings)</a:t>
            </a:r>
          </a:p>
          <a:p>
            <a:r>
              <a:rPr lang="en-US" dirty="0" smtClean="0"/>
              <a:t>Action and predicate support ( e.g. pointers vs. reflection)</a:t>
            </a:r>
          </a:p>
          <a:p>
            <a:r>
              <a:rPr lang="en-US" dirty="0" smtClean="0"/>
              <a:t>Self documentation</a:t>
            </a:r>
            <a:r>
              <a:rPr lang="en-US" dirty="0"/>
              <a:t> </a:t>
            </a:r>
            <a:r>
              <a:rPr lang="en-US" dirty="0" smtClean="0"/>
              <a:t>- see previous</a:t>
            </a:r>
          </a:p>
        </p:txBody>
      </p:sp>
    </p:spTree>
    <p:extLst>
      <p:ext uri="{BB962C8B-B14F-4D97-AF65-F5344CB8AC3E}">
        <p14:creationId xmlns:p14="http://schemas.microsoft.com/office/powerpoint/2010/main" val="27215634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Analysis and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b="1" dirty="0" smtClean="0"/>
              <a:t>Have a “validate” method</a:t>
            </a:r>
          </a:p>
          <a:p>
            <a:r>
              <a:rPr lang="en-US" sz="2800" dirty="0" smtClean="0"/>
              <a:t>Does </a:t>
            </a:r>
            <a:r>
              <a:rPr lang="en-US" sz="2800" dirty="0" smtClean="0"/>
              <a:t>every state get show up in state machine?</a:t>
            </a:r>
          </a:p>
          <a:p>
            <a:r>
              <a:rPr lang="en-US" sz="2800" dirty="0" smtClean="0"/>
              <a:t>Are there any events that are never used?</a:t>
            </a:r>
          </a:p>
          <a:p>
            <a:r>
              <a:rPr lang="en-US" sz="2800" dirty="0" smtClean="0"/>
              <a:t>Are their duplicate transitions? (same event/guards)</a:t>
            </a:r>
          </a:p>
          <a:p>
            <a:r>
              <a:rPr lang="en-US" sz="2800" dirty="0" err="1" smtClean="0"/>
              <a:t>missingTransitionHandler</a:t>
            </a:r>
            <a:r>
              <a:rPr lang="en-US" sz="2800" dirty="0" smtClean="0"/>
              <a:t>()</a:t>
            </a:r>
          </a:p>
          <a:p>
            <a:r>
              <a:rPr lang="en-US" sz="2800" dirty="0" smtClean="0"/>
              <a:t>Generate all possible traces</a:t>
            </a:r>
          </a:p>
          <a:p>
            <a:pPr lvl="1"/>
            <a:r>
              <a:rPr lang="en-US" sz="2400" dirty="0" smtClean="0"/>
              <a:t>Great for automatic unit test</a:t>
            </a:r>
          </a:p>
          <a:p>
            <a:pPr lvl="1"/>
            <a:r>
              <a:rPr lang="en-US" sz="2400" dirty="0" smtClean="0"/>
              <a:t>Deal smartly with loop breaking</a:t>
            </a:r>
          </a:p>
          <a:p>
            <a:r>
              <a:rPr lang="en-US" sz="2800" dirty="0" smtClean="0"/>
              <a:t>Use a state machine to test another state machine</a:t>
            </a:r>
          </a:p>
          <a:p>
            <a:r>
              <a:rPr lang="en-US" sz="2800" dirty="0" smtClean="0"/>
              <a:t>Model Checkers – </a:t>
            </a:r>
            <a:r>
              <a:rPr lang="en-US" sz="2800" dirty="0"/>
              <a:t>Alloy (</a:t>
            </a:r>
            <a:r>
              <a:rPr lang="en-US" sz="2800" dirty="0">
                <a:hlinkClick r:id="rId2"/>
              </a:rPr>
              <a:t>http://alloy.mit.edu/alloy</a:t>
            </a:r>
            <a:r>
              <a:rPr lang="en-US" sz="2800" dirty="0" smtClean="0">
                <a:hlinkClick r:id="rId2"/>
              </a:rPr>
              <a:t>/</a:t>
            </a:r>
            <a:r>
              <a:rPr lang="en-US" sz="2800" dirty="0" smtClean="0"/>
              <a:t>)</a:t>
            </a:r>
          </a:p>
          <a:p>
            <a:r>
              <a:rPr lang="en-US" sz="2800" dirty="0" smtClean="0"/>
              <a:t>Continuing research and papers!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40477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2074328"/>
            <a:ext cx="8229600" cy="43942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digraph </a:t>
            </a:r>
            <a:r>
              <a:rPr lang="en-US" sz="1800" dirty="0" smtClean="0">
                <a:latin typeface="Courier"/>
                <a:cs typeface="Courier"/>
              </a:rPr>
              <a:t>door</a:t>
            </a:r>
            <a:endParaRPr lang="en-US" sz="1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    </a:t>
            </a:r>
            <a:r>
              <a:rPr lang="en-US" sz="1800" dirty="0" err="1">
                <a:latin typeface="Courier"/>
                <a:cs typeface="Courier"/>
              </a:rPr>
              <a:t>rankdir</a:t>
            </a:r>
            <a:r>
              <a:rPr lang="en-US" sz="1800" dirty="0">
                <a:latin typeface="Courier"/>
                <a:cs typeface="Courier"/>
              </a:rPr>
              <a:t>="</a:t>
            </a:r>
            <a:r>
              <a:rPr lang="en-US" sz="1800" dirty="0" smtClean="0">
                <a:latin typeface="Courier"/>
                <a:cs typeface="Courier"/>
              </a:rPr>
              <a:t>TB”</a:t>
            </a:r>
            <a:endParaRPr lang="en-US" sz="1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  </a:t>
            </a:r>
            <a:endParaRPr lang="en-US" sz="1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    OPEN_LOCKED -&gt; OPEN_UNLOCKED [ label=" unlock " ]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    OPEN_UNLOCKED -&gt; OPEN_LOCKED [ label=" lock " ]</a:t>
            </a:r>
          </a:p>
          <a:p>
            <a:pPr marL="0" indent="0">
              <a:buNone/>
            </a:pPr>
            <a:endParaRPr lang="en-US" sz="1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    CLOSED_LOCKED-&gt; CLOSED_UNLOCKED [ label=" unlock " ]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    CLOSED_UNLOCKED -&gt; CLOSED_LOCKED [ label=" lock " ]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    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    OPEN_UNLOCKED -&gt; CLOSED_UNLOCKED [ label=" close " ]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    CLOSED_UNLOCKED -&gt; OPEN_UNLOCKED [ label=" open " </a:t>
            </a:r>
            <a:r>
              <a:rPr lang="en-US" sz="1800" dirty="0" smtClean="0">
                <a:latin typeface="Courier"/>
                <a:cs typeface="Courier"/>
              </a:rPr>
              <a:t>] </a:t>
            </a:r>
          </a:p>
          <a:p>
            <a:pPr marL="0" indent="0">
              <a:buNone/>
            </a:pPr>
            <a:endParaRPr lang="en-US" sz="18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smtClean="0">
                <a:latin typeface="Courier"/>
                <a:cs typeface="Courier"/>
              </a:rPr>
              <a:t>   node [ label=“node label” ] </a:t>
            </a:r>
            <a:endParaRPr lang="en-US" sz="1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412501"/>
            <a:ext cx="71083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GraphViz</a:t>
            </a:r>
            <a:r>
              <a:rPr lang="en-US" sz="2000" dirty="0" smtClean="0"/>
              <a:t> seems to be </a:t>
            </a:r>
            <a:r>
              <a:rPr lang="en-US" sz="2000" dirty="0"/>
              <a:t>the standard - </a:t>
            </a:r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www.graphviz.org</a:t>
            </a:r>
            <a:r>
              <a:rPr lang="en-US" sz="20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06391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“You don’t know jac</a:t>
            </a:r>
            <a:r>
              <a:rPr lang="en-US" sz="3600" dirty="0" smtClean="0"/>
              <a:t>k until you bench it!”</a:t>
            </a:r>
            <a:endParaRPr lang="en-US" sz="3600" dirty="0" smtClean="0"/>
          </a:p>
          <a:p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Don’t </a:t>
            </a:r>
            <a:r>
              <a:rPr lang="en-US" sz="2800" dirty="0" smtClean="0"/>
              <a:t>prematurely optimize! </a:t>
            </a:r>
            <a:endParaRPr lang="en-US" sz="2800" dirty="0" smtClean="0"/>
          </a:p>
          <a:p>
            <a:pPr lvl="1"/>
            <a:r>
              <a:rPr lang="en-US" dirty="0" smtClean="0"/>
              <a:t>Speed or memory?</a:t>
            </a:r>
            <a:endParaRPr lang="en-US" dirty="0" smtClean="0"/>
          </a:p>
          <a:p>
            <a:r>
              <a:rPr lang="en-US" sz="2800" dirty="0" smtClean="0"/>
              <a:t>Use standard good coding practices</a:t>
            </a:r>
          </a:p>
          <a:p>
            <a:r>
              <a:rPr lang="en-US" sz="2800" dirty="0" smtClean="0"/>
              <a:t>Most </a:t>
            </a:r>
            <a:r>
              <a:rPr lang="en-US" sz="2800" dirty="0" smtClean="0"/>
              <a:t>machines don</a:t>
            </a:r>
            <a:r>
              <a:rPr lang="fr-FR" sz="2800" dirty="0" smtClean="0"/>
              <a:t>’</a:t>
            </a:r>
            <a:r>
              <a:rPr lang="en-US" sz="2800" dirty="0" smtClean="0"/>
              <a:t>t </a:t>
            </a:r>
            <a:r>
              <a:rPr lang="en-US" sz="2800" dirty="0" smtClean="0"/>
              <a:t>get called that often</a:t>
            </a:r>
            <a:endParaRPr lang="en-US" sz="2800" dirty="0" smtClean="0"/>
          </a:p>
          <a:p>
            <a:r>
              <a:rPr lang="en-US" sz="2800" dirty="0" smtClean="0"/>
              <a:t>Generate </a:t>
            </a:r>
            <a:r>
              <a:rPr lang="en-US" sz="2800" dirty="0" smtClean="0"/>
              <a:t>code from dynamic machines</a:t>
            </a:r>
          </a:p>
          <a:p>
            <a:pPr lvl="1"/>
            <a:r>
              <a:rPr lang="en-US" dirty="0" smtClean="0"/>
              <a:t>Try not to revert to roll-your-own switches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05964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Miscellaneous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Replicating state machines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442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Machine Diagrams</a:t>
            </a:r>
            <a:endParaRPr lang="en-US" dirty="0"/>
          </a:p>
        </p:txBody>
      </p:sp>
      <p:pic>
        <p:nvPicPr>
          <p:cNvPr id="15" name="Picture 14" descr="light_switch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888" y="3962400"/>
            <a:ext cx="6283911" cy="2383552"/>
          </a:xfrm>
          <a:prstGeom prst="rect">
            <a:avLst/>
          </a:prstGeom>
        </p:spPr>
      </p:pic>
      <p:pic>
        <p:nvPicPr>
          <p:cNvPr id="16" name="Picture 15" descr="state_machin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556" y="1731433"/>
            <a:ext cx="7244644" cy="191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927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76600"/>
            <a:ext cx="8229600" cy="990600"/>
          </a:xfrm>
        </p:spPr>
        <p:txBody>
          <a:bodyPr>
            <a:noAutofit/>
          </a:bodyPr>
          <a:lstStyle/>
          <a:p>
            <a:pPr algn="ctr"/>
            <a:r>
              <a:rPr lang="en-US" sz="6600" dirty="0" smtClean="0"/>
              <a:t>Thanks!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007533" y="4267200"/>
            <a:ext cx="7382933" cy="8382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hlinkClick r:id="rId2"/>
              </a:rPr>
              <a:t>https://github.com/</a:t>
            </a:r>
            <a:r>
              <a:rPr lang="en-US" dirty="0" smtClean="0">
                <a:hlinkClick r:id="rId2"/>
              </a:rPr>
              <a:t>andrewmellinger</a:t>
            </a:r>
            <a:endParaRPr lang="en-US" dirty="0" smtClean="0"/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47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 Coffee Machine</a:t>
            </a:r>
            <a:endParaRPr lang="en-US" dirty="0"/>
          </a:p>
        </p:txBody>
      </p:sp>
      <p:pic>
        <p:nvPicPr>
          <p:cNvPr id="8" name="Picture 7" descr="coffee_machine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050" y="2076451"/>
            <a:ext cx="5803900" cy="34671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346199" y="6143768"/>
            <a:ext cx="646853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https://</a:t>
            </a:r>
            <a:r>
              <a:rPr lang="en-US" sz="1400" dirty="0" err="1"/>
              <a:t>msdn.microsoft.com</a:t>
            </a:r>
            <a:r>
              <a:rPr lang="en-US" sz="1400" dirty="0"/>
              <a:t>/en-us/library/aa478972.aspx</a:t>
            </a:r>
          </a:p>
        </p:txBody>
      </p:sp>
    </p:spTree>
    <p:extLst>
      <p:ext uri="{BB962C8B-B14F-4D97-AF65-F5344CB8AC3E}">
        <p14:creationId xmlns:p14="http://schemas.microsoft.com/office/powerpoint/2010/main" val="2640117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 Document Flow</a:t>
            </a:r>
            <a:endParaRPr lang="en-US" dirty="0"/>
          </a:p>
        </p:txBody>
      </p:sp>
      <p:pic>
        <p:nvPicPr>
          <p:cNvPr id="4" name="Picture 3" descr="ui_process_scale_app_fs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315" y="1524000"/>
            <a:ext cx="6283285" cy="471010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960600" y="6466300"/>
            <a:ext cx="33154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 err="1" smtClean="0"/>
              <a:t>ScaleApp</a:t>
            </a:r>
            <a:r>
              <a:rPr lang="en-US" sz="1200" dirty="0" smtClean="0"/>
              <a:t> - https</a:t>
            </a:r>
            <a:r>
              <a:rPr lang="en-US" sz="1200" dirty="0"/>
              <a:t>://</a:t>
            </a:r>
            <a:r>
              <a:rPr lang="en-US" sz="1200" dirty="0" err="1"/>
              <a:t>github.com</a:t>
            </a:r>
            <a:r>
              <a:rPr lang="en-US" sz="1200" dirty="0"/>
              <a:t>/</a:t>
            </a:r>
            <a:r>
              <a:rPr lang="en-US" sz="1200" dirty="0" err="1"/>
              <a:t>flosse</a:t>
            </a:r>
            <a:r>
              <a:rPr lang="en-US" sz="1200" dirty="0"/>
              <a:t>/</a:t>
            </a:r>
            <a:r>
              <a:rPr lang="en-US" sz="1200" dirty="0" err="1"/>
              <a:t>scaleApp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22882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Login Process</a:t>
            </a:r>
            <a:endParaRPr lang="en-US" dirty="0"/>
          </a:p>
        </p:txBody>
      </p:sp>
      <p:pic>
        <p:nvPicPr>
          <p:cNvPr id="4" name="Picture 3" descr="login_process_fs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151" y="1584855"/>
            <a:ext cx="4762500" cy="44672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869016" y="6396335"/>
            <a:ext cx="586104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dirty="0"/>
              <a:t>http://</a:t>
            </a:r>
            <a:r>
              <a:rPr lang="en-US" sz="1100" dirty="0" err="1"/>
              <a:t>flylib.com</a:t>
            </a:r>
            <a:r>
              <a:rPr lang="en-US" sz="1100" dirty="0"/>
              <a:t>/books/4/444/1/html/2/images/15_1.jpg</a:t>
            </a:r>
          </a:p>
        </p:txBody>
      </p:sp>
    </p:spTree>
    <p:extLst>
      <p:ext uri="{BB962C8B-B14F-4D97-AF65-F5344CB8AC3E}">
        <p14:creationId xmlns:p14="http://schemas.microsoft.com/office/powerpoint/2010/main" val="2530459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TCP</a:t>
            </a:r>
            <a:endParaRPr lang="en-US" dirty="0"/>
          </a:p>
        </p:txBody>
      </p:sp>
      <p:pic>
        <p:nvPicPr>
          <p:cNvPr id="4" name="Picture 3" descr="tcp_fs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00" y="1318146"/>
            <a:ext cx="6739467" cy="507818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56733" y="6396335"/>
            <a:ext cx="773006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dirty="0"/>
              <a:t>http://</a:t>
            </a:r>
            <a:r>
              <a:rPr lang="en-US" sz="1100" dirty="0" err="1"/>
              <a:t>upload.wikimedia.org</a:t>
            </a:r>
            <a:r>
              <a:rPr lang="en-US" sz="1100" dirty="0"/>
              <a:t>/</a:t>
            </a:r>
            <a:r>
              <a:rPr lang="en-US" sz="1100" dirty="0" err="1"/>
              <a:t>wikipedia</a:t>
            </a:r>
            <a:r>
              <a:rPr lang="en-US" sz="1100" dirty="0"/>
              <a:t>/commons/thumb/f/f6/</a:t>
            </a:r>
            <a:r>
              <a:rPr lang="en-US" sz="1100" dirty="0" err="1"/>
              <a:t>Tcp_state_diagram_fixed_new.svg</a:t>
            </a:r>
            <a:r>
              <a:rPr lang="en-US" sz="1100" dirty="0"/>
              <a:t>/2000px-Tcp_state_diagram_fixed_new.svg.png</a:t>
            </a:r>
          </a:p>
        </p:txBody>
      </p:sp>
    </p:spTree>
    <p:extLst>
      <p:ext uri="{BB962C8B-B14F-4D97-AF65-F5344CB8AC3E}">
        <p14:creationId xmlns:p14="http://schemas.microsoft.com/office/powerpoint/2010/main" val="16332762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– Unity Game Engine</a:t>
            </a:r>
            <a:endParaRPr lang="en-US" dirty="0"/>
          </a:p>
        </p:txBody>
      </p:sp>
      <p:pic>
        <p:nvPicPr>
          <p:cNvPr id="4" name="Picture 3" descr="unity_game_engin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78" y="1524000"/>
            <a:ext cx="8365122" cy="5080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395219" y="6465500"/>
            <a:ext cx="2810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http://</a:t>
            </a:r>
            <a:r>
              <a:rPr lang="en-US" sz="1200" dirty="0" err="1"/>
              <a:t>sysmagazine.com</a:t>
            </a:r>
            <a:r>
              <a:rPr lang="en-US" sz="1200" dirty="0"/>
              <a:t>/posts/206120/</a:t>
            </a:r>
          </a:p>
        </p:txBody>
      </p:sp>
    </p:spTree>
    <p:extLst>
      <p:ext uri="{BB962C8B-B14F-4D97-AF65-F5344CB8AC3E}">
        <p14:creationId xmlns:p14="http://schemas.microsoft.com/office/powerpoint/2010/main" val="1665041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Diameter Fail Over</a:t>
            </a:r>
            <a:endParaRPr lang="en-US" dirty="0"/>
          </a:p>
        </p:txBody>
      </p:sp>
      <p:pic>
        <p:nvPicPr>
          <p:cNvPr id="6" name="Picture 5" descr="failov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866" y="1358780"/>
            <a:ext cx="6883400" cy="523675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040466" y="6514868"/>
            <a:ext cx="577426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http://</a:t>
            </a:r>
            <a:r>
              <a:rPr lang="en-US" sz="1200" dirty="0" err="1"/>
              <a:t>www.stateworks.com</a:t>
            </a:r>
            <a:r>
              <a:rPr lang="en-US" sz="1200" dirty="0"/>
              <a:t>/technology/</a:t>
            </a:r>
            <a:r>
              <a:rPr lang="en-US" sz="1200" dirty="0" err="1"/>
              <a:t>diameter_failover</a:t>
            </a:r>
            <a:r>
              <a:rPr lang="en-US" sz="12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93040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882</TotalTime>
  <Words>783</Words>
  <Application>Microsoft Macintosh PowerPoint</Application>
  <PresentationFormat>On-screen Show (4:3)</PresentationFormat>
  <Paragraphs>139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Clarity</vt:lpstr>
      <vt:lpstr>State Machines for Fun AND PROFIT</vt:lpstr>
      <vt:lpstr>What is a State Machine</vt:lpstr>
      <vt:lpstr>State Machine Diagrams</vt:lpstr>
      <vt:lpstr>Example - Coffee Machine</vt:lpstr>
      <vt:lpstr>Example - Document Flow</vt:lpstr>
      <vt:lpstr>Example – Login Process</vt:lpstr>
      <vt:lpstr>Example – TCP</vt:lpstr>
      <vt:lpstr>Example – Unity Game Engine</vt:lpstr>
      <vt:lpstr>Example – Diameter Fail Over</vt:lpstr>
      <vt:lpstr>Perspective</vt:lpstr>
      <vt:lpstr>Door</vt:lpstr>
      <vt:lpstr>Door - 2</vt:lpstr>
      <vt:lpstr>Implicit vs. Explicit</vt:lpstr>
      <vt:lpstr>Pasta Machine (Implicit)</vt:lpstr>
      <vt:lpstr>Switch Based Machine</vt:lpstr>
      <vt:lpstr>Table Based</vt:lpstr>
      <vt:lpstr>Object Oriented</vt:lpstr>
      <vt:lpstr>Runtime Defined - Model</vt:lpstr>
      <vt:lpstr>Runtime Defined - Interfaces</vt:lpstr>
      <vt:lpstr>Runtime Defined - Example</vt:lpstr>
      <vt:lpstr>Runtime Defined – Python</vt:lpstr>
      <vt:lpstr>Others</vt:lpstr>
      <vt:lpstr>Visual Designers - SCXML</vt:lpstr>
      <vt:lpstr>Advanced Topics</vt:lpstr>
      <vt:lpstr>Writing Your Own</vt:lpstr>
      <vt:lpstr>Analysis and Testing</vt:lpstr>
      <vt:lpstr>Visualization</vt:lpstr>
      <vt:lpstr>Performance</vt:lpstr>
      <vt:lpstr>Miscellaneous</vt:lpstr>
      <vt:lpstr>Thanks!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State Machines for Fun AND PROFIT</dc:title>
  <dc:creator>Andrew Mellinger</dc:creator>
  <cp:lastModifiedBy>Andrew Mellinger</cp:lastModifiedBy>
  <cp:revision>57</cp:revision>
  <dcterms:created xsi:type="dcterms:W3CDTF">2015-05-26T20:54:15Z</dcterms:created>
  <dcterms:modified xsi:type="dcterms:W3CDTF">2015-06-07T15:38:59Z</dcterms:modified>
</cp:coreProperties>
</file>