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0331" autoAdjust="0"/>
  </p:normalViewPr>
  <p:slideViewPr>
    <p:cSldViewPr>
      <p:cViewPr varScale="1">
        <p:scale>
          <a:sx n="64" d="100"/>
          <a:sy n="64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BC9A8B-0EDD-46AB-A9F1-22BA63FAD3D1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2EA4D53-011F-456E-A493-97F0D7AB458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002FEC-BC82-4320-BB7F-E8F17309A66C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FC887E-304A-4DB4-8E1E-9BD7C28EDF7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B3C2C9-5A1D-4F51-A816-2633C81166B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F1A86F-EFFE-4E55-9FA8-9CC225811F2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1900C9-7545-47FC-ABEF-9EC70717F15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DEB904-8748-4636-9FF1-6D13F2A3B93D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F6C53A-94ED-44B2-8431-AC4B19C6DF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6109C8-CA5C-40A3-A9C2-86A09D550CB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Before beginning a project to improve a process, you must first identify all the relevant elements of that process. A SIPOC diagram is a good starting point to help define these – SIPOC stands for </a:t>
            </a:r>
            <a:r>
              <a:rPr lang="en-GB" b="1" smtClean="0"/>
              <a:t>S</a:t>
            </a:r>
            <a:r>
              <a:rPr lang="en-GB" smtClean="0"/>
              <a:t>uppliers, </a:t>
            </a:r>
            <a:r>
              <a:rPr lang="en-GB" b="1" smtClean="0"/>
              <a:t>I</a:t>
            </a:r>
            <a:r>
              <a:rPr lang="en-GB" smtClean="0"/>
              <a:t>nputs, </a:t>
            </a:r>
            <a:r>
              <a:rPr lang="en-GB" b="1" smtClean="0"/>
              <a:t>P</a:t>
            </a:r>
            <a:r>
              <a:rPr lang="en-GB" smtClean="0"/>
              <a:t>rocesses, </a:t>
            </a:r>
            <a:r>
              <a:rPr lang="en-GB" b="1" smtClean="0"/>
              <a:t>O</a:t>
            </a:r>
            <a:r>
              <a:rPr lang="en-GB" smtClean="0"/>
              <a:t>utputs, and </a:t>
            </a:r>
            <a:r>
              <a:rPr lang="en-GB" b="1" smtClean="0"/>
              <a:t>C</a:t>
            </a:r>
            <a:r>
              <a:rPr lang="en-GB" smtClean="0"/>
              <a:t>ustomers. Throughout the process, the suppliers (</a:t>
            </a:r>
            <a:r>
              <a:rPr lang="en-GB" b="1" smtClean="0"/>
              <a:t>S</a:t>
            </a:r>
            <a:r>
              <a:rPr lang="en-GB" smtClean="0"/>
              <a:t>) provide input (</a:t>
            </a:r>
            <a:r>
              <a:rPr lang="en-GB" b="1" smtClean="0"/>
              <a:t>I</a:t>
            </a:r>
            <a:r>
              <a:rPr lang="en-GB" smtClean="0"/>
              <a:t>) to the process (</a:t>
            </a:r>
            <a:r>
              <a:rPr lang="en-GB" b="1" smtClean="0"/>
              <a:t>P</a:t>
            </a:r>
            <a:r>
              <a:rPr lang="en-GB" smtClean="0"/>
              <a:t>). The process you are looking to improve adds business value, this results in output (</a:t>
            </a:r>
            <a:r>
              <a:rPr lang="en-GB" b="1" smtClean="0"/>
              <a:t>O</a:t>
            </a:r>
            <a:r>
              <a:rPr lang="en-GB" smtClean="0"/>
              <a:t>) that should meet or exceed a customer’s (</a:t>
            </a:r>
            <a:r>
              <a:rPr lang="en-GB" b="1" smtClean="0"/>
              <a:t>C</a:t>
            </a:r>
            <a:r>
              <a:rPr lang="en-GB" smtClean="0"/>
              <a:t>) expectations. 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02BED7-50EB-41FD-B88D-57207BBCF19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4F12E5-7F9E-43EF-92E9-A652079E18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6AD8DD-4CB9-4181-989F-2A2CDD7EE3D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5038-2692-4B85-9299-CEA5F4FE97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  <p:sp>
        <p:nvSpPr>
          <p:cNvPr id="4608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848A77-DFB1-4832-9EA9-5E7740BDBBF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3CBFD-D0E0-4B3A-A746-E20FC7D5BAA1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3593-090C-420B-96E1-7BFF1714DD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32514-A52B-445A-9871-EA0470003A09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BEE9B-1F9F-4CEF-A252-BD736A4B2E8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CD66-ABC1-47EE-9F92-AE679B808C60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35574-440C-44DC-BB5C-622C20BCB7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73875" y="0"/>
            <a:ext cx="227012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179388" y="6448425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0" i="1" dirty="0" smtClean="0"/>
              <a:t>Business Process Engineering</a:t>
            </a:r>
            <a:endParaRPr lang="en-IE" b="0" i="1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6942138" y="64198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0" i="1" dirty="0" smtClean="0"/>
              <a:t>Slide </a:t>
            </a:r>
            <a:fld id="{C0C094DC-D646-4532-BF9F-E2C430CA3BFD}" type="slidenum">
              <a:rPr lang="en-IE" b="0" i="1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E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BD6D-3360-48CA-A397-26125844D9F3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0AFE-498F-4421-86D8-F40F7FFB1E3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15DFD-4F62-410A-9287-C87338B60C79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ADC94-5FA7-4313-9604-4021E728014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200F0-9399-4390-94AB-C870F359F962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9BE2-6C04-412F-9369-57EDCD9333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2BE7-D19E-409D-8B91-8DD4525CD36F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452D2-86D4-4D09-83BE-017281913E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F6FE-9288-4E8F-B718-9DCDDA217BEB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B978-C9EC-4AB5-BD0D-741B491EABA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8EED0-6A90-4F71-AD58-8D27265BEA1C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39194-1A9A-4EC3-BD55-1477D50D0C5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06E8F-4453-49A6-95FB-BCCB6404828A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01877-8EBD-40D2-BDD6-1AC7F0718E0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23C642-98D1-4A3F-8C37-2F0FB56FC139}" type="datetimeFigureOut">
              <a:rPr lang="en-IE"/>
              <a:pPr>
                <a:defRPr/>
              </a:pPr>
              <a:t>07/02/2013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6FEA21-7334-49AC-B610-99296A21478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566863"/>
            <a:ext cx="4829175" cy="36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39750" y="222250"/>
            <a:ext cx="8015288" cy="1697038"/>
          </a:xfrm>
        </p:spPr>
        <p:txBody>
          <a:bodyPr/>
          <a:lstStyle/>
          <a:p>
            <a:r>
              <a:rPr lang="en-IE" sz="3200" b="1" i="1" smtClean="0"/>
              <a:t>BSc in Business Information Systems (BSHBIS4)</a:t>
            </a:r>
            <a:br>
              <a:rPr lang="en-IE" sz="3200" b="1" i="1" smtClean="0"/>
            </a:br>
            <a:r>
              <a:rPr lang="en-IE" sz="3200" b="1" i="1" smtClean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450" y="4797425"/>
            <a:ext cx="6400800" cy="15367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Identification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SIPOC Diagrams</a:t>
            </a:r>
            <a:endParaRPr lang="en-GB" b="1" i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Outputs and Customers</a:t>
            </a:r>
            <a:endParaRPr lang="en-US" smtClean="0"/>
          </a:p>
        </p:txBody>
      </p:sp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971550" y="2060575"/>
            <a:ext cx="2808288" cy="3384550"/>
          </a:xfrm>
          <a:prstGeom prst="rect">
            <a:avLst/>
          </a:prstGeom>
          <a:solidFill>
            <a:srgbClr val="FFCC99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lIns="69494" tIns="34747" rIns="69494" bIns="34747" anchor="ctr"/>
          <a:lstStyle/>
          <a:p>
            <a:pPr algn="ctr" eaLnBrk="0" hangingPunct="0"/>
            <a:r>
              <a:rPr lang="en-US" altLang="ja-JP" sz="2400" b="1" u="sng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Outputs</a:t>
            </a:r>
            <a:endParaRPr lang="en-US" altLang="ja-JP" sz="2400" u="sng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Medicine 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Dose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Frequency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Recommendation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History file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Payment request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New order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27538" y="2060575"/>
            <a:ext cx="2808287" cy="3384550"/>
          </a:xfrm>
          <a:prstGeom prst="rect">
            <a:avLst/>
          </a:prstGeom>
          <a:solidFill>
            <a:srgbClr val="FFCC99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lIns="69494" tIns="34747" rIns="69494" bIns="34747" anchor="ctr"/>
          <a:lstStyle/>
          <a:p>
            <a:pPr algn="ctr" eaLnBrk="0" hangingPunct="0"/>
            <a:r>
              <a:rPr lang="en-US" altLang="ja-JP" sz="2400" b="1" u="sng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Customers</a:t>
            </a:r>
            <a:endParaRPr lang="en-US" altLang="ja-JP" sz="2400" u="sng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Patient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Administrator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Health Authority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Drug company</a:t>
            </a:r>
          </a:p>
          <a:p>
            <a:pPr eaLnBrk="0" hangingPunct="0"/>
            <a:endParaRPr lang="en-US" altLang="ja-JP" sz="2400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eaLnBrk="0" hangingPunct="0"/>
            <a:endParaRPr lang="en-US" altLang="ja-JP" sz="2400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Inputs and Suppliers</a:t>
            </a:r>
            <a:endParaRPr lang="en-US" smtClean="0"/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4427538" y="2349500"/>
            <a:ext cx="3024187" cy="3240088"/>
          </a:xfrm>
          <a:prstGeom prst="rect">
            <a:avLst/>
          </a:prstGeom>
          <a:solidFill>
            <a:srgbClr val="FFCC99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lIns="69494" tIns="34747" rIns="69494" bIns="34747" anchor="ctr"/>
          <a:lstStyle/>
          <a:p>
            <a:pPr algn="ctr" eaLnBrk="0" hangingPunct="0"/>
            <a:r>
              <a:rPr lang="en-US" altLang="ja-JP" sz="2400" b="1" u="sng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Inputs</a:t>
            </a:r>
            <a:endParaRPr lang="en-US" altLang="ja-JP" sz="2400" u="sng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Medicines 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History file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Guidelines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Regulations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Internal procedures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Training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1258888" y="2349500"/>
            <a:ext cx="2736850" cy="3240088"/>
          </a:xfrm>
          <a:prstGeom prst="rect">
            <a:avLst/>
          </a:prstGeom>
          <a:solidFill>
            <a:srgbClr val="FFCC99"/>
          </a:solidFill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lIns="69494" tIns="34747" rIns="69494" bIns="34747" anchor="ctr"/>
          <a:lstStyle/>
          <a:p>
            <a:pPr algn="ctr" eaLnBrk="0" hangingPunct="0"/>
            <a:r>
              <a:rPr lang="en-US" altLang="ja-JP" sz="2400" b="1" u="sng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Suppliers</a:t>
            </a:r>
            <a:endParaRPr lang="en-US" altLang="ja-JP" sz="2400" u="sng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Drug Company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Distributor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Regulatory agency</a:t>
            </a:r>
          </a:p>
          <a:p>
            <a:pPr eaLnBrk="0" hangingPunct="0"/>
            <a:r>
              <a:rPr lang="en-US" altLang="ja-JP" sz="2400">
                <a:solidFill>
                  <a:srgbClr val="080808"/>
                </a:solidFill>
                <a:latin typeface="Calibri" pitchFamily="34" charset="0"/>
                <a:ea typeface="MS Mincho" pitchFamily="49" charset="-128"/>
              </a:rPr>
              <a:t>Government</a:t>
            </a:r>
          </a:p>
          <a:p>
            <a:pPr eaLnBrk="0" hangingPunct="0"/>
            <a:endParaRPr lang="en-GB" altLang="ja-JP" sz="2400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eaLnBrk="0" hangingPunct="0"/>
            <a:endParaRPr lang="en-US" altLang="ja-JP" sz="2400">
              <a:solidFill>
                <a:srgbClr val="080808"/>
              </a:solidFill>
              <a:latin typeface="Calibri" pitchFamily="34" charset="0"/>
              <a:ea typeface="MS Mincho" pitchFamily="49" charset="-128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mtClean="0">
                <a:cs typeface="ＭＳ Ｐゴシック"/>
              </a:rPr>
              <a:t>Final SIPOC diagram</a:t>
            </a:r>
            <a:r>
              <a:rPr lang="en-US" altLang="ja-JP" smtClean="0">
                <a:cs typeface="ＭＳ Ｐゴシック"/>
              </a:rPr>
              <a:t> </a:t>
            </a:r>
            <a:endParaRPr lang="en-US" smtClean="0"/>
          </a:p>
        </p:txBody>
      </p:sp>
      <p:grpSp>
        <p:nvGrpSpPr>
          <p:cNvPr id="53250" name="Group 4"/>
          <p:cNvGrpSpPr>
            <a:grpSpLocks noChangeAspect="1"/>
          </p:cNvGrpSpPr>
          <p:nvPr/>
        </p:nvGrpSpPr>
        <p:grpSpPr bwMode="auto">
          <a:xfrm>
            <a:off x="395288" y="1628775"/>
            <a:ext cx="9217025" cy="4251325"/>
            <a:chOff x="1809" y="2372"/>
            <a:chExt cx="10604" cy="4890"/>
          </a:xfrm>
        </p:grpSpPr>
        <p:sp>
          <p:nvSpPr>
            <p:cNvPr id="53251" name="AutoShape 5"/>
            <p:cNvSpPr>
              <a:spLocks noChangeAspect="1" noChangeArrowheads="1"/>
            </p:cNvSpPr>
            <p:nvPr/>
          </p:nvSpPr>
          <p:spPr bwMode="auto">
            <a:xfrm>
              <a:off x="1809" y="2372"/>
              <a:ext cx="10604" cy="4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>
                <a:latin typeface="Calibri" pitchFamily="34" charset="0"/>
              </a:endParaRPr>
            </a:p>
          </p:txBody>
        </p:sp>
        <p:sp>
          <p:nvSpPr>
            <p:cNvPr id="53252" name="Rectangle 6"/>
            <p:cNvSpPr>
              <a:spLocks noChangeArrowheads="1"/>
            </p:cNvSpPr>
            <p:nvPr/>
          </p:nvSpPr>
          <p:spPr bwMode="auto">
            <a:xfrm>
              <a:off x="2529" y="5807"/>
              <a:ext cx="844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Meet 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Patient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53253" name="AutoShape 7"/>
            <p:cNvCxnSpPr>
              <a:cxnSpLocks noChangeShapeType="1"/>
              <a:stCxn id="53252" idx="3"/>
              <a:endCxn id="53257" idx="1"/>
            </p:cNvCxnSpPr>
            <p:nvPr/>
          </p:nvCxnSpPr>
          <p:spPr bwMode="auto">
            <a:xfrm>
              <a:off x="3373" y="6153"/>
              <a:ext cx="416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cxnSp>
          <p:nvCxnSpPr>
            <p:cNvPr id="53254" name="AutoShape 8"/>
            <p:cNvCxnSpPr>
              <a:cxnSpLocks noChangeShapeType="1"/>
              <a:stCxn id="53257" idx="3"/>
              <a:endCxn id="53258" idx="1"/>
            </p:cNvCxnSpPr>
            <p:nvPr/>
          </p:nvCxnSpPr>
          <p:spPr bwMode="auto">
            <a:xfrm>
              <a:off x="4869" y="6153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cxnSp>
          <p:nvCxnSpPr>
            <p:cNvPr id="53255" name="AutoShape 9"/>
            <p:cNvCxnSpPr>
              <a:cxnSpLocks noChangeShapeType="1"/>
              <a:stCxn id="53258" idx="3"/>
              <a:endCxn id="53259" idx="1"/>
            </p:cNvCxnSpPr>
            <p:nvPr/>
          </p:nvCxnSpPr>
          <p:spPr bwMode="auto">
            <a:xfrm>
              <a:off x="6489" y="6153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cxnSp>
          <p:nvCxnSpPr>
            <p:cNvPr id="53256" name="AutoShape 10"/>
            <p:cNvCxnSpPr>
              <a:cxnSpLocks noChangeShapeType="1"/>
              <a:stCxn id="53259" idx="3"/>
              <a:endCxn id="53260" idx="1"/>
            </p:cNvCxnSpPr>
            <p:nvPr/>
          </p:nvCxnSpPr>
          <p:spPr bwMode="auto">
            <a:xfrm>
              <a:off x="8109" y="6153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sp>
          <p:nvSpPr>
            <p:cNvPr id="53257" name="Rectangle 11"/>
            <p:cNvSpPr>
              <a:spLocks noChangeArrowheads="1"/>
            </p:cNvSpPr>
            <p:nvPr/>
          </p:nvSpPr>
          <p:spPr bwMode="auto">
            <a:xfrm>
              <a:off x="3789" y="5807"/>
              <a:ext cx="1080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Make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Diagnosis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58" name="Rectangle 12"/>
            <p:cNvSpPr>
              <a:spLocks noChangeArrowheads="1"/>
            </p:cNvSpPr>
            <p:nvPr/>
          </p:nvSpPr>
          <p:spPr bwMode="auto">
            <a:xfrm>
              <a:off x="5409" y="5807"/>
              <a:ext cx="1080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Prescribe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Medicine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59" name="Rectangle 13"/>
            <p:cNvSpPr>
              <a:spLocks noChangeArrowheads="1"/>
            </p:cNvSpPr>
            <p:nvPr/>
          </p:nvSpPr>
          <p:spPr bwMode="auto">
            <a:xfrm>
              <a:off x="7029" y="5807"/>
              <a:ext cx="1080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Dispense Medicine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60" name="Rectangle 14"/>
            <p:cNvSpPr>
              <a:spLocks noChangeArrowheads="1"/>
            </p:cNvSpPr>
            <p:nvPr/>
          </p:nvSpPr>
          <p:spPr bwMode="auto">
            <a:xfrm>
              <a:off x="8649" y="5717"/>
              <a:ext cx="1080" cy="8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Update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Patient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History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53261" name="AutoShape 15"/>
            <p:cNvCxnSpPr>
              <a:cxnSpLocks noChangeShapeType="1"/>
              <a:stCxn id="53260" idx="3"/>
              <a:endCxn id="53262" idx="1"/>
            </p:cNvCxnSpPr>
            <p:nvPr/>
          </p:nvCxnSpPr>
          <p:spPr bwMode="auto">
            <a:xfrm>
              <a:off x="9729" y="6153"/>
              <a:ext cx="428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sp>
          <p:nvSpPr>
            <p:cNvPr id="53262" name="Rectangle 16"/>
            <p:cNvSpPr>
              <a:spLocks noChangeArrowheads="1"/>
            </p:cNvSpPr>
            <p:nvPr/>
          </p:nvSpPr>
          <p:spPr bwMode="auto">
            <a:xfrm>
              <a:off x="10157" y="5807"/>
              <a:ext cx="1132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Reorder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Medicine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63" name="Rectangle 17"/>
            <p:cNvSpPr>
              <a:spLocks noChangeArrowheads="1"/>
            </p:cNvSpPr>
            <p:nvPr/>
          </p:nvSpPr>
          <p:spPr bwMode="auto">
            <a:xfrm>
              <a:off x="6099" y="2732"/>
              <a:ext cx="1440" cy="14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 u="sng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Process</a:t>
              </a:r>
            </a:p>
            <a:p>
              <a:pPr algn="ctr" eaLnBrk="0" hangingPunct="0"/>
              <a:endParaRPr lang="en-US" altLang="ja-JP" sz="1400" b="1">
                <a:solidFill>
                  <a:srgbClr val="080808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algn="ctr"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Process</a:t>
              </a:r>
            </a:p>
            <a:p>
              <a:pPr algn="ctr"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Steps</a:t>
              </a:r>
            </a:p>
            <a:p>
              <a:pPr algn="ctr"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Below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64" name="AutoShape 18"/>
            <p:cNvSpPr>
              <a:spLocks noChangeArrowheads="1"/>
            </p:cNvSpPr>
            <p:nvPr/>
          </p:nvSpPr>
          <p:spPr bwMode="auto">
            <a:xfrm>
              <a:off x="6445" y="4157"/>
              <a:ext cx="779" cy="1095"/>
            </a:xfrm>
            <a:prstGeom prst="downArrow">
              <a:avLst>
                <a:gd name="adj1" fmla="val 50000"/>
                <a:gd name="adj2" fmla="val 35141"/>
              </a:avLst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IE">
                <a:latin typeface="Calibri" pitchFamily="34" charset="0"/>
              </a:endParaRPr>
            </a:p>
          </p:txBody>
        </p:sp>
        <p:sp>
          <p:nvSpPr>
            <p:cNvPr id="53265" name="Rectangle 19"/>
            <p:cNvSpPr>
              <a:spLocks noChangeArrowheads="1"/>
            </p:cNvSpPr>
            <p:nvPr/>
          </p:nvSpPr>
          <p:spPr bwMode="auto">
            <a:xfrm>
              <a:off x="7862" y="2732"/>
              <a:ext cx="1762" cy="213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 u="sng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Outputs</a:t>
              </a:r>
              <a:endParaRPr lang="en-US" altLang="ja-JP" sz="1400" u="sng">
                <a:solidFill>
                  <a:srgbClr val="080808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Medicine 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Dose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Frequency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Recommendation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History file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Payment request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New order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66" name="Rectangle 20"/>
            <p:cNvSpPr>
              <a:spLocks noChangeArrowheads="1"/>
            </p:cNvSpPr>
            <p:nvPr/>
          </p:nvSpPr>
          <p:spPr bwMode="auto">
            <a:xfrm>
              <a:off x="9842" y="2742"/>
              <a:ext cx="1612" cy="150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 u="sng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Customers</a:t>
              </a:r>
              <a:endParaRPr lang="en-US" altLang="ja-JP" sz="1400" u="sng">
                <a:solidFill>
                  <a:srgbClr val="080808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Patient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Administrator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Health Authority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Drug company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67" name="Rectangle 21"/>
            <p:cNvSpPr>
              <a:spLocks noChangeArrowheads="1"/>
            </p:cNvSpPr>
            <p:nvPr/>
          </p:nvSpPr>
          <p:spPr bwMode="auto">
            <a:xfrm>
              <a:off x="3902" y="2732"/>
              <a:ext cx="1927" cy="213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 u="sng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Inputs</a:t>
              </a:r>
              <a:endParaRPr lang="en-US" altLang="ja-JP" sz="1400" u="sng">
                <a:solidFill>
                  <a:srgbClr val="080808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Medicines 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History file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Guidelines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Regulations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Internal procedures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Training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3268" name="Rectangle 22"/>
            <p:cNvSpPr>
              <a:spLocks noChangeArrowheads="1"/>
            </p:cNvSpPr>
            <p:nvPr/>
          </p:nvSpPr>
          <p:spPr bwMode="auto">
            <a:xfrm>
              <a:off x="1809" y="2732"/>
              <a:ext cx="1875" cy="145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 u="sng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Suppliers</a:t>
              </a:r>
              <a:endParaRPr lang="en-US" altLang="ja-JP" sz="1400" u="sng">
                <a:solidFill>
                  <a:srgbClr val="080808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Drug Company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Distributor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Regulatory agency</a:t>
              </a:r>
            </a:p>
            <a:p>
              <a:pPr eaLnBrk="0" hangingPunct="0"/>
              <a:r>
                <a:rPr lang="en-US" altLang="ja-JP" sz="1400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Government</a:t>
              </a:r>
              <a:endParaRPr lang="en-US" sz="1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5288" y="2924175"/>
            <a:ext cx="3668712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3800" smtClean="0">
                <a:cs typeface="ＭＳ Ｐゴシック"/>
              </a:rPr>
              <a:t>Exercise – </a:t>
            </a:r>
            <a:r>
              <a:rPr lang="en-IE" altLang="ja-JP" sz="3800" smtClean="0">
                <a:cs typeface="ＭＳ Ｐゴシック"/>
              </a:rPr>
              <a:t>SIPOC Diagram</a:t>
            </a:r>
            <a:endParaRPr lang="en-US" sz="38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Use a SIPOC diagram to identify all relevant processes in a typical Car Dealership</a:t>
            </a:r>
          </a:p>
          <a:p>
            <a:endParaRPr lang="en-IE" smtClean="0">
              <a:latin typeface="Arial" charset="0"/>
            </a:endParaRPr>
          </a:p>
          <a:p>
            <a:r>
              <a:rPr lang="en-IE" smtClean="0">
                <a:latin typeface="Arial" charset="0"/>
              </a:rPr>
              <a:t>Project aim, e.g:</a:t>
            </a:r>
          </a:p>
          <a:p>
            <a:pPr lvl="1"/>
            <a:r>
              <a:rPr lang="en-IE" smtClean="0">
                <a:latin typeface="Arial" charset="0"/>
              </a:rPr>
              <a:t>Improve customer service</a:t>
            </a:r>
          </a:p>
          <a:p>
            <a:pPr lvl="1"/>
            <a:r>
              <a:rPr lang="en-IE" smtClean="0">
                <a:latin typeface="Arial" charset="0"/>
              </a:rPr>
              <a:t>Improve internal processes</a:t>
            </a:r>
          </a:p>
          <a:p>
            <a:pPr lvl="1"/>
            <a:r>
              <a:rPr lang="en-IE" smtClean="0">
                <a:latin typeface="Arial" charset="0"/>
              </a:rPr>
              <a:t>Eliminate inefficiencies</a:t>
            </a:r>
            <a:endParaRPr lang="en-IE" i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r>
              <a:rPr lang="en-IE" smtClean="0"/>
              <a:t>By the end of this lesson you should be able to:</a:t>
            </a:r>
          </a:p>
          <a:p>
            <a:pPr lvl="1"/>
            <a:r>
              <a:rPr lang="en-IE" smtClean="0"/>
              <a:t>Use a SIPOC diagram for process identification</a:t>
            </a:r>
          </a:p>
          <a:p>
            <a:pPr lvl="1"/>
            <a:r>
              <a:rPr lang="en-IE" smtClean="0"/>
              <a:t>Follow a step-by-step procedure for drawing a SIPOC diagram</a:t>
            </a:r>
          </a:p>
          <a:p>
            <a:pPr lvl="1"/>
            <a:r>
              <a:rPr lang="en-IE" smtClean="0"/>
              <a:t>Complete an exercise is drawing a SIPOC diagram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Learning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ja-JP" dirty="0"/>
              <a:t>Analysis Tools for Identifying </a:t>
            </a:r>
            <a:r>
              <a:rPr lang="en-GB" altLang="ja-JP" dirty="0" smtClean="0"/>
              <a:t/>
            </a:r>
            <a:br>
              <a:rPr lang="en-GB" altLang="ja-JP" dirty="0" smtClean="0"/>
            </a:br>
            <a:r>
              <a:rPr lang="en-GB" altLang="ja-JP" dirty="0" smtClean="0"/>
              <a:t>Processes</a:t>
            </a:r>
            <a:r>
              <a:rPr lang="en-US" altLang="ja-JP" dirty="0" smtClean="0"/>
              <a:t> 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619250" y="1628775"/>
          <a:ext cx="5472113" cy="4465638"/>
        </p:xfrm>
        <a:graphic>
          <a:graphicData uri="http://schemas.openxmlformats.org/presentationml/2006/ole">
            <p:oleObj spid="_x0000_s34821" name="Visio" r:id="rId4" imgW="3738880" imgH="3046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mtClean="0">
                <a:cs typeface="ＭＳ Ｐゴシック"/>
              </a:rPr>
              <a:t>What is a SIPOC Diagram?</a:t>
            </a:r>
            <a:r>
              <a:rPr lang="en-US" altLang="ja-JP" smtClean="0">
                <a:cs typeface="ＭＳ Ｐゴシック"/>
              </a:rPr>
              <a:t> </a:t>
            </a:r>
            <a:endParaRPr lang="en-US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/>
              <a:t>SIPOC stands for: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b="1"/>
              <a:t>S</a:t>
            </a:r>
            <a:r>
              <a:rPr lang="en-GB"/>
              <a:t>uppliers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b="1"/>
              <a:t>I</a:t>
            </a:r>
            <a:r>
              <a:rPr lang="en-GB"/>
              <a:t>nputs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b="1"/>
              <a:t>P</a:t>
            </a:r>
            <a:r>
              <a:rPr lang="en-GB"/>
              <a:t>rocesses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b="1"/>
              <a:t>O</a:t>
            </a:r>
            <a:r>
              <a:rPr lang="en-GB"/>
              <a:t>utputs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b="1"/>
              <a:t>C</a:t>
            </a:r>
            <a:r>
              <a:rPr lang="en-GB"/>
              <a:t>ustomers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ja-JP"/>
              <a:t>Comprehensive understanding of various areas in a process that could lead to improvement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4003675" y="2579688"/>
            <a:ext cx="1028700" cy="55086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n-lt"/>
                <a:cs typeface="+mn-cs"/>
              </a:rPr>
              <a:t>Input</a:t>
            </a:r>
            <a:endParaRPr lang="en-US" sz="2000" b="1" dirty="0">
              <a:latin typeface="+mn-lt"/>
              <a:cs typeface="+mn-cs"/>
            </a:endParaRP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5745163" y="2590800"/>
            <a:ext cx="1303337" cy="50482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>
                <a:latin typeface="+mn-lt"/>
                <a:cs typeface="+mn-cs"/>
              </a:rPr>
              <a:t>Process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7791450" y="2579688"/>
            <a:ext cx="1028700" cy="55086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>
                <a:latin typeface="+mn-lt"/>
                <a:cs typeface="+mn-cs"/>
              </a:rPr>
              <a:t>Output</a:t>
            </a:r>
            <a:endParaRPr lang="en-US" sz="2000" b="1">
              <a:latin typeface="+mn-lt"/>
              <a:cs typeface="+mn-cs"/>
            </a:endParaRPr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5003800" y="287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>
            <a:off x="7019925" y="287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4937125" y="1773238"/>
            <a:ext cx="2962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IE" sz="3200" b="1">
                <a:latin typeface="Calibri" pitchFamily="34" charset="0"/>
              </a:rPr>
              <a:t>Business System</a:t>
            </a:r>
            <a:endParaRPr lang="en-US" sz="3200" b="1">
              <a:latin typeface="Calibri" pitchFamily="34" charset="0"/>
            </a:endParaRPr>
          </a:p>
        </p:txBody>
      </p:sp>
      <p:cxnSp>
        <p:nvCxnSpPr>
          <p:cNvPr id="229387" name="AutoShape 11"/>
          <p:cNvCxnSpPr>
            <a:cxnSpLocks noChangeShapeType="1"/>
            <a:stCxn id="229383" idx="2"/>
            <a:endCxn id="229381" idx="2"/>
          </p:cNvCxnSpPr>
          <p:nvPr/>
        </p:nvCxnSpPr>
        <p:spPr bwMode="auto">
          <a:xfrm rot="5400000">
            <a:off x="6411913" y="1236662"/>
            <a:ext cx="12700" cy="3787775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/>
      <p:bldP spid="229383" grpId="0" animBg="1"/>
      <p:bldP spid="229384" grpId="0" animBg="1"/>
      <p:bldP spid="229385" grpId="0" animBg="1"/>
      <p:bldP spid="2293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mtClean="0">
                <a:cs typeface="ＭＳ Ｐゴシック"/>
              </a:rPr>
              <a:t>When to use SIPOC Diagrams</a:t>
            </a:r>
            <a:endParaRPr lang="en-US" smtClean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/>
              <a:t>Should only be used to describe the existing process “as is” and not the "to be" process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It is a particularly useful tool when you need to answer the following questions: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What are all the </a:t>
            </a:r>
            <a:r>
              <a:rPr lang="en-US" b="1"/>
              <a:t>I</a:t>
            </a:r>
            <a:r>
              <a:rPr lang="en-US"/>
              <a:t>nputs to the </a:t>
            </a:r>
            <a:r>
              <a:rPr lang="en-US" b="1"/>
              <a:t>P</a:t>
            </a:r>
            <a:r>
              <a:rPr lang="en-US"/>
              <a:t>rocess?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Who supplies the </a:t>
            </a:r>
            <a:r>
              <a:rPr lang="en-US" b="1"/>
              <a:t>I</a:t>
            </a:r>
            <a:r>
              <a:rPr lang="en-US"/>
              <a:t>nputs to the </a:t>
            </a:r>
            <a:r>
              <a:rPr lang="en-US" b="1"/>
              <a:t>P</a:t>
            </a:r>
            <a:r>
              <a:rPr lang="en-US"/>
              <a:t>rocess?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What requirements are placed on the </a:t>
            </a:r>
            <a:r>
              <a:rPr lang="en-US" b="1"/>
              <a:t>I</a:t>
            </a:r>
            <a:r>
              <a:rPr lang="en-US"/>
              <a:t>nputs?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What are all the </a:t>
            </a:r>
            <a:r>
              <a:rPr lang="en-US" b="1"/>
              <a:t>O</a:t>
            </a:r>
            <a:r>
              <a:rPr lang="en-US"/>
              <a:t>utputs of the </a:t>
            </a:r>
            <a:r>
              <a:rPr lang="en-US" b="1"/>
              <a:t>P</a:t>
            </a:r>
            <a:r>
              <a:rPr lang="en-US"/>
              <a:t>rocess?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Who are the real </a:t>
            </a:r>
            <a:r>
              <a:rPr lang="en-US" b="1"/>
              <a:t>C</a:t>
            </a:r>
            <a:r>
              <a:rPr lang="en-US"/>
              <a:t>ustomers of the </a:t>
            </a:r>
            <a:r>
              <a:rPr lang="en-US" b="1"/>
              <a:t>P</a:t>
            </a:r>
            <a:r>
              <a:rPr lang="en-US"/>
              <a:t>rocess?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What are the requirements of the </a:t>
            </a:r>
            <a:r>
              <a:rPr lang="en-US" b="1"/>
              <a:t>C</a:t>
            </a:r>
            <a:r>
              <a:rPr lang="en-US"/>
              <a:t>ustomers?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mtClean="0">
                <a:cs typeface="ＭＳ Ｐゴシック"/>
              </a:rPr>
              <a:t>How to draw a SIPOC Diagram</a:t>
            </a:r>
            <a:r>
              <a:rPr lang="en-US" altLang="ja-JP" smtClean="0">
                <a:cs typeface="ＭＳ Ｐゴシック"/>
              </a:rPr>
              <a:t> </a:t>
            </a:r>
            <a:endParaRPr lang="en-US" smtClean="0"/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1042988" y="2060575"/>
            <a:ext cx="1150937" cy="14398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IE" sz="1600" b="1">
                <a:latin typeface="Calibri" pitchFamily="34" charset="0"/>
              </a:rPr>
              <a:t>Suppliers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Supplier 1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Supplier 2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Supplier 3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Supplier 4</a:t>
            </a:r>
          </a:p>
          <a:p>
            <a:pPr algn="ctr" eaLnBrk="0" hangingPunct="0"/>
            <a:endParaRPr lang="en-US" sz="1600" b="1">
              <a:latin typeface="Calibri" pitchFamily="34" charset="0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2484438" y="2060575"/>
            <a:ext cx="1150937" cy="14398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IE" sz="1600" b="1">
                <a:latin typeface="Calibri" pitchFamily="34" charset="0"/>
              </a:rPr>
              <a:t>Inputs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Input 1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Input 2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Input 3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Input 4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Input 5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3995738" y="2060575"/>
            <a:ext cx="1150937" cy="14398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IE" sz="1600" b="1">
                <a:latin typeface="Calibri" pitchFamily="34" charset="0"/>
              </a:rPr>
              <a:t>Process</a:t>
            </a:r>
          </a:p>
          <a:p>
            <a:pPr algn="ctr" eaLnBrk="0" hangingPunct="0"/>
            <a:endParaRPr lang="en-IE" sz="1600" b="1">
              <a:latin typeface="Calibri" pitchFamily="34" charset="0"/>
            </a:endParaRPr>
          </a:p>
          <a:p>
            <a:pPr algn="ctr" eaLnBrk="0" hangingPunct="0"/>
            <a:r>
              <a:rPr lang="en-IE" sz="1600">
                <a:latin typeface="Calibri" pitchFamily="34" charset="0"/>
              </a:rPr>
              <a:t>Process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Steps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Below</a:t>
            </a:r>
          </a:p>
          <a:p>
            <a:pPr algn="ctr" eaLnBrk="0" hangingPunct="0"/>
            <a:endParaRPr lang="en-US" sz="1600">
              <a:latin typeface="Calibri" pitchFamily="34" charset="0"/>
            </a:endParaRP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5651500" y="2060575"/>
            <a:ext cx="1150938" cy="14398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IE" sz="1600" b="1">
                <a:latin typeface="Calibri" pitchFamily="34" charset="0"/>
              </a:rPr>
              <a:t>Outputs</a:t>
            </a:r>
            <a:endParaRPr lang="en-IE" sz="1600">
              <a:latin typeface="Calibri" pitchFamily="34" charset="0"/>
            </a:endParaRP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Output 1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Output 2</a:t>
            </a:r>
          </a:p>
          <a:p>
            <a:pPr algn="ctr" eaLnBrk="0" hangingPunct="0"/>
            <a:endParaRPr lang="en-IE" sz="1600">
              <a:latin typeface="Calibri" pitchFamily="34" charset="0"/>
            </a:endParaRPr>
          </a:p>
          <a:p>
            <a:pPr algn="ctr" eaLnBrk="0" hangingPunct="0"/>
            <a:endParaRPr lang="en-IE" sz="1600">
              <a:latin typeface="Calibri" pitchFamily="34" charset="0"/>
            </a:endParaRPr>
          </a:p>
          <a:p>
            <a:pPr algn="ctr" eaLnBrk="0" hangingPunct="0"/>
            <a:endParaRPr lang="en-IE" sz="1600">
              <a:latin typeface="Calibri" pitchFamily="34" charset="0"/>
            </a:endParaRP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7018338" y="2060575"/>
            <a:ext cx="1150937" cy="14398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IE" sz="1600" b="1">
                <a:latin typeface="Calibri" pitchFamily="34" charset="0"/>
              </a:rPr>
              <a:t>Customer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Customer 1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Customer 2</a:t>
            </a:r>
          </a:p>
          <a:p>
            <a:pPr algn="ctr" eaLnBrk="0" hangingPunct="0"/>
            <a:r>
              <a:rPr lang="en-IE" sz="1600">
                <a:latin typeface="Calibri" pitchFamily="34" charset="0"/>
              </a:rPr>
              <a:t>• Customer 3</a:t>
            </a:r>
          </a:p>
          <a:p>
            <a:pPr algn="ctr" eaLnBrk="0" hangingPunct="0"/>
            <a:endParaRPr lang="en-IE" sz="1600">
              <a:latin typeface="Calibri" pitchFamily="34" charset="0"/>
            </a:endParaRPr>
          </a:p>
          <a:p>
            <a:pPr algn="ctr" eaLnBrk="0" hangingPunct="0"/>
            <a:endParaRPr lang="en-IE" sz="1600">
              <a:latin typeface="Calibri" pitchFamily="34" charset="0"/>
            </a:endParaRPr>
          </a:p>
        </p:txBody>
      </p:sp>
      <p:sp>
        <p:nvSpPr>
          <p:cNvPr id="40967" name="AutoShape 9"/>
          <p:cNvSpPr>
            <a:spLocks noChangeArrowheads="1"/>
          </p:cNvSpPr>
          <p:nvPr/>
        </p:nvSpPr>
        <p:spPr bwMode="auto">
          <a:xfrm>
            <a:off x="4283075" y="3500438"/>
            <a:ext cx="649288" cy="1439862"/>
          </a:xfrm>
          <a:prstGeom prst="downArrow">
            <a:avLst>
              <a:gd name="adj1" fmla="val 50000"/>
              <a:gd name="adj2" fmla="val 5544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IE">
              <a:latin typeface="Calibri" pitchFamily="34" charset="0"/>
            </a:endParaRP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1042988" y="5011738"/>
            <a:ext cx="1152525" cy="576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alibri" pitchFamily="34" charset="0"/>
              </a:rPr>
              <a:t>Process</a:t>
            </a:r>
          </a:p>
          <a:p>
            <a:pPr algn="ctr" eaLnBrk="0" hangingPunct="0">
              <a:buFontTx/>
              <a:buChar char="•"/>
            </a:pPr>
            <a:r>
              <a:rPr lang="en-US" sz="1600" b="1">
                <a:latin typeface="Calibri" pitchFamily="34" charset="0"/>
              </a:rPr>
              <a:t> Step 1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2482850" y="5011738"/>
            <a:ext cx="1152525" cy="576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alibri" pitchFamily="34" charset="0"/>
              </a:rPr>
              <a:t>Process</a:t>
            </a:r>
          </a:p>
          <a:p>
            <a:pPr algn="ctr" eaLnBrk="0" hangingPunct="0">
              <a:buFontTx/>
              <a:buChar char="•"/>
            </a:pPr>
            <a:r>
              <a:rPr lang="en-US" sz="1600" b="1">
                <a:latin typeface="Calibri" pitchFamily="34" charset="0"/>
              </a:rPr>
              <a:t> Step 2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3994150" y="5011738"/>
            <a:ext cx="1152525" cy="576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alibri" pitchFamily="34" charset="0"/>
              </a:rPr>
              <a:t>Process</a:t>
            </a:r>
          </a:p>
          <a:p>
            <a:pPr algn="ctr" eaLnBrk="0" hangingPunct="0">
              <a:buFontTx/>
              <a:buChar char="•"/>
            </a:pPr>
            <a:r>
              <a:rPr lang="en-US" sz="1600" b="1">
                <a:latin typeface="Calibri" pitchFamily="34" charset="0"/>
              </a:rPr>
              <a:t> Step 3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5578475" y="5011738"/>
            <a:ext cx="1152525" cy="576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alibri" pitchFamily="34" charset="0"/>
              </a:rPr>
              <a:t>Process</a:t>
            </a:r>
          </a:p>
          <a:p>
            <a:pPr algn="ctr" eaLnBrk="0" hangingPunct="0">
              <a:buFontTx/>
              <a:buChar char="•"/>
            </a:pPr>
            <a:r>
              <a:rPr lang="en-US" sz="1600" b="1">
                <a:latin typeface="Calibri" pitchFamily="34" charset="0"/>
              </a:rPr>
              <a:t> Step 4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7091363" y="5011738"/>
            <a:ext cx="1152525" cy="576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alibri" pitchFamily="34" charset="0"/>
              </a:rPr>
              <a:t>Process</a:t>
            </a:r>
          </a:p>
          <a:p>
            <a:pPr algn="ctr" eaLnBrk="0" hangingPunct="0">
              <a:buFontTx/>
              <a:buChar char="•"/>
            </a:pPr>
            <a:r>
              <a:rPr lang="en-US" sz="1600" b="1">
                <a:latin typeface="Calibri" pitchFamily="34" charset="0"/>
              </a:rPr>
              <a:t> Step 5</a:t>
            </a:r>
            <a:endParaRPr lang="en-US" sz="1600">
              <a:latin typeface="Calibri" pitchFamily="34" charset="0"/>
            </a:endParaRPr>
          </a:p>
        </p:txBody>
      </p:sp>
      <p:cxnSp>
        <p:nvCxnSpPr>
          <p:cNvPr id="40973" name="AutoShape 15"/>
          <p:cNvCxnSpPr>
            <a:cxnSpLocks noChangeShapeType="1"/>
            <a:stCxn id="40968" idx="3"/>
            <a:endCxn id="40969" idx="1"/>
          </p:cNvCxnSpPr>
          <p:nvPr/>
        </p:nvCxnSpPr>
        <p:spPr bwMode="auto">
          <a:xfrm>
            <a:off x="2195513" y="5300663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4" name="AutoShape 16"/>
          <p:cNvCxnSpPr>
            <a:cxnSpLocks noChangeShapeType="1"/>
            <a:stCxn id="40969" idx="3"/>
            <a:endCxn id="40970" idx="1"/>
          </p:cNvCxnSpPr>
          <p:nvPr/>
        </p:nvCxnSpPr>
        <p:spPr bwMode="auto">
          <a:xfrm>
            <a:off x="3635375" y="5300663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5" name="AutoShape 17"/>
          <p:cNvCxnSpPr>
            <a:cxnSpLocks noChangeShapeType="1"/>
            <a:stCxn id="40970" idx="3"/>
            <a:endCxn id="40971" idx="1"/>
          </p:cNvCxnSpPr>
          <p:nvPr/>
        </p:nvCxnSpPr>
        <p:spPr bwMode="auto">
          <a:xfrm>
            <a:off x="5146675" y="5300663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6" name="AutoShape 18"/>
          <p:cNvCxnSpPr>
            <a:cxnSpLocks noChangeShapeType="1"/>
            <a:stCxn id="40971" idx="3"/>
            <a:endCxn id="40972" idx="1"/>
          </p:cNvCxnSpPr>
          <p:nvPr/>
        </p:nvCxnSpPr>
        <p:spPr bwMode="auto">
          <a:xfrm>
            <a:off x="6731000" y="53006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Step-by-step procedure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600" smtClean="0"/>
              <a:t>Create an area that will allow the team to post additions to the SIPOC diagram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smtClean="0"/>
              <a:t>Begin with the </a:t>
            </a:r>
            <a:r>
              <a:rPr lang="en-US" sz="2600" b="1" smtClean="0"/>
              <a:t>Process </a:t>
            </a:r>
            <a:r>
              <a:rPr lang="en-US" sz="2600" smtClean="0"/>
              <a:t>(4-5 high level steps)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smtClean="0"/>
              <a:t>Identify the </a:t>
            </a:r>
            <a:r>
              <a:rPr lang="en-US" sz="2600" b="1" smtClean="0"/>
              <a:t>Outputs</a:t>
            </a:r>
            <a:r>
              <a:rPr lang="en-US" sz="2600" smtClean="0"/>
              <a:t> of this Process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smtClean="0"/>
              <a:t>Identify the </a:t>
            </a:r>
            <a:r>
              <a:rPr lang="en-US" sz="2600" b="1" smtClean="0"/>
              <a:t>Customers</a:t>
            </a:r>
            <a:r>
              <a:rPr lang="en-US" sz="2600" smtClean="0"/>
              <a:t> that will receive the Outputs of this Process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smtClean="0"/>
              <a:t>Identify the </a:t>
            </a:r>
            <a:r>
              <a:rPr lang="en-US" sz="2600" b="1" smtClean="0"/>
              <a:t>Inputs</a:t>
            </a:r>
            <a:r>
              <a:rPr lang="en-US" sz="2600" smtClean="0"/>
              <a:t> required for the Process to function properly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smtClean="0"/>
              <a:t>Identify the </a:t>
            </a:r>
            <a:r>
              <a:rPr lang="en-US" sz="2600" b="1" smtClean="0"/>
              <a:t>Suppliers</a:t>
            </a:r>
            <a:r>
              <a:rPr lang="en-US" sz="2600" smtClean="0"/>
              <a:t> of the Inputs that are required by the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ja-JP" sz="3800"/>
              <a:t>SIPOC Diagram Example – </a:t>
            </a:r>
            <a:br>
              <a:rPr lang="en-GB" altLang="ja-JP" sz="3800"/>
            </a:br>
            <a:r>
              <a:rPr lang="en-GB" altLang="ja-JP" sz="3800"/>
              <a:t>Prescribing Medicines</a:t>
            </a:r>
            <a:r>
              <a:rPr lang="en-US" altLang="ja-JP" sz="3800"/>
              <a:t> </a:t>
            </a:r>
            <a:endParaRPr lang="en-US" sz="380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ja-JP" smtClean="0">
                <a:cs typeface="ＭＳ Ｐゴシック"/>
              </a:rPr>
              <a:t>Medical prescriptions processing in a public hospital</a:t>
            </a:r>
            <a:r>
              <a:rPr lang="en-US" altLang="ja-JP" smtClean="0">
                <a:cs typeface="ＭＳ Ｐゴシック"/>
              </a:rPr>
              <a:t> </a:t>
            </a:r>
          </a:p>
          <a:p>
            <a:r>
              <a:rPr lang="en-GB" altLang="ja-JP" smtClean="0">
                <a:cs typeface="ＭＳ Ｐゴシック"/>
              </a:rPr>
              <a:t>Hospital authorities are looking to cut the costs associated with this process </a:t>
            </a:r>
          </a:p>
          <a:p>
            <a:r>
              <a:rPr lang="en-GB" altLang="ja-JP" smtClean="0">
                <a:cs typeface="ＭＳ Ｐゴシック"/>
              </a:rPr>
              <a:t>Reduce errors or duplicate prescriptions that might occur with a view to improving how medicines are supplied and controlled in the hospital</a:t>
            </a:r>
            <a:r>
              <a:rPr lang="en-US" altLang="ja-JP" smtClean="0">
                <a:cs typeface="ＭＳ Ｐゴシック"/>
              </a:rPr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Process</a:t>
            </a:r>
            <a:endParaRPr lang="en-US" smtClean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Hospital patient first meets a doctor</a:t>
            </a:r>
          </a:p>
          <a:p>
            <a:r>
              <a:rPr lang="en-GB" sz="2800" smtClean="0"/>
              <a:t>Doctor makes a diagnosis</a:t>
            </a:r>
          </a:p>
          <a:p>
            <a:r>
              <a:rPr lang="en-GB" sz="2800" smtClean="0"/>
              <a:t>Doctor prescribes medicine</a:t>
            </a:r>
          </a:p>
          <a:p>
            <a:r>
              <a:rPr lang="en-GB" sz="2800" smtClean="0"/>
              <a:t>Hospital pharmacist dispenses medicine</a:t>
            </a:r>
          </a:p>
          <a:p>
            <a:r>
              <a:rPr lang="en-GB" sz="2800" smtClean="0"/>
              <a:t>Patient history file is updated</a:t>
            </a:r>
          </a:p>
          <a:p>
            <a:r>
              <a:rPr lang="en-GB" sz="2800" smtClean="0"/>
              <a:t>Medicine reordered to maintain supply</a:t>
            </a:r>
            <a:endParaRPr lang="en-US" sz="2800" smtClean="0"/>
          </a:p>
        </p:txBody>
      </p:sp>
      <p:grpSp>
        <p:nvGrpSpPr>
          <p:cNvPr id="47107" name="Group 4"/>
          <p:cNvGrpSpPr>
            <a:grpSpLocks noChangeAspect="1"/>
          </p:cNvGrpSpPr>
          <p:nvPr/>
        </p:nvGrpSpPr>
        <p:grpSpPr bwMode="auto">
          <a:xfrm>
            <a:off x="1331913" y="4508500"/>
            <a:ext cx="8712200" cy="1362075"/>
            <a:chOff x="1809" y="4532"/>
            <a:chExt cx="8669" cy="1357"/>
          </a:xfrm>
        </p:grpSpPr>
        <p:sp>
          <p:nvSpPr>
            <p:cNvPr id="47108" name="AutoShape 5"/>
            <p:cNvSpPr>
              <a:spLocks noChangeAspect="1" noChangeArrowheads="1"/>
            </p:cNvSpPr>
            <p:nvPr/>
          </p:nvSpPr>
          <p:spPr bwMode="auto">
            <a:xfrm>
              <a:off x="1809" y="4532"/>
              <a:ext cx="8669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E">
                <a:latin typeface="Calibri" pitchFamily="34" charset="0"/>
              </a:endParaRPr>
            </a:p>
          </p:txBody>
        </p:sp>
        <p:sp>
          <p:nvSpPr>
            <p:cNvPr id="47109" name="Rectangle 6"/>
            <p:cNvSpPr>
              <a:spLocks noChangeArrowheads="1"/>
            </p:cNvSpPr>
            <p:nvPr/>
          </p:nvSpPr>
          <p:spPr bwMode="auto">
            <a:xfrm>
              <a:off x="1809" y="4892"/>
              <a:ext cx="798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Meet 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Patient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7110" name="Rectangle 7"/>
            <p:cNvSpPr>
              <a:spLocks noChangeArrowheads="1"/>
            </p:cNvSpPr>
            <p:nvPr/>
          </p:nvSpPr>
          <p:spPr bwMode="auto">
            <a:xfrm>
              <a:off x="2772" y="4893"/>
              <a:ext cx="975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Make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Diagnosis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7111" name="Rectangle 8"/>
            <p:cNvSpPr>
              <a:spLocks noChangeArrowheads="1"/>
            </p:cNvSpPr>
            <p:nvPr/>
          </p:nvSpPr>
          <p:spPr bwMode="auto">
            <a:xfrm>
              <a:off x="5147" y="4894"/>
              <a:ext cx="962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Dispense Medicine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7112" name="Rectangle 9"/>
            <p:cNvSpPr>
              <a:spLocks noChangeArrowheads="1"/>
            </p:cNvSpPr>
            <p:nvPr/>
          </p:nvSpPr>
          <p:spPr bwMode="auto">
            <a:xfrm>
              <a:off x="6304" y="4802"/>
              <a:ext cx="818" cy="88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Update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Patient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History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7113" name="Rectangle 10"/>
            <p:cNvSpPr>
              <a:spLocks noChangeArrowheads="1"/>
            </p:cNvSpPr>
            <p:nvPr/>
          </p:nvSpPr>
          <p:spPr bwMode="auto">
            <a:xfrm>
              <a:off x="7311" y="4892"/>
              <a:ext cx="960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Reorder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Medicine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7114" name="AutoShape 11"/>
            <p:cNvCxnSpPr>
              <a:cxnSpLocks noChangeShapeType="1"/>
              <a:stCxn id="47112" idx="3"/>
              <a:endCxn id="47113" idx="1"/>
            </p:cNvCxnSpPr>
            <p:nvPr/>
          </p:nvCxnSpPr>
          <p:spPr bwMode="auto">
            <a:xfrm flipV="1">
              <a:off x="7122" y="5238"/>
              <a:ext cx="189" cy="5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3938" y="4892"/>
              <a:ext cx="1014" cy="6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lIns="69494" tIns="34747" rIns="69494" bIns="34747" anchor="ctr"/>
            <a:lstStyle/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Prescribe</a:t>
              </a:r>
            </a:p>
            <a:p>
              <a:pPr algn="ctr" eaLnBrk="0" hangingPunct="0"/>
              <a:r>
                <a:rPr lang="en-US" altLang="ja-JP" sz="1400" b="1">
                  <a:solidFill>
                    <a:srgbClr val="080808"/>
                  </a:solidFill>
                  <a:latin typeface="Times New Roman" pitchFamily="18" charset="0"/>
                  <a:ea typeface="MS Mincho" pitchFamily="49" charset="-128"/>
                </a:rPr>
                <a:t>Medicine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7116" name="AutoShape 13"/>
            <p:cNvCxnSpPr>
              <a:cxnSpLocks noChangeShapeType="1"/>
              <a:stCxn id="47109" idx="3"/>
              <a:endCxn id="47110" idx="1"/>
            </p:cNvCxnSpPr>
            <p:nvPr/>
          </p:nvCxnSpPr>
          <p:spPr bwMode="auto">
            <a:xfrm>
              <a:off x="2607" y="5238"/>
              <a:ext cx="165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cxnSp>
          <p:nvCxnSpPr>
            <p:cNvPr id="47117" name="AutoShape 14"/>
            <p:cNvCxnSpPr>
              <a:cxnSpLocks noChangeShapeType="1"/>
              <a:stCxn id="47110" idx="3"/>
              <a:endCxn id="47115" idx="1"/>
            </p:cNvCxnSpPr>
            <p:nvPr/>
          </p:nvCxnSpPr>
          <p:spPr bwMode="auto">
            <a:xfrm flipV="1">
              <a:off x="3747" y="5238"/>
              <a:ext cx="191" cy="1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cxnSp>
          <p:nvCxnSpPr>
            <p:cNvPr id="47118" name="AutoShape 15"/>
            <p:cNvCxnSpPr>
              <a:cxnSpLocks noChangeShapeType="1"/>
              <a:stCxn id="47115" idx="3"/>
              <a:endCxn id="47111" idx="1"/>
            </p:cNvCxnSpPr>
            <p:nvPr/>
          </p:nvCxnSpPr>
          <p:spPr bwMode="auto">
            <a:xfrm>
              <a:off x="4952" y="5238"/>
              <a:ext cx="195" cy="2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  <p:cxnSp>
          <p:nvCxnSpPr>
            <p:cNvPr id="47119" name="AutoShape 16"/>
            <p:cNvCxnSpPr>
              <a:cxnSpLocks noChangeShapeType="1"/>
              <a:stCxn id="47111" idx="3"/>
              <a:endCxn id="47112" idx="1"/>
            </p:cNvCxnSpPr>
            <p:nvPr/>
          </p:nvCxnSpPr>
          <p:spPr bwMode="auto">
            <a:xfrm>
              <a:off x="6109" y="5240"/>
              <a:ext cx="195" cy="3"/>
            </a:xfrm>
            <a:prstGeom prst="straightConnector1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2174</TotalTime>
  <Words>587</Words>
  <Application>Microsoft Office PowerPoint</Application>
  <PresentationFormat>On-screen Show (4:3)</PresentationFormat>
  <Paragraphs>188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Arial</vt:lpstr>
      <vt:lpstr>ＭＳ Ｐゴシック</vt:lpstr>
      <vt:lpstr>Wingdings</vt:lpstr>
      <vt:lpstr>Times New Roman</vt:lpstr>
      <vt:lpstr>MS Mincho</vt:lpstr>
      <vt:lpstr>Office Theme</vt:lpstr>
      <vt:lpstr>Office Theme</vt:lpstr>
      <vt:lpstr>Visio</vt:lpstr>
      <vt:lpstr>BSc in Business Information Systems (BSHBIS4) Business Process Engineering</vt:lpstr>
      <vt:lpstr>Learning Objectives</vt:lpstr>
      <vt:lpstr>Analysis Tools for Identifying  Processes  </vt:lpstr>
      <vt:lpstr>What is a SIPOC Diagram? </vt:lpstr>
      <vt:lpstr>When to use SIPOC Diagrams</vt:lpstr>
      <vt:lpstr>How to draw a SIPOC Diagram </vt:lpstr>
      <vt:lpstr>Step-by-step procedure</vt:lpstr>
      <vt:lpstr>SIPOC Diagram Example –  Prescribing Medicines </vt:lpstr>
      <vt:lpstr>Process</vt:lpstr>
      <vt:lpstr>Outputs and Customers</vt:lpstr>
      <vt:lpstr>Inputs and Suppliers</vt:lpstr>
      <vt:lpstr>Final SIPOC diagram </vt:lpstr>
      <vt:lpstr>Exercise – SIPOC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 in Business Information Systems (BSHBIS4) Business Process Engineering</dc:title>
  <dc:creator>Eugene O'Loughlin</dc:creator>
  <cp:lastModifiedBy>Ron Elliott</cp:lastModifiedBy>
  <cp:revision>45</cp:revision>
  <dcterms:created xsi:type="dcterms:W3CDTF">2011-09-06T14:08:35Z</dcterms:created>
  <dcterms:modified xsi:type="dcterms:W3CDTF">2013-02-07T09:06:40Z</dcterms:modified>
</cp:coreProperties>
</file>