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Lst>
  <p:notesMasterIdLst>
    <p:notesMasterId r:id="rId26"/>
  </p:notesMasterIdLst>
  <p:sldIdLst>
    <p:sldId id="313" r:id="rId3"/>
    <p:sldId id="314" r:id="rId4"/>
    <p:sldId id="326" r:id="rId5"/>
    <p:sldId id="315" r:id="rId6"/>
    <p:sldId id="323" r:id="rId7"/>
    <p:sldId id="324" r:id="rId8"/>
    <p:sldId id="318" r:id="rId9"/>
    <p:sldId id="319" r:id="rId10"/>
    <p:sldId id="328" r:id="rId11"/>
    <p:sldId id="325" r:id="rId12"/>
    <p:sldId id="320" r:id="rId13"/>
    <p:sldId id="327" r:id="rId14"/>
    <p:sldId id="321" r:id="rId15"/>
    <p:sldId id="329" r:id="rId16"/>
    <p:sldId id="330" r:id="rId17"/>
    <p:sldId id="331" r:id="rId18"/>
    <p:sldId id="332" r:id="rId19"/>
    <p:sldId id="333" r:id="rId20"/>
    <p:sldId id="334" r:id="rId21"/>
    <p:sldId id="335" r:id="rId22"/>
    <p:sldId id="336" r:id="rId23"/>
    <p:sldId id="338" r:id="rId24"/>
    <p:sldId id="337"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0" autoAdjust="0"/>
    <p:restoredTop sz="86387" autoAdjust="0"/>
  </p:normalViewPr>
  <p:slideViewPr>
    <p:cSldViewPr>
      <p:cViewPr varScale="1">
        <p:scale>
          <a:sx n="70" d="100"/>
          <a:sy n="70" d="100"/>
        </p:scale>
        <p:origin x="-954" y="-90"/>
      </p:cViewPr>
      <p:guideLst>
        <p:guide orient="horz" pos="2160"/>
        <p:guide pos="2880"/>
      </p:guideLst>
    </p:cSldViewPr>
  </p:slideViewPr>
  <p:outlineViewPr>
    <p:cViewPr>
      <p:scale>
        <a:sx n="33" d="100"/>
        <a:sy n="33" d="100"/>
      </p:scale>
      <p:origin x="0" y="4131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733547-AEE3-4919-83B7-B1037B8D4AED}" type="doc">
      <dgm:prSet loTypeId="urn:microsoft.com/office/officeart/2005/8/layout/radial6" loCatId="cycle" qsTypeId="urn:microsoft.com/office/officeart/2005/8/quickstyle/simple3" qsCatId="simple" csTypeId="urn:microsoft.com/office/officeart/2005/8/colors/colorful5" csCatId="colorful" phldr="1"/>
      <dgm:spPr>
        <a:scene3d>
          <a:camera prst="orthographicFront">
            <a:rot lat="0" lon="0" rev="0"/>
          </a:camera>
          <a:lightRig rig="threePt" dir="t"/>
        </a:scene3d>
      </dgm:spPr>
      <dgm:t>
        <a:bodyPr/>
        <a:lstStyle/>
        <a:p>
          <a:endParaRPr lang="en-IE"/>
        </a:p>
      </dgm:t>
    </dgm:pt>
    <dgm:pt modelId="{7AFD570A-5A6E-4789-87ED-815FCBFF28BF}">
      <dgm:prSet phldrT="[Text]"/>
      <dgm:spPr>
        <a:solidFill>
          <a:srgbClr val="FFFF00"/>
        </a:solidFill>
      </dgm:spPr>
      <dgm:t>
        <a:bodyPr/>
        <a:lstStyle/>
        <a:p>
          <a:r>
            <a:rPr lang="en-IE" dirty="0" smtClean="0">
              <a:latin typeface="Calibri" pitchFamily="34" charset="0"/>
            </a:rPr>
            <a:t>Performance</a:t>
          </a:r>
          <a:endParaRPr lang="en-IE" dirty="0">
            <a:latin typeface="Calibri" pitchFamily="34" charset="0"/>
          </a:endParaRPr>
        </a:p>
      </dgm:t>
    </dgm:pt>
    <dgm:pt modelId="{5C415204-4A3C-4087-890D-397A4F63497A}" type="parTrans" cxnId="{865AB538-4971-4223-99F8-396B1C3C27D4}">
      <dgm:prSet/>
      <dgm:spPr/>
      <dgm:t>
        <a:bodyPr/>
        <a:lstStyle/>
        <a:p>
          <a:endParaRPr lang="en-IE"/>
        </a:p>
      </dgm:t>
    </dgm:pt>
    <dgm:pt modelId="{CCBCE279-735E-4A7E-BBAF-8D4CD7718442}" type="sibTrans" cxnId="{865AB538-4971-4223-99F8-396B1C3C27D4}">
      <dgm:prSet/>
      <dgm:spPr/>
      <dgm:t>
        <a:bodyPr/>
        <a:lstStyle/>
        <a:p>
          <a:endParaRPr lang="en-IE"/>
        </a:p>
      </dgm:t>
    </dgm:pt>
    <dgm:pt modelId="{99ACF293-57F4-4536-B472-1ECA5FFB0934}">
      <dgm:prSet phldrT="[Text]" custT="1"/>
      <dgm:spPr>
        <a:solidFill>
          <a:srgbClr val="FFFF00"/>
        </a:solidFill>
      </dgm:spPr>
      <dgm:t>
        <a:bodyPr/>
        <a:lstStyle/>
        <a:p>
          <a:r>
            <a:rPr lang="en-IE" sz="1600" b="0" dirty="0" smtClean="0">
              <a:latin typeface="Calibri" pitchFamily="34" charset="0"/>
            </a:rPr>
            <a:t>Planning</a:t>
          </a:r>
          <a:endParaRPr lang="en-IE" sz="1600" b="0" dirty="0">
            <a:latin typeface="Calibri" pitchFamily="34" charset="0"/>
          </a:endParaRPr>
        </a:p>
      </dgm:t>
    </dgm:pt>
    <dgm:pt modelId="{6F771499-EFA3-43A6-BC53-CF2CE3A4A826}" type="parTrans" cxnId="{B6CBAC9A-4869-445D-8000-C461ABA50D58}">
      <dgm:prSet/>
      <dgm:spPr/>
      <dgm:t>
        <a:bodyPr/>
        <a:lstStyle/>
        <a:p>
          <a:endParaRPr lang="en-IE"/>
        </a:p>
      </dgm:t>
    </dgm:pt>
    <dgm:pt modelId="{14FDE83F-FC0A-4659-A360-F47EE51D0D68}" type="sibTrans" cxnId="{B6CBAC9A-4869-445D-8000-C461ABA50D58}">
      <dgm:prSet/>
      <dgm:spPr>
        <a:solidFill>
          <a:srgbClr val="FF0000"/>
        </a:solidFill>
      </dgm:spPr>
      <dgm:t>
        <a:bodyPr/>
        <a:lstStyle/>
        <a:p>
          <a:endParaRPr lang="en-IE"/>
        </a:p>
      </dgm:t>
    </dgm:pt>
    <dgm:pt modelId="{0F0C69FC-AF76-408C-A8B9-14254D9C6047}">
      <dgm:prSet phldrT="[Text]"/>
      <dgm:spPr>
        <a:solidFill>
          <a:srgbClr val="FFFF00"/>
        </a:solidFill>
      </dgm:spPr>
      <dgm:t>
        <a:bodyPr/>
        <a:lstStyle/>
        <a:p>
          <a:r>
            <a:rPr lang="en-IE" dirty="0" smtClean="0">
              <a:latin typeface="Calibri" pitchFamily="34" charset="0"/>
            </a:rPr>
            <a:t>Process</a:t>
          </a:r>
          <a:endParaRPr lang="en-IE" dirty="0">
            <a:latin typeface="Calibri" pitchFamily="34" charset="0"/>
          </a:endParaRPr>
        </a:p>
      </dgm:t>
    </dgm:pt>
    <dgm:pt modelId="{731EA5BA-2DB6-4047-B82C-4EECDA6EC13D}" type="parTrans" cxnId="{8366C656-B807-4679-AFCB-9F8A73A6BF89}">
      <dgm:prSet/>
      <dgm:spPr/>
      <dgm:t>
        <a:bodyPr/>
        <a:lstStyle/>
        <a:p>
          <a:endParaRPr lang="en-IE"/>
        </a:p>
      </dgm:t>
    </dgm:pt>
    <dgm:pt modelId="{83CB3375-5C50-4FBE-A94C-F5ED881F4880}" type="sibTrans" cxnId="{8366C656-B807-4679-AFCB-9F8A73A6BF89}">
      <dgm:prSet/>
      <dgm:spPr>
        <a:solidFill>
          <a:srgbClr val="FF0000"/>
        </a:solidFill>
      </dgm:spPr>
      <dgm:t>
        <a:bodyPr/>
        <a:lstStyle/>
        <a:p>
          <a:endParaRPr lang="en-IE"/>
        </a:p>
      </dgm:t>
    </dgm:pt>
    <dgm:pt modelId="{5B763E5B-CB45-4E26-B618-DAB29B48FCF4}">
      <dgm:prSet phldrT="[Text]"/>
      <dgm:spPr>
        <a:solidFill>
          <a:srgbClr val="FFFF00"/>
        </a:solidFill>
      </dgm:spPr>
      <dgm:t>
        <a:bodyPr/>
        <a:lstStyle/>
        <a:p>
          <a:r>
            <a:rPr lang="en-IE" dirty="0" smtClean="0">
              <a:latin typeface="Calibri" pitchFamily="34" charset="0"/>
            </a:rPr>
            <a:t>People</a:t>
          </a:r>
          <a:endParaRPr lang="en-IE" dirty="0">
            <a:latin typeface="Calibri" pitchFamily="34" charset="0"/>
          </a:endParaRPr>
        </a:p>
      </dgm:t>
    </dgm:pt>
    <dgm:pt modelId="{17F20A3A-4D08-4953-93D8-B9A622FB4B00}" type="parTrans" cxnId="{6F3AF332-0161-4BAA-AEBE-451B7CF1C7E1}">
      <dgm:prSet/>
      <dgm:spPr/>
      <dgm:t>
        <a:bodyPr/>
        <a:lstStyle/>
        <a:p>
          <a:endParaRPr lang="en-IE"/>
        </a:p>
      </dgm:t>
    </dgm:pt>
    <dgm:pt modelId="{19A14723-DA84-434B-B035-1EDE16069003}" type="sibTrans" cxnId="{6F3AF332-0161-4BAA-AEBE-451B7CF1C7E1}">
      <dgm:prSet/>
      <dgm:spPr>
        <a:solidFill>
          <a:srgbClr val="FF0000"/>
        </a:solidFill>
        <a:ln>
          <a:solidFill>
            <a:schemeClr val="accent1"/>
          </a:solidFill>
        </a:ln>
      </dgm:spPr>
      <dgm:t>
        <a:bodyPr/>
        <a:lstStyle/>
        <a:p>
          <a:endParaRPr lang="en-IE"/>
        </a:p>
      </dgm:t>
    </dgm:pt>
    <dgm:pt modelId="{597A5887-882E-47BE-A6D1-B7F0155F42D9}">
      <dgm:prSet phldrT="[Text]"/>
      <dgm:spPr/>
      <dgm:t>
        <a:bodyPr/>
        <a:lstStyle/>
        <a:p>
          <a:endParaRPr lang="en-IE" dirty="0"/>
        </a:p>
      </dgm:t>
    </dgm:pt>
    <dgm:pt modelId="{293C48C3-7463-4529-8995-58AA4CDE4E78}" type="parTrans" cxnId="{BF1A8068-9D8F-43C7-A1B6-0851FC570CA6}">
      <dgm:prSet/>
      <dgm:spPr/>
      <dgm:t>
        <a:bodyPr/>
        <a:lstStyle/>
        <a:p>
          <a:endParaRPr lang="en-IE"/>
        </a:p>
      </dgm:t>
    </dgm:pt>
    <dgm:pt modelId="{9AD8FF3C-91F5-4F1B-95CF-880265F3536C}" type="sibTrans" cxnId="{BF1A8068-9D8F-43C7-A1B6-0851FC570CA6}">
      <dgm:prSet/>
      <dgm:spPr/>
      <dgm:t>
        <a:bodyPr/>
        <a:lstStyle/>
        <a:p>
          <a:endParaRPr lang="en-IE"/>
        </a:p>
      </dgm:t>
    </dgm:pt>
    <dgm:pt modelId="{B8A76BA9-9600-49F3-BC38-0B99AAFE8AFA}" type="pres">
      <dgm:prSet presAssocID="{52733547-AEE3-4919-83B7-B1037B8D4AED}" presName="Name0" presStyleCnt="0">
        <dgm:presLayoutVars>
          <dgm:chMax val="1"/>
          <dgm:dir/>
          <dgm:animLvl val="ctr"/>
          <dgm:resizeHandles val="exact"/>
        </dgm:presLayoutVars>
      </dgm:prSet>
      <dgm:spPr/>
      <dgm:t>
        <a:bodyPr/>
        <a:lstStyle/>
        <a:p>
          <a:endParaRPr lang="en-IE"/>
        </a:p>
      </dgm:t>
    </dgm:pt>
    <dgm:pt modelId="{BC8029E3-19E1-4387-8FEA-2DC5F732B2EA}" type="pres">
      <dgm:prSet presAssocID="{7AFD570A-5A6E-4789-87ED-815FCBFF28BF}" presName="centerShape" presStyleLbl="node0" presStyleIdx="0" presStyleCnt="1"/>
      <dgm:spPr/>
      <dgm:t>
        <a:bodyPr/>
        <a:lstStyle/>
        <a:p>
          <a:endParaRPr lang="en-IE"/>
        </a:p>
      </dgm:t>
    </dgm:pt>
    <dgm:pt modelId="{A2200D65-25B9-444A-9CC7-34F563F39DF9}" type="pres">
      <dgm:prSet presAssocID="{99ACF293-57F4-4536-B472-1ECA5FFB0934}" presName="node" presStyleLbl="node1" presStyleIdx="0" presStyleCnt="3">
        <dgm:presLayoutVars>
          <dgm:bulletEnabled val="1"/>
        </dgm:presLayoutVars>
      </dgm:prSet>
      <dgm:spPr/>
      <dgm:t>
        <a:bodyPr/>
        <a:lstStyle/>
        <a:p>
          <a:endParaRPr lang="en-IE"/>
        </a:p>
      </dgm:t>
    </dgm:pt>
    <dgm:pt modelId="{E97C51BB-EC16-4184-B3BC-2E5FBC5B8B9C}" type="pres">
      <dgm:prSet presAssocID="{99ACF293-57F4-4536-B472-1ECA5FFB0934}" presName="dummy" presStyleCnt="0"/>
      <dgm:spPr/>
    </dgm:pt>
    <dgm:pt modelId="{A9D3262E-12A2-41E4-B25E-8ABAD1549CBC}" type="pres">
      <dgm:prSet presAssocID="{14FDE83F-FC0A-4659-A360-F47EE51D0D68}" presName="sibTrans" presStyleLbl="sibTrans2D1" presStyleIdx="0" presStyleCnt="3"/>
      <dgm:spPr/>
      <dgm:t>
        <a:bodyPr/>
        <a:lstStyle/>
        <a:p>
          <a:endParaRPr lang="en-IE"/>
        </a:p>
      </dgm:t>
    </dgm:pt>
    <dgm:pt modelId="{040BBE86-5226-49FB-9311-293DA377705B}" type="pres">
      <dgm:prSet presAssocID="{0F0C69FC-AF76-408C-A8B9-14254D9C6047}" presName="node" presStyleLbl="node1" presStyleIdx="1" presStyleCnt="3">
        <dgm:presLayoutVars>
          <dgm:bulletEnabled val="1"/>
        </dgm:presLayoutVars>
      </dgm:prSet>
      <dgm:spPr/>
      <dgm:t>
        <a:bodyPr/>
        <a:lstStyle/>
        <a:p>
          <a:endParaRPr lang="en-IE"/>
        </a:p>
      </dgm:t>
    </dgm:pt>
    <dgm:pt modelId="{EF6CBD8E-5352-486D-A8CB-65A9BD98DAF6}" type="pres">
      <dgm:prSet presAssocID="{0F0C69FC-AF76-408C-A8B9-14254D9C6047}" presName="dummy" presStyleCnt="0"/>
      <dgm:spPr/>
    </dgm:pt>
    <dgm:pt modelId="{7438B058-F413-43EC-A502-1C6A5A89236D}" type="pres">
      <dgm:prSet presAssocID="{83CB3375-5C50-4FBE-A94C-F5ED881F4880}" presName="sibTrans" presStyleLbl="sibTrans2D1" presStyleIdx="1" presStyleCnt="3"/>
      <dgm:spPr/>
      <dgm:t>
        <a:bodyPr/>
        <a:lstStyle/>
        <a:p>
          <a:endParaRPr lang="en-IE"/>
        </a:p>
      </dgm:t>
    </dgm:pt>
    <dgm:pt modelId="{154D4D8E-C573-43B7-B54D-306B71713247}" type="pres">
      <dgm:prSet presAssocID="{5B763E5B-CB45-4E26-B618-DAB29B48FCF4}" presName="node" presStyleLbl="node1" presStyleIdx="2" presStyleCnt="3">
        <dgm:presLayoutVars>
          <dgm:bulletEnabled val="1"/>
        </dgm:presLayoutVars>
      </dgm:prSet>
      <dgm:spPr/>
      <dgm:t>
        <a:bodyPr/>
        <a:lstStyle/>
        <a:p>
          <a:endParaRPr lang="en-IE"/>
        </a:p>
      </dgm:t>
    </dgm:pt>
    <dgm:pt modelId="{FE7DA2BD-8C02-4250-8374-F9EA1308676B}" type="pres">
      <dgm:prSet presAssocID="{5B763E5B-CB45-4E26-B618-DAB29B48FCF4}" presName="dummy" presStyleCnt="0"/>
      <dgm:spPr/>
    </dgm:pt>
    <dgm:pt modelId="{153A75CE-0442-40D0-A159-E3C197159CCF}" type="pres">
      <dgm:prSet presAssocID="{19A14723-DA84-434B-B035-1EDE16069003}" presName="sibTrans" presStyleLbl="sibTrans2D1" presStyleIdx="2" presStyleCnt="3"/>
      <dgm:spPr/>
      <dgm:t>
        <a:bodyPr/>
        <a:lstStyle/>
        <a:p>
          <a:endParaRPr lang="en-IE"/>
        </a:p>
      </dgm:t>
    </dgm:pt>
  </dgm:ptLst>
  <dgm:cxnLst>
    <dgm:cxn modelId="{B6CBAC9A-4869-445D-8000-C461ABA50D58}" srcId="{7AFD570A-5A6E-4789-87ED-815FCBFF28BF}" destId="{99ACF293-57F4-4536-B472-1ECA5FFB0934}" srcOrd="0" destOrd="0" parTransId="{6F771499-EFA3-43A6-BC53-CF2CE3A4A826}" sibTransId="{14FDE83F-FC0A-4659-A360-F47EE51D0D68}"/>
    <dgm:cxn modelId="{8366C656-B807-4679-AFCB-9F8A73A6BF89}" srcId="{7AFD570A-5A6E-4789-87ED-815FCBFF28BF}" destId="{0F0C69FC-AF76-408C-A8B9-14254D9C6047}" srcOrd="1" destOrd="0" parTransId="{731EA5BA-2DB6-4047-B82C-4EECDA6EC13D}" sibTransId="{83CB3375-5C50-4FBE-A94C-F5ED881F4880}"/>
    <dgm:cxn modelId="{5EE95794-56E4-4029-B22D-EEF32F21B618}" type="presOf" srcId="{83CB3375-5C50-4FBE-A94C-F5ED881F4880}" destId="{7438B058-F413-43EC-A502-1C6A5A89236D}" srcOrd="0" destOrd="0" presId="urn:microsoft.com/office/officeart/2005/8/layout/radial6"/>
    <dgm:cxn modelId="{4840241C-8882-4D92-BC75-C87B67BC03B7}" type="presOf" srcId="{5B763E5B-CB45-4E26-B618-DAB29B48FCF4}" destId="{154D4D8E-C573-43B7-B54D-306B71713247}" srcOrd="0" destOrd="0" presId="urn:microsoft.com/office/officeart/2005/8/layout/radial6"/>
    <dgm:cxn modelId="{FD7A6ED8-D3C0-4974-90FF-3F2EBD6A425C}" type="presOf" srcId="{52733547-AEE3-4919-83B7-B1037B8D4AED}" destId="{B8A76BA9-9600-49F3-BC38-0B99AAFE8AFA}" srcOrd="0" destOrd="0" presId="urn:microsoft.com/office/officeart/2005/8/layout/radial6"/>
    <dgm:cxn modelId="{865AB538-4971-4223-99F8-396B1C3C27D4}" srcId="{52733547-AEE3-4919-83B7-B1037B8D4AED}" destId="{7AFD570A-5A6E-4789-87ED-815FCBFF28BF}" srcOrd="0" destOrd="0" parTransId="{5C415204-4A3C-4087-890D-397A4F63497A}" sibTransId="{CCBCE279-735E-4A7E-BBAF-8D4CD7718442}"/>
    <dgm:cxn modelId="{D620E195-267F-4566-AA3D-0C406BC77514}" type="presOf" srcId="{14FDE83F-FC0A-4659-A360-F47EE51D0D68}" destId="{A9D3262E-12A2-41E4-B25E-8ABAD1549CBC}" srcOrd="0" destOrd="0" presId="urn:microsoft.com/office/officeart/2005/8/layout/radial6"/>
    <dgm:cxn modelId="{BF1A8068-9D8F-43C7-A1B6-0851FC570CA6}" srcId="{52733547-AEE3-4919-83B7-B1037B8D4AED}" destId="{597A5887-882E-47BE-A6D1-B7F0155F42D9}" srcOrd="1" destOrd="0" parTransId="{293C48C3-7463-4529-8995-58AA4CDE4E78}" sibTransId="{9AD8FF3C-91F5-4F1B-95CF-880265F3536C}"/>
    <dgm:cxn modelId="{B9F438E0-8645-4E93-814B-EF21693849F5}" type="presOf" srcId="{7AFD570A-5A6E-4789-87ED-815FCBFF28BF}" destId="{BC8029E3-19E1-4387-8FEA-2DC5F732B2EA}" srcOrd="0" destOrd="0" presId="urn:microsoft.com/office/officeart/2005/8/layout/radial6"/>
    <dgm:cxn modelId="{51327E82-F2E4-4F5A-97B9-C2FF5082BEE5}" type="presOf" srcId="{19A14723-DA84-434B-B035-1EDE16069003}" destId="{153A75CE-0442-40D0-A159-E3C197159CCF}" srcOrd="0" destOrd="0" presId="urn:microsoft.com/office/officeart/2005/8/layout/radial6"/>
    <dgm:cxn modelId="{6F3AF332-0161-4BAA-AEBE-451B7CF1C7E1}" srcId="{7AFD570A-5A6E-4789-87ED-815FCBFF28BF}" destId="{5B763E5B-CB45-4E26-B618-DAB29B48FCF4}" srcOrd="2" destOrd="0" parTransId="{17F20A3A-4D08-4953-93D8-B9A622FB4B00}" sibTransId="{19A14723-DA84-434B-B035-1EDE16069003}"/>
    <dgm:cxn modelId="{E2234D87-63F7-4CE5-987E-848CCA69C8F6}" type="presOf" srcId="{99ACF293-57F4-4536-B472-1ECA5FFB0934}" destId="{A2200D65-25B9-444A-9CC7-34F563F39DF9}" srcOrd="0" destOrd="0" presId="urn:microsoft.com/office/officeart/2005/8/layout/radial6"/>
    <dgm:cxn modelId="{3D5F5FB3-A23E-429E-9DD7-F32D84856432}" type="presOf" srcId="{0F0C69FC-AF76-408C-A8B9-14254D9C6047}" destId="{040BBE86-5226-49FB-9311-293DA377705B}" srcOrd="0" destOrd="0" presId="urn:microsoft.com/office/officeart/2005/8/layout/radial6"/>
    <dgm:cxn modelId="{AF23B466-9135-4542-A0FF-5BE6298ADB9C}" type="presParOf" srcId="{B8A76BA9-9600-49F3-BC38-0B99AAFE8AFA}" destId="{BC8029E3-19E1-4387-8FEA-2DC5F732B2EA}" srcOrd="0" destOrd="0" presId="urn:microsoft.com/office/officeart/2005/8/layout/radial6"/>
    <dgm:cxn modelId="{D5A0A987-A306-41F7-9EDC-FF468C55C7CF}" type="presParOf" srcId="{B8A76BA9-9600-49F3-BC38-0B99AAFE8AFA}" destId="{A2200D65-25B9-444A-9CC7-34F563F39DF9}" srcOrd="1" destOrd="0" presId="urn:microsoft.com/office/officeart/2005/8/layout/radial6"/>
    <dgm:cxn modelId="{90B9E738-180A-4369-9558-0676CFBAD483}" type="presParOf" srcId="{B8A76BA9-9600-49F3-BC38-0B99AAFE8AFA}" destId="{E97C51BB-EC16-4184-B3BC-2E5FBC5B8B9C}" srcOrd="2" destOrd="0" presId="urn:microsoft.com/office/officeart/2005/8/layout/radial6"/>
    <dgm:cxn modelId="{35FF7545-ABB8-4427-BC13-07E41B26CE46}" type="presParOf" srcId="{B8A76BA9-9600-49F3-BC38-0B99AAFE8AFA}" destId="{A9D3262E-12A2-41E4-B25E-8ABAD1549CBC}" srcOrd="3" destOrd="0" presId="urn:microsoft.com/office/officeart/2005/8/layout/radial6"/>
    <dgm:cxn modelId="{5848CE79-DBCA-4E33-819D-5C1F329E3966}" type="presParOf" srcId="{B8A76BA9-9600-49F3-BC38-0B99AAFE8AFA}" destId="{040BBE86-5226-49FB-9311-293DA377705B}" srcOrd="4" destOrd="0" presId="urn:microsoft.com/office/officeart/2005/8/layout/radial6"/>
    <dgm:cxn modelId="{322EAEA7-AC5B-4FC3-B631-509DA39C1FB6}" type="presParOf" srcId="{B8A76BA9-9600-49F3-BC38-0B99AAFE8AFA}" destId="{EF6CBD8E-5352-486D-A8CB-65A9BD98DAF6}" srcOrd="5" destOrd="0" presId="urn:microsoft.com/office/officeart/2005/8/layout/radial6"/>
    <dgm:cxn modelId="{083B272B-CFB3-445F-B054-02DD15DEDE01}" type="presParOf" srcId="{B8A76BA9-9600-49F3-BC38-0B99AAFE8AFA}" destId="{7438B058-F413-43EC-A502-1C6A5A89236D}" srcOrd="6" destOrd="0" presId="urn:microsoft.com/office/officeart/2005/8/layout/radial6"/>
    <dgm:cxn modelId="{958FA863-21C4-4881-BD56-3E6F4C4CD422}" type="presParOf" srcId="{B8A76BA9-9600-49F3-BC38-0B99AAFE8AFA}" destId="{154D4D8E-C573-43B7-B54D-306B71713247}" srcOrd="7" destOrd="0" presId="urn:microsoft.com/office/officeart/2005/8/layout/radial6"/>
    <dgm:cxn modelId="{03660636-2A76-4DA6-9C5D-939AC3571D0C}" type="presParOf" srcId="{B8A76BA9-9600-49F3-BC38-0B99AAFE8AFA}" destId="{FE7DA2BD-8C02-4250-8374-F9EA1308676B}" srcOrd="8" destOrd="0" presId="urn:microsoft.com/office/officeart/2005/8/layout/radial6"/>
    <dgm:cxn modelId="{32527F9F-D962-4A57-B19C-120447092E47}" type="presParOf" srcId="{B8A76BA9-9600-49F3-BC38-0B99AAFE8AFA}" destId="{153A75CE-0442-40D0-A159-E3C197159CCF}" srcOrd="9" destOrd="0" presId="urn:microsoft.com/office/officeart/2005/8/layout/radial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B1E72DE5-1977-4F6E-87E9-31F1F4B38D41}" type="datetimeFigureOut">
              <a:rPr lang="en-IE"/>
              <a:pPr>
                <a:defRPr/>
              </a:pPr>
              <a:t>17/02/2013</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E"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E"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88A183A-6ACC-46E5-9E74-5E40B40E5598}" type="slidenum">
              <a:rPr lang="en-IE"/>
              <a:pPr>
                <a:defRPr/>
              </a:pPr>
              <a:t>‹#›</a:t>
            </a:fld>
            <a:endParaRPr lang="en-I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ADC9B6A-4AEF-4525-B2DB-8E84B20DE293}" type="slidenum">
              <a:rPr lang="en-US">
                <a:solidFill>
                  <a:srgbClr val="000000"/>
                </a:solidFill>
                <a:cs typeface="Arial" charset="0"/>
              </a:rPr>
              <a:pPr fontAlgn="base">
                <a:spcBef>
                  <a:spcPct val="0"/>
                </a:spcBef>
                <a:spcAft>
                  <a:spcPct val="0"/>
                </a:spcAft>
              </a:pPr>
              <a:t>1</a:t>
            </a:fld>
            <a:endParaRPr lang="en-US">
              <a:solidFill>
                <a:srgbClr val="000000"/>
              </a:solidFill>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E640859-63ED-4718-870A-279DE1D3623B}" type="slidenum">
              <a:rPr lang="en-IE">
                <a:cs typeface="Arial" charset="0"/>
              </a:rPr>
              <a:pPr fontAlgn="base">
                <a:spcBef>
                  <a:spcPct val="0"/>
                </a:spcBef>
                <a:spcAft>
                  <a:spcPct val="0"/>
                </a:spcAft>
              </a:pPr>
              <a:t>2</a:t>
            </a:fld>
            <a:endParaRPr lang="en-IE">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E" smtClean="0"/>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6518D8-2444-402B-966F-4980C3549608}" type="slidenum">
              <a:rPr lang="en-IE">
                <a:cs typeface="Arial" charset="0"/>
              </a:rPr>
              <a:pPr fontAlgn="base">
                <a:spcBef>
                  <a:spcPct val="0"/>
                </a:spcBef>
                <a:spcAft>
                  <a:spcPct val="0"/>
                </a:spcAft>
              </a:pPr>
              <a:t>3</a:t>
            </a:fld>
            <a:endParaRPr lang="en-IE">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223B939-D74B-4C05-A81A-393A5C619EFA}" type="slidenum">
              <a:rPr lang="en-US">
                <a:cs typeface="Arial" charset="0"/>
              </a:rPr>
              <a:pPr fontAlgn="base">
                <a:spcBef>
                  <a:spcPct val="0"/>
                </a:spcBef>
                <a:spcAft>
                  <a:spcPct val="0"/>
                </a:spcAft>
              </a:pPr>
              <a:t>6</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
          <p:cNvPicPr>
            <a:picLocks noChangeAspect="1"/>
          </p:cNvPicPr>
          <p:nvPr/>
        </p:nvPicPr>
        <p:blipFill>
          <a:blip r:embed="rId2"/>
          <a:srcRect/>
          <a:stretch>
            <a:fillRect/>
          </a:stretch>
        </p:blipFill>
        <p:spPr bwMode="auto">
          <a:xfrm>
            <a:off x="6937375" y="352425"/>
            <a:ext cx="1595438" cy="954088"/>
          </a:xfrm>
          <a:prstGeom prst="rect">
            <a:avLst/>
          </a:prstGeom>
          <a:noFill/>
          <a:ln w="9525">
            <a:noFill/>
            <a:miter lim="800000"/>
            <a:headEnd/>
            <a:tailEnd/>
          </a:ln>
        </p:spPr>
      </p:pic>
      <p:sp>
        <p:nvSpPr>
          <p:cNvPr id="5" name="TextBox 4"/>
          <p:cNvSpPr txBox="1">
            <a:spLocks noChangeArrowheads="1"/>
          </p:cNvSpPr>
          <p:nvPr/>
        </p:nvSpPr>
        <p:spPr bwMode="auto">
          <a:xfrm>
            <a:off x="0" y="1412875"/>
            <a:ext cx="7380288" cy="46038"/>
          </a:xfrm>
          <a:prstGeom prst="rect">
            <a:avLst/>
          </a:prstGeom>
          <a:solidFill>
            <a:schemeClr val="tx2"/>
          </a:solidFill>
          <a:ln>
            <a:noFill/>
          </a:ln>
          <a:extLst>
            <a:ext uri="{91240B29-F687-4F45-9708-019B960494DF}"/>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auto">
              <a:spcBef>
                <a:spcPts val="0"/>
              </a:spcBef>
              <a:spcAft>
                <a:spcPts val="0"/>
              </a:spcAft>
              <a:defRPr/>
            </a:pPr>
            <a:endParaRPr lang="en-IE" smtClean="0">
              <a:cs typeface="+mn-cs"/>
            </a:endParaRPr>
          </a:p>
        </p:txBody>
      </p:sp>
      <p:pic>
        <p:nvPicPr>
          <p:cNvPr id="6" name="Picture 9" descr="Graduation-logo-without---banner"/>
          <p:cNvPicPr>
            <a:picLocks noChangeAspect="1" noChangeArrowheads="1"/>
          </p:cNvPicPr>
          <p:nvPr/>
        </p:nvPicPr>
        <p:blipFill>
          <a:blip r:embed="rId3"/>
          <a:srcRect/>
          <a:stretch>
            <a:fillRect/>
          </a:stretch>
        </p:blipFill>
        <p:spPr bwMode="auto">
          <a:xfrm>
            <a:off x="0" y="4868863"/>
            <a:ext cx="9144000" cy="1989137"/>
          </a:xfrm>
          <a:prstGeom prst="rect">
            <a:avLst/>
          </a:prstGeom>
          <a:noFill/>
          <a:ln w="9525">
            <a:noFill/>
            <a:miter lim="800000"/>
            <a:headEnd/>
            <a:tailEnd/>
          </a:ln>
        </p:spPr>
      </p:pic>
      <p:sp>
        <p:nvSpPr>
          <p:cNvPr id="10242" name="Rectangle 2"/>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1024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7" name="Rectangle 4"/>
          <p:cNvSpPr>
            <a:spLocks noGrp="1" noChangeArrowheads="1"/>
          </p:cNvSpPr>
          <p:nvPr>
            <p:ph type="dt" sz="half" idx="10"/>
          </p:nvPr>
        </p:nvSpPr>
        <p:spPr/>
        <p:txBody>
          <a:bodyPr/>
          <a:lstStyle>
            <a:lvl1pPr>
              <a:defRPr smtClean="0"/>
            </a:lvl1pPr>
          </a:lstStyle>
          <a:p>
            <a:pPr>
              <a:defRPr/>
            </a:pPr>
            <a:fld id="{9B133067-B5B9-4E31-9491-205E5E29FA9D}" type="datetime1">
              <a:rPr lang="en-US"/>
              <a:pPr>
                <a:defRPr/>
              </a:pPr>
              <a:t>2/17/2013</a:t>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smtClean="0"/>
            </a:lvl1pPr>
          </a:lstStyle>
          <a:p>
            <a:pPr>
              <a:defRPr/>
            </a:pPr>
            <a:fld id="{5CAC32AE-6A1D-440E-B78D-F0F68166FA5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C191A32D-3275-42B5-ABAD-D63AAEB4A66B}" type="datetime1">
              <a:rPr lang="en-US"/>
              <a:pPr>
                <a:defRPr/>
              </a:pPr>
              <a:t>2/17/2013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0DDD7F-73FE-44CA-907C-7D47E6A9C6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E8CD0FA0-5D57-4AAA-B90A-3CF32E209D9C}" type="datetime1">
              <a:rPr lang="en-US"/>
              <a:pPr>
                <a:defRPr/>
              </a:pPr>
              <a:t>2/17/2013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1F9E8C-27C4-4EBE-8102-7AA01524B80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3113" y="228600"/>
            <a:ext cx="8370887" cy="609600"/>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280988" y="1295400"/>
            <a:ext cx="4278312"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711700" y="1295400"/>
            <a:ext cx="42799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
          <p:cNvPicPr>
            <a:picLocks noChangeAspect="1"/>
          </p:cNvPicPr>
          <p:nvPr/>
        </p:nvPicPr>
        <p:blipFill>
          <a:blip r:embed="rId2"/>
          <a:srcRect/>
          <a:stretch>
            <a:fillRect/>
          </a:stretch>
        </p:blipFill>
        <p:spPr bwMode="auto">
          <a:xfrm>
            <a:off x="6937375" y="352425"/>
            <a:ext cx="1595438" cy="954088"/>
          </a:xfrm>
          <a:prstGeom prst="rect">
            <a:avLst/>
          </a:prstGeom>
          <a:noFill/>
          <a:ln w="9525">
            <a:noFill/>
            <a:miter lim="800000"/>
            <a:headEnd/>
            <a:tailEnd/>
          </a:ln>
        </p:spPr>
      </p:pic>
      <p:sp>
        <p:nvSpPr>
          <p:cNvPr id="5" name="TextBox 4"/>
          <p:cNvSpPr txBox="1">
            <a:spLocks noChangeArrowheads="1"/>
          </p:cNvSpPr>
          <p:nvPr/>
        </p:nvSpPr>
        <p:spPr bwMode="auto">
          <a:xfrm>
            <a:off x="0" y="1412875"/>
            <a:ext cx="7380288" cy="46038"/>
          </a:xfrm>
          <a:prstGeom prst="rect">
            <a:avLst/>
          </a:prstGeom>
          <a:solidFill>
            <a:schemeClr val="tx2"/>
          </a:solidFill>
          <a:ln>
            <a:noFill/>
          </a:ln>
          <a:extLst>
            <a:ext uri="{91240B29-F687-4F45-9708-019B960494DF}"/>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auto">
              <a:spcBef>
                <a:spcPts val="0"/>
              </a:spcBef>
              <a:spcAft>
                <a:spcPts val="0"/>
              </a:spcAft>
              <a:defRPr/>
            </a:pPr>
            <a:endParaRPr lang="en-IE" smtClean="0">
              <a:cs typeface="+mn-cs"/>
            </a:endParaRPr>
          </a:p>
        </p:txBody>
      </p:sp>
      <p:pic>
        <p:nvPicPr>
          <p:cNvPr id="6" name="Picture 9" descr="Graduation-logo-without---banner"/>
          <p:cNvPicPr>
            <a:picLocks noChangeAspect="1" noChangeArrowheads="1"/>
          </p:cNvPicPr>
          <p:nvPr/>
        </p:nvPicPr>
        <p:blipFill>
          <a:blip r:embed="rId3"/>
          <a:srcRect/>
          <a:stretch>
            <a:fillRect/>
          </a:stretch>
        </p:blipFill>
        <p:spPr bwMode="auto">
          <a:xfrm>
            <a:off x="0" y="4868863"/>
            <a:ext cx="9144000" cy="1989137"/>
          </a:xfrm>
          <a:prstGeom prst="rect">
            <a:avLst/>
          </a:prstGeom>
          <a:noFill/>
          <a:ln w="9525">
            <a:noFill/>
            <a:miter lim="800000"/>
            <a:headEnd/>
            <a:tailEnd/>
          </a:ln>
        </p:spPr>
      </p:pic>
      <p:sp>
        <p:nvSpPr>
          <p:cNvPr id="10242" name="Rectangle 2"/>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1024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7" name="Rectangle 4"/>
          <p:cNvSpPr>
            <a:spLocks noGrp="1" noChangeArrowheads="1"/>
          </p:cNvSpPr>
          <p:nvPr>
            <p:ph type="dt" sz="half" idx="10"/>
          </p:nvPr>
        </p:nvSpPr>
        <p:spPr/>
        <p:txBody>
          <a:bodyPr/>
          <a:lstStyle>
            <a:lvl1pPr>
              <a:defRPr smtClean="0"/>
            </a:lvl1pPr>
          </a:lstStyle>
          <a:p>
            <a:pPr>
              <a:defRPr/>
            </a:pPr>
            <a:fld id="{3551E93E-F320-4ED4-8C66-0006953B2BBD}" type="datetime1">
              <a:rPr lang="en-US"/>
              <a:pPr>
                <a:defRPr/>
              </a:pPr>
              <a:t>2/17/2013</a:t>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smtClean="0"/>
            </a:lvl1pPr>
          </a:lstStyle>
          <a:p>
            <a:pPr>
              <a:defRPr/>
            </a:pPr>
            <a:fld id="{D9170F59-C617-4F13-A6E5-F9CBBA6C0AE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0815BADE-9C80-4A99-BD29-25ACB55C600A}" type="datetime1">
              <a:rPr lang="en-US"/>
              <a:pPr>
                <a:defRPr/>
              </a:pPr>
              <a:t>2/17/2013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0B8B2D-8E95-4591-BBB5-6FEBF5A1A181}"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C592DD5B-52CE-4E24-8AF9-D9D5247695BC}" type="datetime1">
              <a:rPr lang="en-US"/>
              <a:pPr>
                <a:defRPr/>
              </a:pPr>
              <a:t>2/17/2013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63665A3-3F71-41C9-A822-4D83B5FBF524}"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69459008-695F-4BC5-A1BF-C2D8F19B55E5}" type="datetime1">
              <a:rPr lang="en-US"/>
              <a:pPr>
                <a:defRPr/>
              </a:pPr>
              <a:t>2/17/2013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D4CB5F-EB5D-4488-845E-4BAD36A66CA7}"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fld id="{B0D2CD29-6426-4DA6-87EB-370777350CB4}" type="datetime1">
              <a:rPr lang="en-US"/>
              <a:pPr>
                <a:defRPr/>
              </a:pPr>
              <a:t>2/17/2013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1671E9C-DB32-4CEF-AF84-BD1989235B9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fld id="{8DE197B2-7BD4-4389-A984-B53F4510026D}" type="datetime1">
              <a:rPr lang="en-US"/>
              <a:pPr>
                <a:defRPr/>
              </a:pPr>
              <a:t>2/17/2013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D70C6BA-0EE1-4BE3-95D5-6D8D3DDE37AF}"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460C6F6-1A0A-4DD5-8B72-57722631FC72}" type="datetime1">
              <a:rPr lang="en-US"/>
              <a:pPr>
                <a:defRPr/>
              </a:pPr>
              <a:t>2/17/2013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6F70018-D870-4E55-889F-DC7018AA75F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IE" dirty="0"/>
          </a:p>
        </p:txBody>
      </p:sp>
      <p:sp>
        <p:nvSpPr>
          <p:cNvPr id="3" name="Content Placeholder 2"/>
          <p:cNvSpPr>
            <a:spLocks noGrp="1"/>
          </p:cNvSpPr>
          <p:nvPr>
            <p:ph idx="1"/>
          </p:nvPr>
        </p:nvSpPr>
        <p:spPr/>
        <p:txBody>
          <a:bodyPr>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sp>
        <p:nvSpPr>
          <p:cNvPr id="4" name="Rectangle 4"/>
          <p:cNvSpPr>
            <a:spLocks noGrp="1" noChangeArrowheads="1"/>
          </p:cNvSpPr>
          <p:nvPr>
            <p:ph type="dt" sz="half" idx="10"/>
          </p:nvPr>
        </p:nvSpPr>
        <p:spPr>
          <a:ln/>
        </p:spPr>
        <p:txBody>
          <a:bodyPr/>
          <a:lstStyle>
            <a:lvl1pPr>
              <a:defRPr/>
            </a:lvl1pPr>
          </a:lstStyle>
          <a:p>
            <a:pPr>
              <a:defRPr/>
            </a:pPr>
            <a:fld id="{2B0F58CE-8CEB-4C74-AA3F-ADF968A89ADA}" type="datetime1">
              <a:rPr lang="en-US"/>
              <a:pPr>
                <a:defRPr/>
              </a:pPr>
              <a:t>2/17/2013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D3FB7D-3B07-4499-A4D9-6968D24A4211}"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BC70673-F184-4159-84E7-9ED44C855530}" type="datetime1">
              <a:rPr lang="en-US"/>
              <a:pPr>
                <a:defRPr/>
              </a:pPr>
              <a:t>2/17/2013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3031B3-F371-4EA7-952A-323D706690F8}"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8B2D61A-BEF5-4283-AF0A-5665AC853FD9}" type="datetime1">
              <a:rPr lang="en-US"/>
              <a:pPr>
                <a:defRPr/>
              </a:pPr>
              <a:t>2/17/2013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503EE5-0F1C-4501-945D-6A109E4D12D7}"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EEA9CBC8-9407-43C2-B18D-73204C4D5EF3}" type="datetime1">
              <a:rPr lang="en-US"/>
              <a:pPr>
                <a:defRPr/>
              </a:pPr>
              <a:t>2/17/2013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278195-5BB8-4073-9152-C5A9C97867A5}"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EA46FB03-9E9F-4314-8793-D253F45F0550}" type="datetime1">
              <a:rPr lang="en-US"/>
              <a:pPr>
                <a:defRPr/>
              </a:pPr>
              <a:t>2/17/2013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2A3AABA-DB82-46CF-82EE-460A645C3248}"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3113" y="228600"/>
            <a:ext cx="8370887" cy="609600"/>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280988" y="1295400"/>
            <a:ext cx="4278312"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711700" y="1295400"/>
            <a:ext cx="42799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C45BDE7C-71E0-41E1-9A91-D048C111329B}" type="datetime1">
              <a:rPr lang="en-US"/>
              <a:pPr>
                <a:defRPr/>
              </a:pPr>
              <a:t>2/17/2013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622515-ABED-4920-98E2-068C73F2062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72C6A922-5397-42FD-A8F3-E2F1D1DA4018}" type="datetime1">
              <a:rPr lang="en-US"/>
              <a:pPr>
                <a:defRPr/>
              </a:pPr>
              <a:t>2/17/2013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8FAAD6-E622-4616-B6C1-B51E6572D91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fld id="{EF452449-3063-41BE-A4E7-08976AC8CDB8}" type="datetime1">
              <a:rPr lang="en-US"/>
              <a:pPr>
                <a:defRPr/>
              </a:pPr>
              <a:t>2/17/2013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A17A8E7-3EF6-4A8F-BE5B-8070A83DFAA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fld id="{73C34F9F-A003-4EB9-AD77-AD8173812FAC}" type="datetime1">
              <a:rPr lang="en-US"/>
              <a:pPr>
                <a:defRPr/>
              </a:pPr>
              <a:t>2/17/2013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4077C73-083B-404E-8D09-AAC81AEDD25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900717F-F2C9-4277-9337-010D00C1DB1E}" type="datetime1">
              <a:rPr lang="en-US"/>
              <a:pPr>
                <a:defRPr/>
              </a:pPr>
              <a:t>2/17/2013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A72780B-049F-4D2F-83AE-8EB1011FFEF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C9BC0C9-A93F-44E2-89EB-7274BBE9DABA}" type="datetime1">
              <a:rPr lang="en-US"/>
              <a:pPr>
                <a:defRPr/>
              </a:pPr>
              <a:t>2/17/2013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721D0C-A3A1-4E1B-8074-580B7907518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0065683-EE75-4E48-8C69-18425BD2FB81}" type="datetime1">
              <a:rPr lang="en-US"/>
              <a:pPr>
                <a:defRPr/>
              </a:pPr>
              <a:t>2/17/2013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C31EFD0-E530-4FE1-85D3-7236A6EEE0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6419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smtClean="0">
                <a:latin typeface="+mn-lt"/>
                <a:cs typeface="+mn-cs"/>
              </a:defRPr>
            </a:lvl1pPr>
          </a:lstStyle>
          <a:p>
            <a:pPr>
              <a:defRPr/>
            </a:pPr>
            <a:fld id="{00755657-C8F4-4587-966A-FD5E5796DFFF}" type="datetime1">
              <a:rPr lang="en-US"/>
              <a:pPr>
                <a:defRPr/>
              </a:pPr>
              <a:t>2/17/2013</a:t>
            </a:fld>
            <a:endParaRPr lang="en-US"/>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cs typeface="+mn-cs"/>
              </a:defRPr>
            </a:lvl1pPr>
          </a:lstStyle>
          <a:p>
            <a:pPr>
              <a:defRPr/>
            </a:pPr>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smtClean="0">
                <a:latin typeface="+mn-lt"/>
                <a:cs typeface="+mn-cs"/>
              </a:defRPr>
            </a:lvl1pPr>
          </a:lstStyle>
          <a:p>
            <a:pPr>
              <a:defRPr/>
            </a:pPr>
            <a:fld id="{3C35DC2B-978F-434F-9EE2-991BDF3E90BB}" type="slidenum">
              <a:rPr lang="en-US"/>
              <a:pPr>
                <a:defRPr/>
              </a:pPr>
              <a:t>‹#›</a:t>
            </a:fld>
            <a:endParaRPr lang="en-US"/>
          </a:p>
        </p:txBody>
      </p:sp>
      <p:pic>
        <p:nvPicPr>
          <p:cNvPr id="1031" name="Picture 1"/>
          <p:cNvPicPr>
            <a:picLocks noChangeAspect="1"/>
          </p:cNvPicPr>
          <p:nvPr/>
        </p:nvPicPr>
        <p:blipFill>
          <a:blip r:embed="rId14"/>
          <a:srcRect/>
          <a:stretch>
            <a:fillRect/>
          </a:stretch>
        </p:blipFill>
        <p:spPr bwMode="auto">
          <a:xfrm>
            <a:off x="6937375" y="352425"/>
            <a:ext cx="1595438" cy="954088"/>
          </a:xfrm>
          <a:prstGeom prst="rect">
            <a:avLst/>
          </a:prstGeom>
          <a:noFill/>
          <a:ln w="9525">
            <a:noFill/>
            <a:miter lim="800000"/>
            <a:headEnd/>
            <a:tailEnd/>
          </a:ln>
        </p:spPr>
      </p:pic>
      <p:sp>
        <p:nvSpPr>
          <p:cNvPr id="9224" name="TextBox 4"/>
          <p:cNvSpPr txBox="1">
            <a:spLocks noChangeArrowheads="1"/>
          </p:cNvSpPr>
          <p:nvPr/>
        </p:nvSpPr>
        <p:spPr bwMode="auto">
          <a:xfrm>
            <a:off x="0" y="1412875"/>
            <a:ext cx="7380288" cy="46038"/>
          </a:xfrm>
          <a:prstGeom prst="rect">
            <a:avLst/>
          </a:prstGeom>
          <a:solidFill>
            <a:schemeClr val="tx2"/>
          </a:solidFill>
          <a:ln>
            <a:noFill/>
          </a:ln>
          <a:extLst>
            <a:ext uri="{91240B29-F687-4F45-9708-019B960494DF}"/>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auto">
              <a:spcBef>
                <a:spcPts val="0"/>
              </a:spcBef>
              <a:spcAft>
                <a:spcPts val="0"/>
              </a:spcAft>
              <a:defRPr/>
            </a:pPr>
            <a:endParaRPr lang="en-IE" smtClean="0">
              <a:cs typeface="+mn-cs"/>
            </a:endParaRPr>
          </a:p>
        </p:txBody>
      </p:sp>
    </p:spTree>
  </p:cSld>
  <p:clrMap bg1="lt1" tx1="dk1" bg2="lt2" tx2="dk2" accent1="accent1" accent2="accent2" accent3="accent3" accent4="accent4" accent5="accent5" accent6="accent6" hlink="hlink" folHlink="folHlink"/>
  <p:sldLayoutIdLst>
    <p:sldLayoutId id="2147483698" r:id="rId1"/>
    <p:sldLayoutId id="2147483687" r:id="rId2"/>
    <p:sldLayoutId id="2147483686" r:id="rId3"/>
    <p:sldLayoutId id="2147483685" r:id="rId4"/>
    <p:sldLayoutId id="2147483684" r:id="rId5"/>
    <p:sldLayoutId id="2147483683" r:id="rId6"/>
    <p:sldLayoutId id="2147483682" r:id="rId7"/>
    <p:sldLayoutId id="2147483681" r:id="rId8"/>
    <p:sldLayoutId id="2147483680" r:id="rId9"/>
    <p:sldLayoutId id="2147483679" r:id="rId10"/>
    <p:sldLayoutId id="2147483678" r:id="rId11"/>
    <p:sldLayoutId id="2147483699"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74638"/>
            <a:ext cx="6419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3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smtClean="0">
                <a:latin typeface="+mn-lt"/>
                <a:cs typeface="+mn-cs"/>
              </a:defRPr>
            </a:lvl1pPr>
          </a:lstStyle>
          <a:p>
            <a:pPr>
              <a:defRPr/>
            </a:pPr>
            <a:fld id="{30A4D6DF-ADC0-4C68-8987-192D62D255E1}" type="datetime1">
              <a:rPr lang="en-US"/>
              <a:pPr>
                <a:defRPr/>
              </a:pPr>
              <a:t>2/17/2013</a:t>
            </a:fld>
            <a:endParaRPr lang="en-US"/>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cs typeface="+mn-cs"/>
              </a:defRPr>
            </a:lvl1pPr>
          </a:lstStyle>
          <a:p>
            <a:pPr>
              <a:defRPr/>
            </a:pPr>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smtClean="0">
                <a:latin typeface="+mn-lt"/>
                <a:cs typeface="+mn-cs"/>
              </a:defRPr>
            </a:lvl1pPr>
          </a:lstStyle>
          <a:p>
            <a:pPr>
              <a:defRPr/>
            </a:pPr>
            <a:fld id="{DDA9D84D-801B-49DF-9D01-2F4765F3A9AB}" type="slidenum">
              <a:rPr lang="en-US"/>
              <a:pPr>
                <a:defRPr/>
              </a:pPr>
              <a:t>‹#›</a:t>
            </a:fld>
            <a:endParaRPr lang="en-US"/>
          </a:p>
        </p:txBody>
      </p:sp>
      <p:pic>
        <p:nvPicPr>
          <p:cNvPr id="14343" name="Picture 1"/>
          <p:cNvPicPr>
            <a:picLocks noChangeAspect="1"/>
          </p:cNvPicPr>
          <p:nvPr/>
        </p:nvPicPr>
        <p:blipFill>
          <a:blip r:embed="rId14"/>
          <a:srcRect/>
          <a:stretch>
            <a:fillRect/>
          </a:stretch>
        </p:blipFill>
        <p:spPr bwMode="auto">
          <a:xfrm>
            <a:off x="6937375" y="352425"/>
            <a:ext cx="1595438" cy="954088"/>
          </a:xfrm>
          <a:prstGeom prst="rect">
            <a:avLst/>
          </a:prstGeom>
          <a:noFill/>
          <a:ln w="9525">
            <a:noFill/>
            <a:miter lim="800000"/>
            <a:headEnd/>
            <a:tailEnd/>
          </a:ln>
        </p:spPr>
      </p:pic>
      <p:sp>
        <p:nvSpPr>
          <p:cNvPr id="9224" name="TextBox 4"/>
          <p:cNvSpPr txBox="1">
            <a:spLocks noChangeArrowheads="1"/>
          </p:cNvSpPr>
          <p:nvPr/>
        </p:nvSpPr>
        <p:spPr bwMode="auto">
          <a:xfrm>
            <a:off x="0" y="1412875"/>
            <a:ext cx="7380288" cy="46038"/>
          </a:xfrm>
          <a:prstGeom prst="rect">
            <a:avLst/>
          </a:prstGeom>
          <a:solidFill>
            <a:schemeClr val="tx2"/>
          </a:solidFill>
          <a:ln>
            <a:noFill/>
          </a:ln>
          <a:extLst>
            <a:ext uri="{91240B29-F687-4F45-9708-019B960494DF}"/>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auto">
              <a:spcBef>
                <a:spcPts val="0"/>
              </a:spcBef>
              <a:spcAft>
                <a:spcPts val="0"/>
              </a:spcAft>
              <a:defRPr/>
            </a:pPr>
            <a:endParaRPr lang="en-IE" smtClean="0">
              <a:cs typeface="+mn-cs"/>
            </a:endParaRPr>
          </a:p>
        </p:txBody>
      </p:sp>
    </p:spTree>
  </p:cSld>
  <p:clrMap bg1="lt1" tx1="dk1" bg2="lt2" tx2="dk2" accent1="accent1" accent2="accent2" accent3="accent3" accent4="accent4" accent5="accent5" accent6="accent6" hlink="hlink" folHlink="folHlink"/>
  <p:sldLayoutIdLst>
    <p:sldLayoutId id="2147483700" r:id="rId1"/>
    <p:sldLayoutId id="2147483697" r:id="rId2"/>
    <p:sldLayoutId id="2147483696" r:id="rId3"/>
    <p:sldLayoutId id="2147483695" r:id="rId4"/>
    <p:sldLayoutId id="2147483694" r:id="rId5"/>
    <p:sldLayoutId id="2147483693" r:id="rId6"/>
    <p:sldLayoutId id="2147483692" r:id="rId7"/>
    <p:sldLayoutId id="2147483691" r:id="rId8"/>
    <p:sldLayoutId id="2147483690" r:id="rId9"/>
    <p:sldLayoutId id="2147483689" r:id="rId10"/>
    <p:sldLayoutId id="2147483688" r:id="rId11"/>
    <p:sldLayoutId id="2147483701"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ideo" Target="http://www.youtube.com/v/L--Oyw6V8gI?hl=en_US&amp;version=3"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subTitle" idx="1"/>
          </p:nvPr>
        </p:nvSpPr>
        <p:spPr>
          <a:xfrm>
            <a:off x="381000" y="304800"/>
            <a:ext cx="6400800" cy="838200"/>
          </a:xfrm>
        </p:spPr>
        <p:txBody>
          <a:bodyPr/>
          <a:lstStyle/>
          <a:p>
            <a:r>
              <a:rPr lang="en-US" sz="4000" b="1" smtClean="0">
                <a:solidFill>
                  <a:srgbClr val="0070C0"/>
                </a:solidFill>
                <a:latin typeface="Calibri" pitchFamily="34" charset="0"/>
                <a:ea typeface="Verdana" pitchFamily="34" charset="0"/>
                <a:cs typeface="Calibri" pitchFamily="34" charset="0"/>
              </a:rPr>
              <a:t>Business Process Engineering</a:t>
            </a:r>
          </a:p>
        </p:txBody>
      </p:sp>
      <p:sp>
        <p:nvSpPr>
          <p:cNvPr id="28674" name="Rectangle 9"/>
          <p:cNvSpPr>
            <a:spLocks noGrp="1"/>
          </p:cNvSpPr>
          <p:nvPr>
            <p:ph type="title"/>
          </p:nvPr>
        </p:nvSpPr>
        <p:spPr>
          <a:xfrm>
            <a:off x="1517650" y="2997200"/>
            <a:ext cx="6108700" cy="1727200"/>
          </a:xfrm>
        </p:spPr>
        <p:txBody>
          <a:bodyPr/>
          <a:lstStyle/>
          <a:p>
            <a:pPr algn="l"/>
            <a:r>
              <a:rPr lang="en-US" sz="1600" b="1" smtClean="0">
                <a:solidFill>
                  <a:srgbClr val="FF0000"/>
                </a:solidFill>
                <a:latin typeface="Calibri" pitchFamily="34" charset="0"/>
                <a:ea typeface="Verdana" pitchFamily="34" charset="0"/>
                <a:cs typeface="Calibri" pitchFamily="34" charset="0"/>
              </a:rPr>
              <a:t/>
            </a:r>
            <a:br>
              <a:rPr lang="en-US" sz="1600" b="1" smtClean="0">
                <a:solidFill>
                  <a:srgbClr val="FF0000"/>
                </a:solidFill>
                <a:latin typeface="Calibri" pitchFamily="34" charset="0"/>
                <a:ea typeface="Verdana" pitchFamily="34" charset="0"/>
                <a:cs typeface="Calibri" pitchFamily="34" charset="0"/>
              </a:rPr>
            </a:br>
            <a:r>
              <a:rPr lang="en-US" sz="2400" b="1" smtClean="0">
                <a:solidFill>
                  <a:srgbClr val="FF0000"/>
                </a:solidFill>
                <a:latin typeface="Calibri" pitchFamily="34" charset="0"/>
                <a:ea typeface="Verdana" pitchFamily="34" charset="0"/>
                <a:cs typeface="Calibri" pitchFamily="34" charset="0"/>
              </a:rPr>
              <a:t>Total Quality Management</a:t>
            </a:r>
            <a:r>
              <a:rPr lang="en-US" sz="1600" b="1" smtClean="0">
                <a:solidFill>
                  <a:srgbClr val="FF0000"/>
                </a:solidFill>
                <a:latin typeface="Calibri" pitchFamily="34" charset="0"/>
                <a:ea typeface="Verdana" pitchFamily="34" charset="0"/>
                <a:cs typeface="Calibri" pitchFamily="34" charset="0"/>
              </a:rPr>
              <a:t/>
            </a:r>
            <a:br>
              <a:rPr lang="en-US" sz="1600" b="1" smtClean="0">
                <a:solidFill>
                  <a:srgbClr val="FF0000"/>
                </a:solidFill>
                <a:latin typeface="Calibri" pitchFamily="34" charset="0"/>
                <a:ea typeface="Verdana" pitchFamily="34" charset="0"/>
                <a:cs typeface="Calibri" pitchFamily="34" charset="0"/>
              </a:rPr>
            </a:br>
            <a:endParaRPr lang="en-US" sz="1600" b="1" smtClean="0">
              <a:solidFill>
                <a:srgbClr val="FF0000"/>
              </a:solidFill>
              <a:latin typeface="Calibri" pitchFamily="34" charset="0"/>
              <a:ea typeface="Verdana"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GB" smtClean="0">
                <a:latin typeface="Calibri" pitchFamily="34" charset="0"/>
              </a:rPr>
              <a:t>TQM - Framework</a:t>
            </a:r>
          </a:p>
        </p:txBody>
      </p:sp>
      <p:graphicFrame>
        <p:nvGraphicFramePr>
          <p:cNvPr id="3" name="Diagram 2"/>
          <p:cNvGraphicFramePr/>
          <p:nvPr/>
        </p:nvGraphicFramePr>
        <p:xfrm>
          <a:off x="1181100" y="1828800"/>
          <a:ext cx="6781800" cy="4712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p:cNvCxnSpPr/>
          <p:nvPr/>
        </p:nvCxnSpPr>
        <p:spPr>
          <a:xfrm flipV="1">
            <a:off x="4572000" y="2971800"/>
            <a:ext cx="0" cy="5334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410200" y="4724400"/>
            <a:ext cx="381000" cy="2286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429000" y="4808538"/>
            <a:ext cx="381000" cy="22066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41990" name="TextBox 9"/>
          <p:cNvSpPr txBox="1">
            <a:spLocks noChangeArrowheads="1"/>
          </p:cNvSpPr>
          <p:nvPr/>
        </p:nvSpPr>
        <p:spPr bwMode="auto">
          <a:xfrm rot="-3675708">
            <a:off x="3012282" y="3525044"/>
            <a:ext cx="950912" cy="400050"/>
          </a:xfrm>
          <a:prstGeom prst="rect">
            <a:avLst/>
          </a:prstGeom>
          <a:noFill/>
          <a:ln w="9525">
            <a:noFill/>
            <a:miter lim="800000"/>
            <a:headEnd/>
            <a:tailEnd/>
          </a:ln>
        </p:spPr>
        <p:txBody>
          <a:bodyPr wrap="none">
            <a:spAutoFit/>
          </a:bodyPr>
          <a:lstStyle/>
          <a:p>
            <a:r>
              <a:rPr lang="en-IE" sz="2000">
                <a:latin typeface="Calibri" pitchFamily="34" charset="0"/>
              </a:rPr>
              <a:t>Culture</a:t>
            </a:r>
          </a:p>
        </p:txBody>
      </p:sp>
      <p:sp>
        <p:nvSpPr>
          <p:cNvPr id="41991" name="TextBox 14"/>
          <p:cNvSpPr txBox="1">
            <a:spLocks noChangeArrowheads="1"/>
          </p:cNvSpPr>
          <p:nvPr/>
        </p:nvSpPr>
        <p:spPr bwMode="auto">
          <a:xfrm rot="3200990">
            <a:off x="4757737" y="3476626"/>
            <a:ext cx="1838325" cy="400050"/>
          </a:xfrm>
          <a:prstGeom prst="rect">
            <a:avLst/>
          </a:prstGeom>
          <a:noFill/>
          <a:ln w="9525">
            <a:noFill/>
            <a:miter lim="800000"/>
            <a:headEnd/>
            <a:tailEnd/>
          </a:ln>
        </p:spPr>
        <p:txBody>
          <a:bodyPr wrap="none">
            <a:spAutoFit/>
          </a:bodyPr>
          <a:lstStyle/>
          <a:p>
            <a:r>
              <a:rPr lang="en-IE" sz="2000">
                <a:latin typeface="Calibri" pitchFamily="34" charset="0"/>
              </a:rPr>
              <a:t>Communication</a:t>
            </a:r>
          </a:p>
        </p:txBody>
      </p:sp>
      <p:sp>
        <p:nvSpPr>
          <p:cNvPr id="41992" name="TextBox 15"/>
          <p:cNvSpPr txBox="1">
            <a:spLocks noChangeArrowheads="1"/>
          </p:cNvSpPr>
          <p:nvPr/>
        </p:nvSpPr>
        <p:spPr bwMode="auto">
          <a:xfrm>
            <a:off x="3859213" y="5486400"/>
            <a:ext cx="1563687" cy="400050"/>
          </a:xfrm>
          <a:prstGeom prst="rect">
            <a:avLst/>
          </a:prstGeom>
          <a:noFill/>
          <a:ln w="9525">
            <a:noFill/>
            <a:miter lim="800000"/>
            <a:headEnd/>
            <a:tailEnd/>
          </a:ln>
        </p:spPr>
        <p:txBody>
          <a:bodyPr wrap="none">
            <a:spAutoFit/>
          </a:bodyPr>
          <a:lstStyle/>
          <a:p>
            <a:r>
              <a:rPr lang="en-IE" sz="2000">
                <a:latin typeface="Calibri" pitchFamily="34" charset="0"/>
              </a:rPr>
              <a:t>Commitment</a:t>
            </a:r>
          </a:p>
        </p:txBody>
      </p:sp>
      <p:sp>
        <p:nvSpPr>
          <p:cNvPr id="41993"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spcBef>
                <a:spcPct val="20000"/>
              </a:spcBef>
            </a:pPr>
            <a:r>
              <a:rPr lang="en-GB" sz="2400">
                <a:latin typeface="Calibri" pitchFamily="34" charset="0"/>
              </a:rPr>
              <a:t>The four Ps and</a:t>
            </a:r>
          </a:p>
          <a:p>
            <a:pPr>
              <a:spcBef>
                <a:spcPct val="20000"/>
              </a:spcBef>
            </a:pPr>
            <a:r>
              <a:rPr lang="en-GB" sz="2400">
                <a:latin typeface="Calibri" pitchFamily="34" charset="0"/>
              </a:rPr>
              <a:t>three Cs of TQM</a:t>
            </a:r>
          </a:p>
        </p:txBody>
      </p:sp>
      <p:sp>
        <p:nvSpPr>
          <p:cNvPr id="41994" name="Slide Number Placeholder 10"/>
          <p:cNvSpPr>
            <a:spLocks noGrp="1"/>
          </p:cNvSpPr>
          <p:nvPr>
            <p:ph type="sldNum" sz="quarter" idx="12"/>
          </p:nvPr>
        </p:nvSpPr>
        <p:spPr>
          <a:noFill/>
          <a:ln>
            <a:miter lim="800000"/>
            <a:headEnd/>
            <a:tailEnd/>
          </a:ln>
        </p:spPr>
        <p:txBody>
          <a:bodyPr/>
          <a:lstStyle/>
          <a:p>
            <a:pPr fontAlgn="base">
              <a:spcBef>
                <a:spcPct val="0"/>
              </a:spcBef>
              <a:spcAft>
                <a:spcPct val="0"/>
              </a:spcAft>
            </a:pPr>
            <a:fld id="{25585433-8539-4F2F-B19D-27A321C0FDB2}" type="slidenum">
              <a:rPr lang="en-US">
                <a:cs typeface="Arial" charset="0"/>
              </a:rPr>
              <a:pPr fontAlgn="base">
                <a:spcBef>
                  <a:spcPct val="0"/>
                </a:spcBef>
                <a:spcAft>
                  <a:spcPct val="0"/>
                </a:spcAft>
              </a:pPr>
              <a:t>10</a:t>
            </a:fld>
            <a:endParaRPr lang="en-US">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r>
              <a:rPr lang="en-GB" smtClean="0">
                <a:latin typeface="Calibri" pitchFamily="34" charset="0"/>
              </a:rPr>
              <a:t>Hard and Soft TQM</a:t>
            </a:r>
          </a:p>
        </p:txBody>
      </p:sp>
      <p:sp>
        <p:nvSpPr>
          <p:cNvPr id="43010" name="Rectangle 3"/>
          <p:cNvSpPr>
            <a:spLocks noGrp="1" noChangeArrowheads="1"/>
          </p:cNvSpPr>
          <p:nvPr>
            <p:ph type="body" idx="1"/>
          </p:nvPr>
        </p:nvSpPr>
        <p:spPr/>
        <p:txBody>
          <a:bodyPr/>
          <a:lstStyle/>
          <a:p>
            <a:r>
              <a:rPr lang="en-GB" sz="2800" smtClean="0">
                <a:latin typeface="Calibri" pitchFamily="34" charset="0"/>
              </a:rPr>
              <a:t>Processes are the key to delivering quality of products and services to customers</a:t>
            </a:r>
          </a:p>
          <a:p>
            <a:r>
              <a:rPr lang="en-GB" sz="2800" smtClean="0">
                <a:latin typeface="Calibri" pitchFamily="34" charset="0"/>
              </a:rPr>
              <a:t>They form a key linkage between the enablers of planning through people into the performance   </a:t>
            </a:r>
          </a:p>
          <a:p>
            <a:r>
              <a:rPr lang="en-GB" sz="2800" smtClean="0">
                <a:latin typeface="Calibri" pitchFamily="34" charset="0"/>
              </a:rPr>
              <a:t>The ‘four Ps’ form a simple TQM model, providing the ‘</a:t>
            </a:r>
            <a:r>
              <a:rPr lang="en-GB" sz="2800" smtClean="0">
                <a:solidFill>
                  <a:srgbClr val="FF0000"/>
                </a:solidFill>
                <a:latin typeface="Calibri" pitchFamily="34" charset="0"/>
              </a:rPr>
              <a:t>hard</a:t>
            </a:r>
            <a:r>
              <a:rPr lang="en-GB" sz="2800" smtClean="0">
                <a:latin typeface="Calibri" pitchFamily="34" charset="0"/>
              </a:rPr>
              <a:t> management necessities’ for successful modern organisations:</a:t>
            </a:r>
          </a:p>
          <a:p>
            <a:pPr lvl="1"/>
            <a:r>
              <a:rPr lang="en-GB" sz="2400" smtClean="0">
                <a:latin typeface="Calibri" pitchFamily="34" charset="0"/>
              </a:rPr>
              <a:t>Process</a:t>
            </a:r>
          </a:p>
          <a:p>
            <a:pPr lvl="1"/>
            <a:r>
              <a:rPr lang="en-GB" sz="2400" smtClean="0">
                <a:latin typeface="Calibri" pitchFamily="34" charset="0"/>
              </a:rPr>
              <a:t>Planning</a:t>
            </a:r>
          </a:p>
          <a:p>
            <a:pPr lvl="1"/>
            <a:r>
              <a:rPr lang="en-GB" sz="2400" smtClean="0">
                <a:latin typeface="Calibri" pitchFamily="34" charset="0"/>
              </a:rPr>
              <a:t>People</a:t>
            </a:r>
          </a:p>
          <a:p>
            <a:pPr lvl="1"/>
            <a:r>
              <a:rPr lang="en-GB" sz="2400" smtClean="0">
                <a:latin typeface="Calibri" pitchFamily="34" charset="0"/>
              </a:rPr>
              <a:t>Performance</a:t>
            </a:r>
          </a:p>
        </p:txBody>
      </p:sp>
      <p:sp>
        <p:nvSpPr>
          <p:cNvPr id="43011"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EE67D31F-036E-42F6-89B8-153D80643A4D}" type="slidenum">
              <a:rPr lang="en-US">
                <a:cs typeface="Arial" charset="0"/>
              </a:rPr>
              <a:pPr fontAlgn="base">
                <a:spcBef>
                  <a:spcPct val="0"/>
                </a:spcBef>
                <a:spcAft>
                  <a:spcPct val="0"/>
                </a:spcAft>
              </a:pPr>
              <a:t>11</a:t>
            </a:fld>
            <a:endParaRPr lang="en-US">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r>
              <a:rPr lang="en-GB" smtClean="0">
                <a:latin typeface="Calibri" pitchFamily="34" charset="0"/>
              </a:rPr>
              <a:t>Hard and Soft TQM</a:t>
            </a:r>
          </a:p>
        </p:txBody>
      </p:sp>
      <p:sp>
        <p:nvSpPr>
          <p:cNvPr id="44034" name="Rectangle 3"/>
          <p:cNvSpPr>
            <a:spLocks noGrp="1" noChangeArrowheads="1"/>
          </p:cNvSpPr>
          <p:nvPr>
            <p:ph type="body" idx="1"/>
          </p:nvPr>
        </p:nvSpPr>
        <p:spPr/>
        <p:txBody>
          <a:bodyPr/>
          <a:lstStyle/>
          <a:p>
            <a:r>
              <a:rPr lang="en-GB" sz="2400" smtClean="0">
                <a:latin typeface="Calibri" pitchFamily="34" charset="0"/>
              </a:rPr>
              <a:t>The three Cs form the soft side of TQM:</a:t>
            </a:r>
          </a:p>
          <a:p>
            <a:pPr lvl="1"/>
            <a:r>
              <a:rPr lang="en-GB" sz="2400" smtClean="0">
                <a:latin typeface="Calibri" pitchFamily="34" charset="0"/>
              </a:rPr>
              <a:t>Culture</a:t>
            </a:r>
          </a:p>
          <a:p>
            <a:pPr lvl="1"/>
            <a:r>
              <a:rPr lang="en-GB" sz="2400" smtClean="0">
                <a:latin typeface="Calibri" pitchFamily="34" charset="0"/>
              </a:rPr>
              <a:t>Communication</a:t>
            </a:r>
          </a:p>
          <a:p>
            <a:pPr lvl="1"/>
            <a:r>
              <a:rPr lang="en-GB" sz="2400" smtClean="0">
                <a:latin typeface="Calibri" pitchFamily="34" charset="0"/>
              </a:rPr>
              <a:t>Commitment</a:t>
            </a:r>
          </a:p>
          <a:p>
            <a:pPr lvl="1"/>
            <a:endParaRPr lang="en-GB" sz="2000" smtClean="0">
              <a:latin typeface="Calibri" pitchFamily="34" charset="0"/>
            </a:endParaRPr>
          </a:p>
          <a:p>
            <a:r>
              <a:rPr lang="en-GB" sz="2400" smtClean="0">
                <a:latin typeface="Calibri" pitchFamily="34" charset="0"/>
              </a:rPr>
              <a:t>The soft side of T.Q.M. has not been as widely researched and includes the management of human resources and the need for culture change </a:t>
            </a:r>
          </a:p>
          <a:p>
            <a:r>
              <a:rPr lang="en-GB" sz="2400" smtClean="0">
                <a:latin typeface="Calibri" pitchFamily="34" charset="0"/>
              </a:rPr>
              <a:t>It relies heavily on employee involvement and on employees taking greater responsibility for quality</a:t>
            </a:r>
          </a:p>
          <a:p>
            <a:r>
              <a:rPr lang="en-GB" sz="2400" smtClean="0">
                <a:latin typeface="Calibri" pitchFamily="34" charset="0"/>
              </a:rPr>
              <a:t>Greater emphasis is put on teamwork, communication and training. </a:t>
            </a:r>
          </a:p>
          <a:p>
            <a:pPr lvl="1"/>
            <a:endParaRPr lang="en-GB" sz="2000" smtClean="0">
              <a:latin typeface="Calibri" pitchFamily="34" charset="0"/>
            </a:endParaRPr>
          </a:p>
          <a:p>
            <a:endParaRPr lang="en-GB" sz="2800" smtClean="0">
              <a:latin typeface="Calibri" pitchFamily="34" charset="0"/>
            </a:endParaRPr>
          </a:p>
        </p:txBody>
      </p:sp>
      <p:sp>
        <p:nvSpPr>
          <p:cNvPr id="44035"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42EDA1E2-1923-4A08-9E24-2E7C1EF293ED}" type="slidenum">
              <a:rPr lang="en-US">
                <a:cs typeface="Arial" charset="0"/>
              </a:rPr>
              <a:pPr fontAlgn="base">
                <a:spcBef>
                  <a:spcPct val="0"/>
                </a:spcBef>
                <a:spcAft>
                  <a:spcPct val="0"/>
                </a:spcAft>
              </a:pPr>
              <a:t>12</a:t>
            </a:fld>
            <a:endParaRPr lang="en-US">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en-GB" smtClean="0">
                <a:latin typeface="Calibri" pitchFamily="34" charset="0"/>
              </a:rPr>
              <a:t>Hard and Soft TQM</a:t>
            </a:r>
          </a:p>
        </p:txBody>
      </p:sp>
      <p:sp>
        <p:nvSpPr>
          <p:cNvPr id="45058" name="Rectangle 3"/>
          <p:cNvSpPr>
            <a:spLocks noGrp="1" noChangeArrowheads="1"/>
          </p:cNvSpPr>
          <p:nvPr>
            <p:ph type="body" idx="1"/>
          </p:nvPr>
        </p:nvSpPr>
        <p:spPr/>
        <p:txBody>
          <a:bodyPr/>
          <a:lstStyle/>
          <a:p>
            <a:r>
              <a:rPr lang="en-GB" smtClean="0">
                <a:latin typeface="Calibri" pitchFamily="34" charset="0"/>
              </a:rPr>
              <a:t>‘Hard’ aspects which reflect the production orientation of the quality gurus, emphasise systems, data collection and measurement. It also includes many production techniques, statistical methods and tools. </a:t>
            </a:r>
          </a:p>
          <a:p>
            <a:r>
              <a:rPr lang="en-GB" smtClean="0">
                <a:latin typeface="Calibri" pitchFamily="34" charset="0"/>
              </a:rPr>
              <a:t>Hard T.Q.M. includes the use of quality awards and assessment.</a:t>
            </a:r>
          </a:p>
          <a:p>
            <a:endParaRPr lang="en-GB" smtClean="0">
              <a:latin typeface="Calibri" pitchFamily="34" charset="0"/>
            </a:endParaRPr>
          </a:p>
        </p:txBody>
      </p:sp>
      <p:sp>
        <p:nvSpPr>
          <p:cNvPr id="45059"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648CCD17-C69E-44B8-ABF8-826CDDF8E376}" type="slidenum">
              <a:rPr lang="en-US">
                <a:cs typeface="Arial" charset="0"/>
              </a:rPr>
              <a:pPr fontAlgn="base">
                <a:spcBef>
                  <a:spcPct val="0"/>
                </a:spcBef>
                <a:spcAft>
                  <a:spcPct val="0"/>
                </a:spcAft>
              </a:pPr>
              <a:t>13</a:t>
            </a:fld>
            <a:endParaRPr lang="en-US">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GB" smtClean="0">
                <a:latin typeface="Calibri" pitchFamily="34" charset="0"/>
              </a:rPr>
              <a:t>Elements of TQM</a:t>
            </a:r>
          </a:p>
        </p:txBody>
      </p:sp>
      <p:sp>
        <p:nvSpPr>
          <p:cNvPr id="46082" name="Rectangle 3"/>
          <p:cNvSpPr>
            <a:spLocks noGrp="1" noChangeArrowheads="1"/>
          </p:cNvSpPr>
          <p:nvPr>
            <p:ph type="body" idx="1"/>
          </p:nvPr>
        </p:nvSpPr>
        <p:spPr/>
        <p:txBody>
          <a:bodyPr/>
          <a:lstStyle/>
          <a:p>
            <a:pPr lvl="1"/>
            <a:r>
              <a:rPr lang="en-GB" smtClean="0">
                <a:latin typeface="Calibri" pitchFamily="34" charset="0"/>
              </a:rPr>
              <a:t>Ethics</a:t>
            </a:r>
          </a:p>
          <a:p>
            <a:pPr lvl="1"/>
            <a:r>
              <a:rPr lang="en-GB" smtClean="0">
                <a:latin typeface="Calibri" pitchFamily="34" charset="0"/>
              </a:rPr>
              <a:t>Integrity</a:t>
            </a:r>
          </a:p>
          <a:p>
            <a:pPr lvl="1"/>
            <a:r>
              <a:rPr lang="en-GB" smtClean="0">
                <a:latin typeface="Calibri" pitchFamily="34" charset="0"/>
              </a:rPr>
              <a:t>Trust</a:t>
            </a:r>
          </a:p>
          <a:p>
            <a:pPr lvl="1"/>
            <a:r>
              <a:rPr lang="en-GB" smtClean="0">
                <a:latin typeface="Calibri" pitchFamily="34" charset="0"/>
              </a:rPr>
              <a:t>Training</a:t>
            </a:r>
          </a:p>
          <a:p>
            <a:pPr lvl="1"/>
            <a:r>
              <a:rPr lang="en-GB" smtClean="0">
                <a:latin typeface="Calibri" pitchFamily="34" charset="0"/>
              </a:rPr>
              <a:t>Teamwork</a:t>
            </a:r>
          </a:p>
          <a:p>
            <a:pPr lvl="1"/>
            <a:r>
              <a:rPr lang="en-GB" smtClean="0">
                <a:latin typeface="Calibri" pitchFamily="34" charset="0"/>
              </a:rPr>
              <a:t>Leadership</a:t>
            </a:r>
          </a:p>
          <a:p>
            <a:pPr lvl="1"/>
            <a:r>
              <a:rPr lang="en-GB" smtClean="0">
                <a:latin typeface="Calibri" pitchFamily="34" charset="0"/>
              </a:rPr>
              <a:t>Recognition</a:t>
            </a:r>
          </a:p>
          <a:p>
            <a:pPr lvl="1"/>
            <a:r>
              <a:rPr lang="en-GB" smtClean="0">
                <a:latin typeface="Calibri" pitchFamily="34" charset="0"/>
              </a:rPr>
              <a:t>Communication</a:t>
            </a:r>
          </a:p>
        </p:txBody>
      </p:sp>
      <p:sp>
        <p:nvSpPr>
          <p:cNvPr id="46083"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A42F787F-D4E4-4174-8245-EF9A529A3817}" type="slidenum">
              <a:rPr lang="en-US">
                <a:cs typeface="Arial" charset="0"/>
              </a:rPr>
              <a:pPr fontAlgn="base">
                <a:spcBef>
                  <a:spcPct val="0"/>
                </a:spcBef>
                <a:spcAft>
                  <a:spcPct val="0"/>
                </a:spcAft>
              </a:pPr>
              <a:t>14</a:t>
            </a:fld>
            <a:endParaRPr lang="en-US">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r>
              <a:rPr lang="en-GB" smtClean="0">
                <a:latin typeface="Calibri" pitchFamily="34" charset="0"/>
              </a:rPr>
              <a:t>Elements of TQM</a:t>
            </a:r>
          </a:p>
        </p:txBody>
      </p:sp>
      <p:sp>
        <p:nvSpPr>
          <p:cNvPr id="47106" name="Rectangle 3"/>
          <p:cNvSpPr>
            <a:spLocks noGrp="1" noChangeArrowheads="1"/>
          </p:cNvSpPr>
          <p:nvPr>
            <p:ph type="body" idx="1"/>
          </p:nvPr>
        </p:nvSpPr>
        <p:spPr/>
        <p:txBody>
          <a:bodyPr/>
          <a:lstStyle/>
          <a:p>
            <a:r>
              <a:rPr lang="en-GB" sz="2800" smtClean="0">
                <a:latin typeface="Calibri" pitchFamily="34" charset="0"/>
              </a:rPr>
              <a:t>Can be divided into four groups:</a:t>
            </a:r>
          </a:p>
          <a:p>
            <a:r>
              <a:rPr lang="en-GB" sz="2800" b="1" smtClean="0">
                <a:latin typeface="Calibri" pitchFamily="34" charset="0"/>
              </a:rPr>
              <a:t>Foundation</a:t>
            </a:r>
            <a:r>
              <a:rPr lang="en-GB" sz="2800" smtClean="0">
                <a:latin typeface="Calibri" pitchFamily="34" charset="0"/>
              </a:rPr>
              <a:t>: Ethics, Integrity and Trust</a:t>
            </a:r>
          </a:p>
          <a:p>
            <a:r>
              <a:rPr lang="en-GB" sz="2800" b="1" smtClean="0">
                <a:latin typeface="Calibri" pitchFamily="34" charset="0"/>
              </a:rPr>
              <a:t>Building Bricks</a:t>
            </a:r>
            <a:r>
              <a:rPr lang="en-GB" sz="2800" smtClean="0">
                <a:latin typeface="Calibri" pitchFamily="34" charset="0"/>
              </a:rPr>
              <a:t>: Training, Teamwork and Leadership</a:t>
            </a:r>
          </a:p>
          <a:p>
            <a:r>
              <a:rPr lang="en-GB" sz="2800" b="1" smtClean="0">
                <a:latin typeface="Calibri" pitchFamily="34" charset="0"/>
              </a:rPr>
              <a:t>Binding Mortar</a:t>
            </a:r>
            <a:r>
              <a:rPr lang="en-GB" sz="2800" smtClean="0">
                <a:latin typeface="Calibri" pitchFamily="34" charset="0"/>
              </a:rPr>
              <a:t>: Communication</a:t>
            </a:r>
          </a:p>
          <a:p>
            <a:r>
              <a:rPr lang="en-GB" sz="2800" b="1" smtClean="0">
                <a:latin typeface="Calibri" pitchFamily="34" charset="0"/>
              </a:rPr>
              <a:t>Roof</a:t>
            </a:r>
            <a:r>
              <a:rPr lang="en-GB" sz="2800" smtClean="0">
                <a:latin typeface="Calibri" pitchFamily="34" charset="0"/>
              </a:rPr>
              <a:t>: Recognition</a:t>
            </a:r>
          </a:p>
        </p:txBody>
      </p:sp>
      <p:pic>
        <p:nvPicPr>
          <p:cNvPr id="47107" name="Picture 2" descr="http://2.imimg.com/data2/CM/SC/MY-744961/prd-250x250.jpg"/>
          <p:cNvPicPr>
            <a:picLocks noChangeAspect="1" noChangeArrowheads="1"/>
          </p:cNvPicPr>
          <p:nvPr/>
        </p:nvPicPr>
        <p:blipFill>
          <a:blip r:embed="rId2"/>
          <a:srcRect/>
          <a:stretch>
            <a:fillRect/>
          </a:stretch>
        </p:blipFill>
        <p:spPr bwMode="auto">
          <a:xfrm>
            <a:off x="4114800" y="3581400"/>
            <a:ext cx="3352800" cy="3048000"/>
          </a:xfrm>
          <a:prstGeom prst="rect">
            <a:avLst/>
          </a:prstGeom>
          <a:noFill/>
          <a:ln w="9525">
            <a:noFill/>
            <a:miter lim="800000"/>
            <a:headEnd/>
            <a:tailEnd/>
          </a:ln>
        </p:spPr>
      </p:pic>
      <p:sp>
        <p:nvSpPr>
          <p:cNvPr id="47108"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F212C369-BBE2-4A3C-9C3C-7D6EFDE0F9B9}" type="slidenum">
              <a:rPr lang="en-US">
                <a:cs typeface="Arial" charset="0"/>
              </a:rPr>
              <a:pPr fontAlgn="base">
                <a:spcBef>
                  <a:spcPct val="0"/>
                </a:spcBef>
                <a:spcAft>
                  <a:spcPct val="0"/>
                </a:spcAft>
              </a:pPr>
              <a:t>15</a:t>
            </a:fld>
            <a:endParaRPr lang="en-US">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GB" smtClean="0">
                <a:latin typeface="Calibri" pitchFamily="34" charset="0"/>
              </a:rPr>
              <a:t>Elements of TQM</a:t>
            </a:r>
          </a:p>
        </p:txBody>
      </p:sp>
      <p:sp>
        <p:nvSpPr>
          <p:cNvPr id="48130" name="Rectangle 3"/>
          <p:cNvSpPr>
            <a:spLocks noGrp="1" noChangeArrowheads="1"/>
          </p:cNvSpPr>
          <p:nvPr>
            <p:ph type="body" idx="1"/>
          </p:nvPr>
        </p:nvSpPr>
        <p:spPr>
          <a:xfrm>
            <a:off x="457200" y="1600200"/>
            <a:ext cx="8229600" cy="5105400"/>
          </a:xfrm>
        </p:spPr>
        <p:txBody>
          <a:bodyPr/>
          <a:lstStyle/>
          <a:p>
            <a:pPr marL="0" indent="0">
              <a:buFontTx/>
              <a:buNone/>
            </a:pPr>
            <a:r>
              <a:rPr lang="en-GB" sz="2800" b="1" smtClean="0">
                <a:solidFill>
                  <a:srgbClr val="FF0000"/>
                </a:solidFill>
                <a:latin typeface="Calibri" pitchFamily="34" charset="0"/>
              </a:rPr>
              <a:t>Foundation</a:t>
            </a:r>
            <a:r>
              <a:rPr lang="en-GB" sz="2800" smtClean="0">
                <a:solidFill>
                  <a:srgbClr val="FF0000"/>
                </a:solidFill>
                <a:latin typeface="Calibri" pitchFamily="34" charset="0"/>
              </a:rPr>
              <a:t>:</a:t>
            </a:r>
          </a:p>
          <a:p>
            <a:pPr marL="0" indent="0">
              <a:buFontTx/>
              <a:buNone/>
            </a:pPr>
            <a:r>
              <a:rPr lang="en-GB" sz="2800" smtClean="0">
                <a:latin typeface="Calibri" pitchFamily="34" charset="0"/>
              </a:rPr>
              <a:t>Fosters openness, fairness and sincerity and allows involvement by everyone.</a:t>
            </a:r>
          </a:p>
          <a:p>
            <a:pPr marL="0" indent="0">
              <a:buFontTx/>
              <a:buNone/>
            </a:pPr>
            <a:r>
              <a:rPr lang="en-GB" sz="2800" smtClean="0">
                <a:latin typeface="Calibri" pitchFamily="34" charset="0"/>
              </a:rPr>
              <a:t>This is key to unlocking the ultimate potential of TQM.</a:t>
            </a:r>
          </a:p>
          <a:p>
            <a:pPr marL="0" indent="0">
              <a:buFontTx/>
              <a:buNone/>
            </a:pPr>
            <a:r>
              <a:rPr lang="en-GB" sz="2800" b="1" smtClean="0">
                <a:latin typeface="Calibri" pitchFamily="34" charset="0"/>
              </a:rPr>
              <a:t>Ethics</a:t>
            </a:r>
            <a:r>
              <a:rPr lang="en-GB" sz="2800" smtClean="0">
                <a:latin typeface="Calibri" pitchFamily="34" charset="0"/>
              </a:rPr>
              <a:t>: concerned with good and bad in any situation. Organisational and personal.</a:t>
            </a:r>
          </a:p>
          <a:p>
            <a:pPr marL="0" indent="0">
              <a:buFontTx/>
              <a:buNone/>
            </a:pPr>
            <a:r>
              <a:rPr lang="en-GB" sz="2800" b="1" smtClean="0">
                <a:latin typeface="Calibri" pitchFamily="34" charset="0"/>
              </a:rPr>
              <a:t>Integrity</a:t>
            </a:r>
            <a:r>
              <a:rPr lang="en-GB" sz="2800" smtClean="0">
                <a:latin typeface="Calibri" pitchFamily="34" charset="0"/>
              </a:rPr>
              <a:t>: Honesty, moral value, fairness. Characteristics which customers (internal and external) expect.</a:t>
            </a:r>
          </a:p>
          <a:p>
            <a:pPr marL="0" indent="0">
              <a:buFontTx/>
              <a:buNone/>
            </a:pPr>
            <a:r>
              <a:rPr lang="en-GB" sz="2800" b="1" smtClean="0">
                <a:latin typeface="Calibri" pitchFamily="34" charset="0"/>
              </a:rPr>
              <a:t>Trust</a:t>
            </a:r>
            <a:r>
              <a:rPr lang="en-GB" sz="2800" smtClean="0">
                <a:latin typeface="Calibri" pitchFamily="34" charset="0"/>
              </a:rPr>
              <a:t>: A by-product of integrity. It fosters full participation. Without it TQM fails.</a:t>
            </a:r>
          </a:p>
        </p:txBody>
      </p:sp>
      <p:sp>
        <p:nvSpPr>
          <p:cNvPr id="48131"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CB68DE2E-7D7E-48C2-8A1E-29F58E8289EC}" type="slidenum">
              <a:rPr lang="en-US">
                <a:cs typeface="Arial" charset="0"/>
              </a:rPr>
              <a:pPr fontAlgn="base">
                <a:spcBef>
                  <a:spcPct val="0"/>
                </a:spcBef>
                <a:spcAft>
                  <a:spcPct val="0"/>
                </a:spcAft>
              </a:pPr>
              <a:t>16</a:t>
            </a:fld>
            <a:endParaRPr lang="en-US">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lang="en-GB" smtClean="0">
                <a:latin typeface="Calibri" pitchFamily="34" charset="0"/>
              </a:rPr>
              <a:t>Elements of TQM</a:t>
            </a:r>
          </a:p>
        </p:txBody>
      </p:sp>
      <p:sp>
        <p:nvSpPr>
          <p:cNvPr id="49154" name="Rectangle 3"/>
          <p:cNvSpPr>
            <a:spLocks noGrp="1" noChangeArrowheads="1"/>
          </p:cNvSpPr>
          <p:nvPr>
            <p:ph type="body" idx="1"/>
          </p:nvPr>
        </p:nvSpPr>
        <p:spPr>
          <a:xfrm>
            <a:off x="457200" y="1600200"/>
            <a:ext cx="8229600" cy="5105400"/>
          </a:xfrm>
        </p:spPr>
        <p:txBody>
          <a:bodyPr/>
          <a:lstStyle/>
          <a:p>
            <a:pPr marL="0" indent="0">
              <a:buFontTx/>
              <a:buNone/>
            </a:pPr>
            <a:r>
              <a:rPr lang="en-GB" sz="2800" b="1" smtClean="0">
                <a:solidFill>
                  <a:srgbClr val="FF0000"/>
                </a:solidFill>
                <a:latin typeface="Calibri" pitchFamily="34" charset="0"/>
              </a:rPr>
              <a:t>Bricks</a:t>
            </a:r>
            <a:r>
              <a:rPr lang="en-GB" sz="2800" smtClean="0">
                <a:solidFill>
                  <a:srgbClr val="FF0000"/>
                </a:solidFill>
                <a:latin typeface="Calibri" pitchFamily="34" charset="0"/>
              </a:rPr>
              <a:t>:</a:t>
            </a:r>
          </a:p>
          <a:p>
            <a:pPr marL="0" indent="0">
              <a:buFontTx/>
              <a:buNone/>
            </a:pPr>
            <a:r>
              <a:rPr lang="en-GB" sz="2800" smtClean="0">
                <a:latin typeface="Calibri" pitchFamily="34" charset="0"/>
              </a:rPr>
              <a:t>Building on top of the foundations, these help to reach the roof of recognition.</a:t>
            </a:r>
          </a:p>
          <a:p>
            <a:pPr marL="0" indent="0">
              <a:buFontTx/>
              <a:buNone/>
            </a:pPr>
            <a:r>
              <a:rPr lang="en-GB" sz="2800" b="1" smtClean="0">
                <a:latin typeface="Calibri" pitchFamily="34" charset="0"/>
              </a:rPr>
              <a:t>Training</a:t>
            </a:r>
            <a:r>
              <a:rPr lang="en-GB" sz="2800" smtClean="0">
                <a:latin typeface="Calibri" pitchFamily="34" charset="0"/>
              </a:rPr>
              <a:t>: Critical to support highly productive employees e.g. problem solving, team work, decision making, business and technical skills, TQM.</a:t>
            </a:r>
          </a:p>
          <a:p>
            <a:pPr marL="0" indent="0">
              <a:buFontTx/>
              <a:buNone/>
            </a:pPr>
            <a:r>
              <a:rPr lang="en-GB" sz="2800" b="1" smtClean="0">
                <a:latin typeface="Calibri" pitchFamily="34" charset="0"/>
              </a:rPr>
              <a:t>Teamwork</a:t>
            </a:r>
            <a:r>
              <a:rPr lang="en-GB" sz="2800" smtClean="0">
                <a:latin typeface="Calibri" pitchFamily="34" charset="0"/>
              </a:rPr>
              <a:t>: A key element. Nobody works in isolation.</a:t>
            </a:r>
          </a:p>
          <a:p>
            <a:pPr marL="0" indent="0">
              <a:buFontTx/>
              <a:buNone/>
            </a:pPr>
            <a:r>
              <a:rPr lang="en-GB" sz="2800" b="1" smtClean="0">
                <a:latin typeface="Calibri" pitchFamily="34" charset="0"/>
              </a:rPr>
              <a:t>Leadership</a:t>
            </a:r>
            <a:r>
              <a:rPr lang="en-GB" sz="2800" smtClean="0">
                <a:latin typeface="Calibri" pitchFamily="34" charset="0"/>
              </a:rPr>
              <a:t>: Perhaps most important. Commitment by management. Visibly behind TQM demonstrated by their daily activities. Personal involvement by management.</a:t>
            </a:r>
          </a:p>
        </p:txBody>
      </p:sp>
      <p:sp>
        <p:nvSpPr>
          <p:cNvPr id="49155"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CAC43FB1-7FEC-4E37-B1C2-E0B16A7BC9A4}" type="slidenum">
              <a:rPr lang="en-US">
                <a:cs typeface="Arial" charset="0"/>
              </a:rPr>
              <a:pPr fontAlgn="base">
                <a:spcBef>
                  <a:spcPct val="0"/>
                </a:spcBef>
                <a:spcAft>
                  <a:spcPct val="0"/>
                </a:spcAft>
              </a:pPr>
              <a:t>17</a:t>
            </a:fld>
            <a:endParaRPr lang="en-US">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GB" smtClean="0">
                <a:latin typeface="Calibri" pitchFamily="34" charset="0"/>
              </a:rPr>
              <a:t>Elements of TQM</a:t>
            </a:r>
          </a:p>
        </p:txBody>
      </p:sp>
      <p:sp>
        <p:nvSpPr>
          <p:cNvPr id="50178" name="Rectangle 3"/>
          <p:cNvSpPr>
            <a:spLocks noGrp="1" noChangeArrowheads="1"/>
          </p:cNvSpPr>
          <p:nvPr>
            <p:ph type="body" idx="1"/>
          </p:nvPr>
        </p:nvSpPr>
        <p:spPr>
          <a:xfrm>
            <a:off x="457200" y="1600200"/>
            <a:ext cx="8229600" cy="5105400"/>
          </a:xfrm>
        </p:spPr>
        <p:txBody>
          <a:bodyPr/>
          <a:lstStyle/>
          <a:p>
            <a:pPr marL="0" indent="0">
              <a:buFontTx/>
              <a:buNone/>
            </a:pPr>
            <a:r>
              <a:rPr lang="en-GB" sz="2800" b="1" smtClean="0">
                <a:solidFill>
                  <a:srgbClr val="FF0000"/>
                </a:solidFill>
                <a:latin typeface="Calibri" pitchFamily="34" charset="0"/>
              </a:rPr>
              <a:t>Binding Mortar</a:t>
            </a:r>
            <a:r>
              <a:rPr lang="en-GB" sz="2800" smtClean="0">
                <a:solidFill>
                  <a:srgbClr val="FF0000"/>
                </a:solidFill>
                <a:latin typeface="Calibri" pitchFamily="34" charset="0"/>
              </a:rPr>
              <a:t>:</a:t>
            </a:r>
          </a:p>
          <a:p>
            <a:pPr marL="0" indent="0">
              <a:buFontTx/>
              <a:buNone/>
            </a:pPr>
            <a:r>
              <a:rPr lang="en-GB" sz="2800" b="1" smtClean="0">
                <a:latin typeface="Calibri" pitchFamily="34" charset="0"/>
              </a:rPr>
              <a:t>Communication</a:t>
            </a:r>
            <a:r>
              <a:rPr lang="en-GB" sz="2800" smtClean="0">
                <a:latin typeface="Calibri" pitchFamily="34" charset="0"/>
              </a:rPr>
              <a:t>: It binds everything together. A vital link between all elements of TQM. A common understanding of ideas. Communication channels must be left open between management and employees for TQM to succeed. Communication coupled with sharing of correct information is vital.</a:t>
            </a:r>
          </a:p>
        </p:txBody>
      </p:sp>
      <p:sp>
        <p:nvSpPr>
          <p:cNvPr id="50179"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3E904273-BF16-4B9E-9165-F4B420F58CDA}" type="slidenum">
              <a:rPr lang="en-US">
                <a:cs typeface="Arial" charset="0"/>
              </a:rPr>
              <a:pPr fontAlgn="base">
                <a:spcBef>
                  <a:spcPct val="0"/>
                </a:spcBef>
                <a:spcAft>
                  <a:spcPct val="0"/>
                </a:spcAft>
              </a:pPr>
              <a:t>18</a:t>
            </a:fld>
            <a:endParaRPr lang="en-US">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GB" smtClean="0">
                <a:latin typeface="Calibri" pitchFamily="34" charset="0"/>
              </a:rPr>
              <a:t>Elements of TQM</a:t>
            </a:r>
          </a:p>
        </p:txBody>
      </p:sp>
      <p:sp>
        <p:nvSpPr>
          <p:cNvPr id="51202" name="Rectangle 3"/>
          <p:cNvSpPr>
            <a:spLocks noGrp="1" noChangeArrowheads="1"/>
          </p:cNvSpPr>
          <p:nvPr>
            <p:ph type="body" idx="1"/>
          </p:nvPr>
        </p:nvSpPr>
        <p:spPr>
          <a:xfrm>
            <a:off x="457200" y="1600200"/>
            <a:ext cx="8229600" cy="5105400"/>
          </a:xfrm>
        </p:spPr>
        <p:txBody>
          <a:bodyPr/>
          <a:lstStyle/>
          <a:p>
            <a:pPr marL="0" indent="0">
              <a:buFontTx/>
              <a:buNone/>
            </a:pPr>
            <a:r>
              <a:rPr lang="en-GB" sz="2800" b="1" smtClean="0">
                <a:solidFill>
                  <a:srgbClr val="FF0000"/>
                </a:solidFill>
                <a:latin typeface="Calibri" pitchFamily="34" charset="0"/>
              </a:rPr>
              <a:t>Roof:</a:t>
            </a:r>
            <a:endParaRPr lang="en-GB" sz="2800" smtClean="0">
              <a:solidFill>
                <a:srgbClr val="FF0000"/>
              </a:solidFill>
              <a:latin typeface="Calibri" pitchFamily="34" charset="0"/>
            </a:endParaRPr>
          </a:p>
          <a:p>
            <a:pPr marL="0" indent="0">
              <a:buFontTx/>
              <a:buNone/>
            </a:pPr>
            <a:r>
              <a:rPr lang="en-GB" sz="2800" b="1" smtClean="0">
                <a:latin typeface="Calibri" pitchFamily="34" charset="0"/>
              </a:rPr>
              <a:t>Recognition</a:t>
            </a:r>
            <a:r>
              <a:rPr lang="en-GB" sz="2800" smtClean="0">
                <a:latin typeface="Calibri" pitchFamily="34" charset="0"/>
              </a:rPr>
              <a:t>: The last and final element of the TQM system. For both suggestions and achievement of both individuals and teams. A key job of the supervisor is to identify the contributors. Increases self-esteem, productivity and quality. Recognition can come in many ways, places and times.</a:t>
            </a:r>
          </a:p>
        </p:txBody>
      </p:sp>
      <p:sp>
        <p:nvSpPr>
          <p:cNvPr id="51203"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D774CDE3-8E68-4970-B59A-03C6160FF0A1}" type="slidenum">
              <a:rPr lang="en-US">
                <a:cs typeface="Arial" charset="0"/>
              </a:rPr>
              <a:pPr fontAlgn="base">
                <a:spcBef>
                  <a:spcPct val="0"/>
                </a:spcBef>
                <a:spcAft>
                  <a:spcPct val="0"/>
                </a:spcAft>
              </a:pPr>
              <a:t>19</a:t>
            </a:fld>
            <a:endParaRPr lang="en-US">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715250" cy="4525963"/>
          </a:xfrm>
        </p:spPr>
        <p:txBody>
          <a:bodyPr>
            <a:normAutofit/>
          </a:bodyPr>
          <a:lstStyle/>
          <a:p>
            <a:pPr marL="0" indent="0">
              <a:buFontTx/>
              <a:buNone/>
            </a:pPr>
            <a:r>
              <a:rPr lang="en-IE" smtClean="0">
                <a:latin typeface="Calibri" pitchFamily="34" charset="0"/>
              </a:rPr>
              <a:t>Useful text:</a:t>
            </a:r>
          </a:p>
          <a:p>
            <a:pPr marL="0" indent="0"/>
            <a:r>
              <a:rPr lang="en-IE" smtClean="0">
                <a:latin typeface="Calibri" pitchFamily="34" charset="0"/>
              </a:rPr>
              <a:t>‘TQM Text with cases’ John S. Oakland, 3</a:t>
            </a:r>
            <a:r>
              <a:rPr lang="en-IE" baseline="30000" smtClean="0">
                <a:latin typeface="Calibri" pitchFamily="34" charset="0"/>
              </a:rPr>
              <a:t>rd</a:t>
            </a:r>
            <a:r>
              <a:rPr lang="en-IE" smtClean="0">
                <a:latin typeface="Calibri" pitchFamily="34" charset="0"/>
              </a:rPr>
              <a:t> edition.</a:t>
            </a:r>
          </a:p>
          <a:p>
            <a:pPr marL="0" indent="0"/>
            <a:r>
              <a:rPr lang="en-IE" smtClean="0">
                <a:latin typeface="Calibri" pitchFamily="34" charset="0"/>
              </a:rPr>
              <a:t>Multiple copies in the library</a:t>
            </a:r>
          </a:p>
        </p:txBody>
      </p:sp>
      <p:sp>
        <p:nvSpPr>
          <p:cNvPr id="30722" name="Title 2"/>
          <p:cNvSpPr>
            <a:spLocks noGrp="1"/>
          </p:cNvSpPr>
          <p:nvPr>
            <p:ph type="title"/>
          </p:nvPr>
        </p:nvSpPr>
        <p:spPr/>
        <p:txBody>
          <a:bodyPr/>
          <a:lstStyle/>
          <a:p>
            <a:r>
              <a:rPr lang="en-IE" smtClean="0">
                <a:latin typeface="Calibri" pitchFamily="34" charset="0"/>
              </a:rPr>
              <a:t>T Q M</a:t>
            </a:r>
          </a:p>
        </p:txBody>
      </p:sp>
      <p:sp>
        <p:nvSpPr>
          <p:cNvPr id="30723" name="Slide Number Placeholder 3"/>
          <p:cNvSpPr>
            <a:spLocks noGrp="1"/>
          </p:cNvSpPr>
          <p:nvPr>
            <p:ph type="sldNum" sz="quarter" idx="12"/>
          </p:nvPr>
        </p:nvSpPr>
        <p:spPr>
          <a:noFill/>
          <a:ln>
            <a:miter lim="800000"/>
            <a:headEnd/>
            <a:tailEnd/>
          </a:ln>
        </p:spPr>
        <p:txBody>
          <a:bodyPr/>
          <a:lstStyle/>
          <a:p>
            <a:pPr fontAlgn="base">
              <a:spcBef>
                <a:spcPct val="0"/>
              </a:spcBef>
              <a:spcAft>
                <a:spcPct val="0"/>
              </a:spcAft>
            </a:pPr>
            <a:fld id="{FBFD94F9-105F-418B-8427-B2DFAB033E47}" type="slidenum">
              <a:rPr lang="en-US">
                <a:latin typeface="Calibri" pitchFamily="34" charset="0"/>
                <a:cs typeface="Arial" charset="0"/>
              </a:rPr>
              <a:pPr fontAlgn="base">
                <a:spcBef>
                  <a:spcPct val="0"/>
                </a:spcBef>
                <a:spcAft>
                  <a:spcPct val="0"/>
                </a:spcAft>
              </a:pPr>
              <a:t>2</a:t>
            </a:fld>
            <a:endParaRPr lang="en-US">
              <a:latin typeface="Calibri" pitchFamily="34" charset="0"/>
              <a:cs typeface="Arial" charset="0"/>
            </a:endParaRPr>
          </a:p>
        </p:txBody>
      </p:sp>
      <p:sp>
        <p:nvSpPr>
          <p:cNvPr id="30724" name="AutoShape 2" descr="http://www.google.ie/url?sa=i&amp;source=images&amp;cd=&amp;docid=D1peZQHQCX5YkM&amp;tbnid=x5DCIQD-CtsOlM:&amp;ved=0CAUQjBwwAA&amp;url=http%3A%2F%2Fdiesel-ebooks-cdn.make-a-store.com%2Fmas_assets%2Fimage_cache%2F2%2Fd%2F6%2Fd%2F500x500_2977141_file.jpeg&amp;ei=o6MaUff0HNS5hAfBn4D4Cw&amp;psig=AFQjCNGBw7OWqJPZaGvdEbbOvBCSi-6yVw&amp;ust=1360786723553904"/>
          <p:cNvSpPr>
            <a:spLocks noChangeAspect="1" noChangeArrowheads="1"/>
          </p:cNvSpPr>
          <p:nvPr/>
        </p:nvSpPr>
        <p:spPr bwMode="auto">
          <a:xfrm>
            <a:off x="63500" y="-136525"/>
            <a:ext cx="304800" cy="304800"/>
          </a:xfrm>
          <a:prstGeom prst="rect">
            <a:avLst/>
          </a:prstGeom>
          <a:noFill/>
          <a:ln w="9525">
            <a:noFill/>
            <a:miter lim="800000"/>
            <a:headEnd/>
            <a:tailEnd/>
          </a:ln>
        </p:spPr>
        <p:txBody>
          <a:bodyPr/>
          <a:lstStyle/>
          <a:p>
            <a:endParaRPr lang="en-IE"/>
          </a:p>
        </p:txBody>
      </p:sp>
      <p:sp>
        <p:nvSpPr>
          <p:cNvPr id="30725" name="AutoShape 4" descr="http://www.google.ie/url?sa=i&amp;source=images&amp;cd=&amp;docid=D1peZQHQCX5YkM&amp;tbnid=x5DCIQD-CtsOlM:&amp;ved=0CAUQjBwwAA&amp;url=http%3A%2F%2Fdiesel-ebooks-cdn.make-a-store.com%2Fmas_assets%2Fimage_cache%2F2%2Fd%2F6%2Fd%2F500x500_2977141_file.jpeg&amp;ei=o6MaUff0HNS5hAfBn4D4Cw&amp;psig=AFQjCNGBw7OWqJPZaGvdEbbOvBCSi-6yVw&amp;ust=1360786723553904"/>
          <p:cNvSpPr>
            <a:spLocks noChangeAspect="1" noChangeArrowheads="1"/>
          </p:cNvSpPr>
          <p:nvPr/>
        </p:nvSpPr>
        <p:spPr bwMode="auto">
          <a:xfrm>
            <a:off x="215900" y="15875"/>
            <a:ext cx="304800" cy="304800"/>
          </a:xfrm>
          <a:prstGeom prst="rect">
            <a:avLst/>
          </a:prstGeom>
          <a:noFill/>
          <a:ln w="9525">
            <a:noFill/>
            <a:miter lim="800000"/>
            <a:headEnd/>
            <a:tailEnd/>
          </a:ln>
        </p:spPr>
        <p:txBody>
          <a:bodyPr/>
          <a:lstStyle/>
          <a:p>
            <a:endParaRPr lang="en-IE"/>
          </a:p>
        </p:txBody>
      </p:sp>
      <p:sp>
        <p:nvSpPr>
          <p:cNvPr id="30726" name="AutoShape 6" descr="http://www.google.ie/url?sa=i&amp;source=images&amp;cd=&amp;docid=D1peZQHQCX5YkM&amp;tbnid=x5DCIQD-CtsOlM:&amp;ved=0CAUQjBwwAA&amp;url=http%3A%2F%2Fdiesel-ebooks-cdn.make-a-store.com%2Fmas_assets%2Fimage_cache%2F2%2Fd%2F6%2Fd%2F500x500_2977141_file.jpeg&amp;ei=o6MaUff0HNS5hAfBn4D4Cw&amp;psig=AFQjCNGBw7OWqJPZaGvdEbbOvBCSi-6yVw&amp;ust=1360786723553904"/>
          <p:cNvSpPr>
            <a:spLocks noChangeAspect="1" noChangeArrowheads="1"/>
          </p:cNvSpPr>
          <p:nvPr/>
        </p:nvSpPr>
        <p:spPr bwMode="auto">
          <a:xfrm>
            <a:off x="368300" y="168275"/>
            <a:ext cx="304800" cy="304800"/>
          </a:xfrm>
          <a:prstGeom prst="rect">
            <a:avLst/>
          </a:prstGeom>
          <a:noFill/>
          <a:ln w="9525">
            <a:noFill/>
            <a:miter lim="800000"/>
            <a:headEnd/>
            <a:tailEnd/>
          </a:ln>
        </p:spPr>
        <p:txBody>
          <a:bodyPr/>
          <a:lstStyle/>
          <a:p>
            <a:endParaRPr lang="en-IE"/>
          </a:p>
        </p:txBody>
      </p:sp>
      <p:sp>
        <p:nvSpPr>
          <p:cNvPr id="30727" name="AutoShape 8" descr="http://www.google.ie/url?sa=i&amp;source=images&amp;cd=&amp;docid=D1peZQHQCX5YkM&amp;tbnid=x5DCIQD-CtsOlM:&amp;ved=0CAUQjBwwAA&amp;url=http%3A%2F%2Fdiesel-ebooks-cdn.make-a-store.com%2Fmas_assets%2Fimage_cache%2F2%2Fd%2F6%2Fd%2F500x500_2977141_file.jpeg&amp;ei=o6MaUff0HNS5hAfBn4D4Cw&amp;psig=AFQjCNGBw7OWqJPZaGvdEbbOvBCSi-6yVw&amp;ust=1360786723553904"/>
          <p:cNvSpPr>
            <a:spLocks noChangeAspect="1" noChangeArrowheads="1"/>
          </p:cNvSpPr>
          <p:nvPr/>
        </p:nvSpPr>
        <p:spPr bwMode="auto">
          <a:xfrm>
            <a:off x="520700" y="320675"/>
            <a:ext cx="304800" cy="304800"/>
          </a:xfrm>
          <a:prstGeom prst="rect">
            <a:avLst/>
          </a:prstGeom>
          <a:noFill/>
          <a:ln w="9525">
            <a:noFill/>
            <a:miter lim="800000"/>
            <a:headEnd/>
            <a:tailEnd/>
          </a:ln>
        </p:spPr>
        <p:txBody>
          <a:bodyPr/>
          <a:lstStyle/>
          <a:p>
            <a:endParaRPr lang="en-IE"/>
          </a:p>
        </p:txBody>
      </p:sp>
      <p:sp>
        <p:nvSpPr>
          <p:cNvPr id="30728" name="AutoShape 10" descr="http://www.google.ie/url?sa=i&amp;source=images&amp;cd=&amp;docid=o2Vf9DclXliU7M&amp;tbnid=tc5wXni5Ph6CNM:&amp;ved=0CAUQjBwwAA&amp;url=http%3A%2F%2Fimage.bokus.com%2Fimages2%2F9780080519494_small_tqm-text-with-cases&amp;ei=2KMaUcfNMsW4hAfz6oGoCw&amp;psig=AFQjCNFMx_XH-khOMYfy-SSUjjkdRTWS4Q&amp;ust=1360786776905466"/>
          <p:cNvSpPr>
            <a:spLocks noChangeAspect="1" noChangeArrowheads="1"/>
          </p:cNvSpPr>
          <p:nvPr/>
        </p:nvSpPr>
        <p:spPr bwMode="auto">
          <a:xfrm>
            <a:off x="673100" y="473075"/>
            <a:ext cx="304800" cy="304800"/>
          </a:xfrm>
          <a:prstGeom prst="rect">
            <a:avLst/>
          </a:prstGeom>
          <a:noFill/>
          <a:ln w="9525">
            <a:noFill/>
            <a:miter lim="800000"/>
            <a:headEnd/>
            <a:tailEnd/>
          </a:ln>
        </p:spPr>
        <p:txBody>
          <a:bodyPr/>
          <a:lstStyle/>
          <a:p>
            <a:endParaRPr lang="en-I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GB" sz="3200" smtClean="0">
                <a:latin typeface="Calibri" pitchFamily="34" charset="0"/>
              </a:rPr>
              <a:t>A TQM Implementation Framework</a:t>
            </a:r>
          </a:p>
        </p:txBody>
      </p:sp>
      <p:sp>
        <p:nvSpPr>
          <p:cNvPr id="52226"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5348BA1F-C50E-4A1D-98E3-D842DE000785}" type="slidenum">
              <a:rPr lang="en-US">
                <a:cs typeface="Arial" charset="0"/>
              </a:rPr>
              <a:pPr fontAlgn="base">
                <a:spcBef>
                  <a:spcPct val="0"/>
                </a:spcBef>
                <a:spcAft>
                  <a:spcPct val="0"/>
                </a:spcAft>
              </a:pPr>
              <a:t>20</a:t>
            </a:fld>
            <a:endParaRPr lang="en-US">
              <a:cs typeface="Arial" charset="0"/>
            </a:endParaRPr>
          </a:p>
        </p:txBody>
      </p:sp>
      <p:pic>
        <p:nvPicPr>
          <p:cNvPr id="52227" name="Picture 2"/>
          <p:cNvPicPr>
            <a:picLocks noChangeAspect="1" noChangeArrowheads="1"/>
          </p:cNvPicPr>
          <p:nvPr/>
        </p:nvPicPr>
        <p:blipFill>
          <a:blip r:embed="rId2"/>
          <a:srcRect/>
          <a:stretch>
            <a:fillRect/>
          </a:stretch>
        </p:blipFill>
        <p:spPr bwMode="auto">
          <a:xfrm>
            <a:off x="381000" y="1524000"/>
            <a:ext cx="83820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n-GB" sz="3200" smtClean="0">
                <a:latin typeface="Calibri" pitchFamily="34" charset="0"/>
              </a:rPr>
              <a:t>A TQM Implementation Framework</a:t>
            </a:r>
            <a:br>
              <a:rPr lang="en-GB" sz="3200" smtClean="0">
                <a:latin typeface="Calibri" pitchFamily="34" charset="0"/>
              </a:rPr>
            </a:br>
            <a:r>
              <a:rPr lang="en-GB" sz="3200" smtClean="0">
                <a:latin typeface="Calibri" pitchFamily="34" charset="0"/>
              </a:rPr>
              <a:t>(Deming style)</a:t>
            </a:r>
          </a:p>
        </p:txBody>
      </p:sp>
      <p:sp>
        <p:nvSpPr>
          <p:cNvPr id="53250"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90405A57-6D4E-4651-966F-5CA855E10E68}" type="slidenum">
              <a:rPr lang="en-US">
                <a:cs typeface="Arial" charset="0"/>
              </a:rPr>
              <a:pPr fontAlgn="base">
                <a:spcBef>
                  <a:spcPct val="0"/>
                </a:spcBef>
                <a:spcAft>
                  <a:spcPct val="0"/>
                </a:spcAft>
              </a:pPr>
              <a:t>21</a:t>
            </a:fld>
            <a:endParaRPr lang="en-US">
              <a:cs typeface="Arial" charset="0"/>
            </a:endParaRPr>
          </a:p>
        </p:txBody>
      </p:sp>
      <p:pic>
        <p:nvPicPr>
          <p:cNvPr id="53251" name="Picture 2"/>
          <p:cNvPicPr>
            <a:picLocks noChangeAspect="1" noChangeArrowheads="1"/>
          </p:cNvPicPr>
          <p:nvPr/>
        </p:nvPicPr>
        <p:blipFill>
          <a:blip r:embed="rId2"/>
          <a:srcRect/>
          <a:stretch>
            <a:fillRect/>
          </a:stretch>
        </p:blipFill>
        <p:spPr bwMode="auto">
          <a:xfrm rot="-178429">
            <a:off x="1409700" y="1900238"/>
            <a:ext cx="6324600" cy="4271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GB" sz="3200" smtClean="0">
                <a:latin typeface="Calibri" pitchFamily="34" charset="0"/>
              </a:rPr>
              <a:t>The Quest for Quality</a:t>
            </a:r>
          </a:p>
        </p:txBody>
      </p:sp>
      <p:sp>
        <p:nvSpPr>
          <p:cNvPr id="54274"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0A8D12FB-F6B9-427E-BEED-0169A6113723}" type="slidenum">
              <a:rPr lang="en-US">
                <a:cs typeface="Arial" charset="0"/>
              </a:rPr>
              <a:pPr fontAlgn="base">
                <a:spcBef>
                  <a:spcPct val="0"/>
                </a:spcBef>
                <a:spcAft>
                  <a:spcPct val="0"/>
                </a:spcAft>
              </a:pPr>
              <a:t>22</a:t>
            </a:fld>
            <a:endParaRPr lang="en-US">
              <a:cs typeface="Arial" charset="0"/>
            </a:endParaRPr>
          </a:p>
        </p:txBody>
      </p:sp>
      <p:sp>
        <p:nvSpPr>
          <p:cNvPr id="54275" name="Rectangle 2"/>
          <p:cNvSpPr>
            <a:spLocks noChangeArrowheads="1"/>
          </p:cNvSpPr>
          <p:nvPr/>
        </p:nvSpPr>
        <p:spPr bwMode="auto">
          <a:xfrm>
            <a:off x="3048000" y="1524000"/>
            <a:ext cx="5943600" cy="2862263"/>
          </a:xfrm>
          <a:prstGeom prst="rect">
            <a:avLst/>
          </a:prstGeom>
          <a:noFill/>
          <a:ln w="9525">
            <a:noFill/>
            <a:miter lim="800000"/>
            <a:headEnd/>
            <a:tailEnd/>
          </a:ln>
        </p:spPr>
        <p:txBody>
          <a:bodyPr>
            <a:spAutoFit/>
          </a:bodyPr>
          <a:lstStyle/>
          <a:p>
            <a:r>
              <a:rPr lang="en-IE" sz="2000">
                <a:latin typeface="Calibri" pitchFamily="34" charset="0"/>
              </a:rPr>
              <a:t>The importance of exceptional quality is demonstrated by the Walt Disney Company in operating its theme parks. The focus of the parks is customer satisfaction. </a:t>
            </a:r>
          </a:p>
          <a:p>
            <a:endParaRPr lang="en-IE" sz="2000">
              <a:latin typeface="Calibri" pitchFamily="34" charset="0"/>
            </a:endParaRPr>
          </a:p>
          <a:p>
            <a:r>
              <a:rPr lang="en-IE" sz="2000">
                <a:latin typeface="Calibri" pitchFamily="34" charset="0"/>
              </a:rPr>
              <a:t>This is accomplished through meticulous attention to every detail, with particular focus on the role of employees in service delivery. Employees are viewed as the most important organizational resource and great care is taken in employee hiring and training. </a:t>
            </a:r>
          </a:p>
        </p:txBody>
      </p:sp>
      <p:pic>
        <p:nvPicPr>
          <p:cNvPr id="54276" name="Picture 2"/>
          <p:cNvPicPr>
            <a:picLocks noChangeAspect="1" noChangeArrowheads="1"/>
          </p:cNvPicPr>
          <p:nvPr/>
        </p:nvPicPr>
        <p:blipFill>
          <a:blip r:embed="rId2"/>
          <a:srcRect/>
          <a:stretch>
            <a:fillRect/>
          </a:stretch>
        </p:blipFill>
        <p:spPr bwMode="auto">
          <a:xfrm>
            <a:off x="304800" y="1676400"/>
            <a:ext cx="2743200" cy="2576513"/>
          </a:xfrm>
          <a:prstGeom prst="rect">
            <a:avLst/>
          </a:prstGeom>
          <a:noFill/>
          <a:ln w="9525">
            <a:noFill/>
            <a:miter lim="800000"/>
            <a:headEnd/>
            <a:tailEnd/>
          </a:ln>
        </p:spPr>
      </p:pic>
      <p:sp>
        <p:nvSpPr>
          <p:cNvPr id="54277" name="Rectangle 6"/>
          <p:cNvSpPr>
            <a:spLocks noChangeArrowheads="1"/>
          </p:cNvSpPr>
          <p:nvPr/>
        </p:nvSpPr>
        <p:spPr bwMode="auto">
          <a:xfrm>
            <a:off x="304800" y="4419600"/>
            <a:ext cx="7924800" cy="1938338"/>
          </a:xfrm>
          <a:prstGeom prst="rect">
            <a:avLst/>
          </a:prstGeom>
          <a:noFill/>
          <a:ln w="9525">
            <a:noFill/>
            <a:miter lim="800000"/>
            <a:headEnd/>
            <a:tailEnd/>
          </a:ln>
        </p:spPr>
        <p:txBody>
          <a:bodyPr>
            <a:spAutoFit/>
          </a:bodyPr>
          <a:lstStyle/>
          <a:p>
            <a:r>
              <a:rPr lang="en-IE" sz="2000">
                <a:latin typeface="Calibri" pitchFamily="34" charset="0"/>
              </a:rPr>
              <a:t>All employees are called “cast members,” regardless of whether they are janitors or performers. Employees are extensively trained in customer service, communication, and quality awareness. Continual monitoring of quality is considered important, and employees meet regularly in</a:t>
            </a:r>
          </a:p>
          <a:p>
            <a:r>
              <a:rPr lang="en-IE" sz="2000">
                <a:latin typeface="Calibri" pitchFamily="34" charset="0"/>
              </a:rPr>
              <a:t>teams to evaluate their effectiveness. All employees are shown how the quality of their individual jobs contributes to the success of the park.</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en-GB" sz="3200" smtClean="0">
                <a:latin typeface="Calibri" pitchFamily="34" charset="0"/>
              </a:rPr>
              <a:t>A TQM Training Video</a:t>
            </a:r>
          </a:p>
        </p:txBody>
      </p:sp>
      <p:sp>
        <p:nvSpPr>
          <p:cNvPr id="55298"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1FFE7270-87A3-4414-B8B9-31C796F60CE2}" type="slidenum">
              <a:rPr lang="en-US">
                <a:cs typeface="Arial" charset="0"/>
              </a:rPr>
              <a:pPr fontAlgn="base">
                <a:spcBef>
                  <a:spcPct val="0"/>
                </a:spcBef>
                <a:spcAft>
                  <a:spcPct val="0"/>
                </a:spcAft>
              </a:pPr>
              <a:t>23</a:t>
            </a:fld>
            <a:endParaRPr lang="en-US">
              <a:cs typeface="Arial" charset="0"/>
            </a:endParaRPr>
          </a:p>
        </p:txBody>
      </p:sp>
      <p:pic>
        <p:nvPicPr>
          <p:cNvPr id="3" name="L--Oyw6V8gI?hl=en_US&amp;version=3"/>
          <p:cNvPicPr>
            <a:picLocks noRot="1" noChangeAspect="1"/>
          </p:cNvPicPr>
          <p:nvPr>
            <a:videoFile r:link="rId1"/>
          </p:nvPr>
        </p:nvPicPr>
        <p:blipFill>
          <a:blip r:embed="rId3"/>
          <a:srcRect/>
          <a:stretch>
            <a:fillRect/>
          </a:stretch>
        </p:blipFill>
        <p:spPr bwMode="auto">
          <a:xfrm>
            <a:off x="927100" y="1676400"/>
            <a:ext cx="7289800" cy="4648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Content Placeholder 1"/>
          <p:cNvSpPr>
            <a:spLocks noGrp="1"/>
          </p:cNvSpPr>
          <p:nvPr>
            <p:ph idx="1"/>
          </p:nvPr>
        </p:nvSpPr>
        <p:spPr>
          <a:xfrm>
            <a:off x="457200" y="1600200"/>
            <a:ext cx="7715250" cy="4525963"/>
          </a:xfrm>
        </p:spPr>
        <p:txBody>
          <a:bodyPr/>
          <a:lstStyle/>
          <a:p>
            <a:r>
              <a:rPr lang="en-IE" smtClean="0">
                <a:latin typeface="Calibri" pitchFamily="34" charset="0"/>
              </a:rPr>
              <a:t>It’s all about the quality</a:t>
            </a:r>
          </a:p>
        </p:txBody>
      </p:sp>
      <p:sp>
        <p:nvSpPr>
          <p:cNvPr id="32770" name="Title 2"/>
          <p:cNvSpPr>
            <a:spLocks noGrp="1"/>
          </p:cNvSpPr>
          <p:nvPr>
            <p:ph type="title"/>
          </p:nvPr>
        </p:nvSpPr>
        <p:spPr/>
        <p:txBody>
          <a:bodyPr/>
          <a:lstStyle/>
          <a:p>
            <a:r>
              <a:rPr lang="en-IE" smtClean="0">
                <a:latin typeface="Calibri" pitchFamily="34" charset="0"/>
              </a:rPr>
              <a:t>T Q M</a:t>
            </a:r>
          </a:p>
        </p:txBody>
      </p:sp>
      <p:sp>
        <p:nvSpPr>
          <p:cNvPr id="32771" name="Slide Number Placeholder 3"/>
          <p:cNvSpPr>
            <a:spLocks noGrp="1"/>
          </p:cNvSpPr>
          <p:nvPr>
            <p:ph type="sldNum" sz="quarter" idx="12"/>
          </p:nvPr>
        </p:nvSpPr>
        <p:spPr>
          <a:noFill/>
          <a:ln>
            <a:miter lim="800000"/>
            <a:headEnd/>
            <a:tailEnd/>
          </a:ln>
        </p:spPr>
        <p:txBody>
          <a:bodyPr/>
          <a:lstStyle/>
          <a:p>
            <a:pPr fontAlgn="base">
              <a:spcBef>
                <a:spcPct val="0"/>
              </a:spcBef>
              <a:spcAft>
                <a:spcPct val="0"/>
              </a:spcAft>
            </a:pPr>
            <a:fld id="{CA14ABA7-9996-4F4A-BF39-D3B1CA206DB0}" type="slidenum">
              <a:rPr lang="en-US">
                <a:latin typeface="Calibri" pitchFamily="34" charset="0"/>
                <a:cs typeface="Arial" charset="0"/>
              </a:rPr>
              <a:pPr fontAlgn="base">
                <a:spcBef>
                  <a:spcPct val="0"/>
                </a:spcBef>
                <a:spcAft>
                  <a:spcPct val="0"/>
                </a:spcAft>
              </a:pPr>
              <a:t>3</a:t>
            </a:fld>
            <a:endParaRPr lang="en-US">
              <a:latin typeface="Calibri" pitchFamily="34" charset="0"/>
              <a:cs typeface="Arial" charset="0"/>
            </a:endParaRPr>
          </a:p>
        </p:txBody>
      </p:sp>
      <p:sp>
        <p:nvSpPr>
          <p:cNvPr id="32772" name="Rectangle 3"/>
          <p:cNvSpPr txBox="1">
            <a:spLocks noChangeArrowheads="1"/>
          </p:cNvSpPr>
          <p:nvPr/>
        </p:nvSpPr>
        <p:spPr bwMode="auto">
          <a:xfrm>
            <a:off x="457200" y="2438400"/>
            <a:ext cx="8229600" cy="3687763"/>
          </a:xfrm>
          <a:prstGeom prst="rect">
            <a:avLst/>
          </a:prstGeom>
          <a:noFill/>
          <a:ln w="9525">
            <a:noFill/>
            <a:miter lim="800000"/>
            <a:headEnd/>
            <a:tailEnd/>
          </a:ln>
        </p:spPr>
        <p:txBody>
          <a:bodyPr/>
          <a:lstStyle/>
          <a:p>
            <a:pPr marL="342900" indent="-342900">
              <a:spcBef>
                <a:spcPct val="20000"/>
              </a:spcBef>
              <a:buFontTx/>
              <a:buChar char="•"/>
            </a:pPr>
            <a:r>
              <a:rPr lang="en-GB" sz="3200">
                <a:latin typeface="Calibri" pitchFamily="34" charset="0"/>
              </a:rPr>
              <a:t>Quality is something that everyone talks about, knows what it means to them personally, but find it difficult to describe in words;-</a:t>
            </a:r>
            <a:endParaRPr lang="en-GB" sz="3200" i="1">
              <a:latin typeface="Calibri" pitchFamily="34" charset="0"/>
            </a:endParaRPr>
          </a:p>
          <a:p>
            <a:pPr marL="742950" lvl="1" indent="-285750">
              <a:spcBef>
                <a:spcPct val="20000"/>
              </a:spcBef>
              <a:buFontTx/>
              <a:buChar char="–"/>
            </a:pPr>
            <a:r>
              <a:rPr lang="en-GB" sz="2400" i="1">
                <a:latin typeface="Calibri" pitchFamily="34" charset="0"/>
              </a:rPr>
              <a:t>“Quality is an unusually slippery concept, easy to visualize and yet exasperatingly difficult to define “</a:t>
            </a:r>
          </a:p>
          <a:p>
            <a:pPr marL="342900" indent="-342900">
              <a:spcBef>
                <a:spcPct val="20000"/>
              </a:spcBef>
            </a:pPr>
            <a:r>
              <a:rPr lang="en-GB" sz="1600" i="1">
                <a:latin typeface="Calibri" pitchFamily="34" charset="0"/>
              </a:rPr>
              <a:t>							</a:t>
            </a:r>
            <a:r>
              <a:rPr lang="en-GB" sz="1600">
                <a:latin typeface="Calibri" pitchFamily="34" charset="0"/>
              </a:rPr>
              <a:t>(David Garvin, 1988 )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sz="4000" smtClean="0">
                <a:latin typeface="Calibri" pitchFamily="34" charset="0"/>
              </a:rPr>
              <a:t>Quality</a:t>
            </a:r>
          </a:p>
        </p:txBody>
      </p:sp>
      <p:sp>
        <p:nvSpPr>
          <p:cNvPr id="56323" name="Rectangle 3"/>
          <p:cNvSpPr>
            <a:spLocks noGrp="1" noChangeArrowheads="1"/>
          </p:cNvSpPr>
          <p:nvPr>
            <p:ph type="body" idx="1"/>
          </p:nvPr>
        </p:nvSpPr>
        <p:spPr>
          <a:xfrm>
            <a:off x="3048000" y="3200400"/>
            <a:ext cx="5943600" cy="3352800"/>
          </a:xfrm>
        </p:spPr>
        <p:txBody>
          <a:bodyPr/>
          <a:lstStyle/>
          <a:p>
            <a:r>
              <a:rPr lang="en-IE" sz="2400" smtClean="0"/>
              <a:t>Zen and the Art of Motorcycle Maintenance: An Inquiry into Values</a:t>
            </a:r>
          </a:p>
          <a:p>
            <a:endParaRPr lang="en-IE" sz="2400" smtClean="0"/>
          </a:p>
          <a:p>
            <a:r>
              <a:rPr lang="en-IE" sz="2000" smtClean="0"/>
              <a:t>A 1974 philosophical novel, the first of Robert M. Pirsig's texts in which he explores his Metaphysics of Quality. </a:t>
            </a:r>
          </a:p>
          <a:p>
            <a:r>
              <a:rPr lang="en-IE" sz="2000" smtClean="0"/>
              <a:t>The book sold 5 million copies worldwide. (wikipedia)</a:t>
            </a:r>
          </a:p>
        </p:txBody>
      </p:sp>
      <p:pic>
        <p:nvPicPr>
          <p:cNvPr id="11266" name="Picture 2" descr="https://images.bookworld.com.au/images/bau/97800993/9780099322610/0/0/plain/zen-and-the-art-of-motorcycle-maintenance-25th-anniversary-edition.jpg"/>
          <p:cNvPicPr>
            <a:picLocks noChangeAspect="1" noChangeArrowheads="1"/>
          </p:cNvPicPr>
          <p:nvPr/>
        </p:nvPicPr>
        <p:blipFill>
          <a:blip r:embed="rId2"/>
          <a:srcRect/>
          <a:stretch>
            <a:fillRect/>
          </a:stretch>
        </p:blipFill>
        <p:spPr bwMode="auto">
          <a:xfrm>
            <a:off x="381000" y="3124200"/>
            <a:ext cx="2457450" cy="2971800"/>
          </a:xfrm>
          <a:prstGeom prst="rect">
            <a:avLst/>
          </a:prstGeom>
          <a:noFill/>
          <a:ln w="9525">
            <a:noFill/>
            <a:miter lim="800000"/>
            <a:headEnd/>
            <a:tailEnd/>
          </a:ln>
        </p:spPr>
      </p:pic>
      <p:sp>
        <p:nvSpPr>
          <p:cNvPr id="34820" name="Rectangle 3"/>
          <p:cNvSpPr txBox="1">
            <a:spLocks noChangeArrowheads="1"/>
          </p:cNvSpPr>
          <p:nvPr/>
        </p:nvSpPr>
        <p:spPr bwMode="auto">
          <a:xfrm>
            <a:off x="381000" y="1676400"/>
            <a:ext cx="8534400" cy="723900"/>
          </a:xfrm>
          <a:prstGeom prst="rect">
            <a:avLst/>
          </a:prstGeom>
          <a:noFill/>
          <a:ln w="9525">
            <a:noFill/>
            <a:miter lim="800000"/>
            <a:headEnd/>
            <a:tailEnd/>
          </a:ln>
        </p:spPr>
        <p:txBody>
          <a:bodyPr/>
          <a:lstStyle/>
          <a:p>
            <a:pPr marL="342900" indent="-342900">
              <a:spcBef>
                <a:spcPct val="20000"/>
              </a:spcBef>
              <a:buFontTx/>
              <a:buChar char="•"/>
            </a:pPr>
            <a:r>
              <a:rPr lang="en-IE" sz="2400"/>
              <a:t>Many and multiple are the definitions for quality</a:t>
            </a:r>
          </a:p>
        </p:txBody>
      </p:sp>
      <p:sp>
        <p:nvSpPr>
          <p:cNvPr id="34821"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EEAFD324-A31C-4448-BE7B-9752B328AD5D}" type="slidenum">
              <a:rPr lang="en-US">
                <a:cs typeface="Arial" charset="0"/>
              </a:rPr>
              <a:pPr fontAlgn="base">
                <a:spcBef>
                  <a:spcPct val="0"/>
                </a:spcBef>
                <a:spcAft>
                  <a:spcPct val="0"/>
                </a:spcAft>
              </a:pPr>
              <a:t>4</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fade">
                                      <p:cBhvr>
                                        <p:cTn id="7" dur="500"/>
                                        <p:tgtEl>
                                          <p:spTgt spid="563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323">
                                            <p:txEl>
                                              <p:pRg st="2" end="2"/>
                                            </p:txEl>
                                          </p:spTgt>
                                        </p:tgtEl>
                                        <p:attrNameLst>
                                          <p:attrName>style.visibility</p:attrName>
                                        </p:attrNameLst>
                                      </p:cBhvr>
                                      <p:to>
                                        <p:strVal val="visible"/>
                                      </p:to>
                                    </p:set>
                                    <p:animEffect transition="in" filter="fade">
                                      <p:cBhvr>
                                        <p:cTn id="10" dur="500"/>
                                        <p:tgtEl>
                                          <p:spTgt spid="5632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323">
                                            <p:txEl>
                                              <p:pRg st="3" end="3"/>
                                            </p:txEl>
                                          </p:spTgt>
                                        </p:tgtEl>
                                        <p:attrNameLst>
                                          <p:attrName>style.visibility</p:attrName>
                                        </p:attrNameLst>
                                      </p:cBhvr>
                                      <p:to>
                                        <p:strVal val="visible"/>
                                      </p:to>
                                    </p:set>
                                    <p:animEffect transition="in" filter="fade">
                                      <p:cBhvr>
                                        <p:cTn id="13" dur="500"/>
                                        <p:tgtEl>
                                          <p:spTgt spid="5632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266"/>
                                        </p:tgtEl>
                                        <p:attrNameLst>
                                          <p:attrName>style.visibility</p:attrName>
                                        </p:attrNameLst>
                                      </p:cBhvr>
                                      <p:to>
                                        <p:strVal val="visible"/>
                                      </p:to>
                                    </p:set>
                                    <p:animEffect transition="in" filter="fade">
                                      <p:cBhvr>
                                        <p:cTn id="16"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en-US" sz="4000" smtClean="0">
                <a:latin typeface="Calibri" pitchFamily="34" charset="0"/>
              </a:rPr>
              <a:t>Quality</a:t>
            </a:r>
          </a:p>
        </p:txBody>
      </p:sp>
      <p:sp>
        <p:nvSpPr>
          <p:cNvPr id="56323" name="Rectangle 3"/>
          <p:cNvSpPr>
            <a:spLocks noGrp="1" noChangeArrowheads="1"/>
          </p:cNvSpPr>
          <p:nvPr>
            <p:ph type="body" idx="1"/>
          </p:nvPr>
        </p:nvSpPr>
        <p:spPr>
          <a:xfrm>
            <a:off x="457200" y="1600200"/>
            <a:ext cx="8534400" cy="4525963"/>
          </a:xfrm>
        </p:spPr>
        <p:txBody>
          <a:bodyPr/>
          <a:lstStyle/>
          <a:p>
            <a:pPr>
              <a:defRPr/>
            </a:pPr>
            <a:endParaRPr lang="en-IE" sz="2400" dirty="0" smtClean="0">
              <a:latin typeface="Calibri" pitchFamily="34" charset="0"/>
            </a:endParaRPr>
          </a:p>
          <a:p>
            <a:pPr marL="0" indent="0">
              <a:buFontTx/>
              <a:buNone/>
              <a:defRPr/>
            </a:pPr>
            <a:r>
              <a:rPr lang="en-IE" sz="2400" dirty="0" smtClean="0">
                <a:latin typeface="Calibri" pitchFamily="34" charset="0"/>
              </a:rPr>
              <a:t>The </a:t>
            </a:r>
            <a:r>
              <a:rPr lang="en-IE" sz="2400" dirty="0">
                <a:latin typeface="Calibri" pitchFamily="34" charset="0"/>
              </a:rPr>
              <a:t>official definition of quality as given by ISO 8402/ISO </a:t>
            </a:r>
            <a:r>
              <a:rPr lang="en-IE" sz="2400" dirty="0" smtClean="0">
                <a:latin typeface="Calibri" pitchFamily="34" charset="0"/>
              </a:rPr>
              <a:t>9000:</a:t>
            </a:r>
            <a:endParaRPr lang="en-IE" sz="2400" dirty="0">
              <a:latin typeface="Calibri" pitchFamily="34" charset="0"/>
            </a:endParaRPr>
          </a:p>
          <a:p>
            <a:pPr>
              <a:defRPr/>
            </a:pPr>
            <a:endParaRPr lang="en-IE" sz="2400" i="1" dirty="0" smtClean="0">
              <a:latin typeface="Calibri" pitchFamily="34" charset="0"/>
            </a:endParaRPr>
          </a:p>
          <a:p>
            <a:pPr>
              <a:defRPr/>
            </a:pPr>
            <a:r>
              <a:rPr lang="en-IE" sz="2800" dirty="0" smtClean="0">
                <a:latin typeface="Calibri" pitchFamily="34" charset="0"/>
              </a:rPr>
              <a:t>"</a:t>
            </a:r>
            <a:r>
              <a:rPr lang="en-IE" sz="2800" dirty="0">
                <a:latin typeface="Calibri" pitchFamily="34" charset="0"/>
              </a:rPr>
              <a:t>Quality is the totality of features and characteristics of a product or service that bear on its ability to satisfy stated or implied needs</a:t>
            </a:r>
            <a:r>
              <a:rPr lang="en-IE" sz="2800" dirty="0" smtClean="0">
                <a:latin typeface="Calibri" pitchFamily="34" charset="0"/>
              </a:rPr>
              <a:t>"</a:t>
            </a:r>
            <a:endParaRPr lang="en-IE" sz="2800" dirty="0">
              <a:latin typeface="Calibri" pitchFamily="34" charset="0"/>
            </a:endParaRPr>
          </a:p>
        </p:txBody>
      </p:sp>
      <p:sp>
        <p:nvSpPr>
          <p:cNvPr id="35843"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BC8A256F-8E94-48F5-99AD-E9EBD10E3F8A}" type="slidenum">
              <a:rPr lang="en-US">
                <a:cs typeface="Arial" charset="0"/>
              </a:rPr>
              <a:pPr fontAlgn="base">
                <a:spcBef>
                  <a:spcPct val="0"/>
                </a:spcBef>
                <a:spcAft>
                  <a:spcPct val="0"/>
                </a:spcAft>
              </a:pPr>
              <a:t>5</a:t>
            </a:fld>
            <a:endParaRPr lang="en-US">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p:cNvSpPr>
            <a:spLocks noGrp="1"/>
          </p:cNvSpPr>
          <p:nvPr>
            <p:ph type="sldNum" sz="quarter" idx="12"/>
          </p:nvPr>
        </p:nvSpPr>
        <p:spPr>
          <a:xfrm>
            <a:off x="6831013" y="6580188"/>
            <a:ext cx="2133600" cy="304800"/>
          </a:xfrm>
          <a:noFill/>
          <a:ln>
            <a:miter lim="800000"/>
            <a:headEnd/>
            <a:tailEnd/>
          </a:ln>
        </p:spPr>
        <p:txBody>
          <a:bodyPr/>
          <a:lstStyle/>
          <a:p>
            <a:pPr fontAlgn="base">
              <a:spcBef>
                <a:spcPct val="0"/>
              </a:spcBef>
              <a:spcAft>
                <a:spcPct val="0"/>
              </a:spcAft>
            </a:pPr>
            <a:fld id="{A6DEAAE6-C5F4-4604-A935-F3D491592FEF}" type="slidenum">
              <a:rPr lang="en-US">
                <a:solidFill>
                  <a:schemeClr val="bg1"/>
                </a:solidFill>
                <a:cs typeface="Arial" charset="0"/>
              </a:rPr>
              <a:pPr fontAlgn="base">
                <a:spcBef>
                  <a:spcPct val="0"/>
                </a:spcBef>
                <a:spcAft>
                  <a:spcPct val="0"/>
                </a:spcAft>
              </a:pPr>
              <a:t>6</a:t>
            </a:fld>
            <a:endParaRPr lang="en-US">
              <a:solidFill>
                <a:schemeClr val="bg1"/>
              </a:solidFill>
              <a:cs typeface="Arial" charset="0"/>
            </a:endParaRPr>
          </a:p>
        </p:txBody>
      </p:sp>
      <p:sp>
        <p:nvSpPr>
          <p:cNvPr id="7" name="Rectangle 1"/>
          <p:cNvSpPr>
            <a:spLocks noGrp="1"/>
          </p:cNvSpPr>
          <p:nvPr>
            <p:ph type="title"/>
          </p:nvPr>
        </p:nvSpPr>
        <p:spPr>
          <a:xfrm>
            <a:off x="457200" y="152400"/>
            <a:ext cx="8229600" cy="571500"/>
          </a:xfrm>
        </p:spPr>
        <p:txBody>
          <a:bodyPr>
            <a:normAutofit fontScale="90000"/>
          </a:bodyPr>
          <a:lstStyle/>
          <a:p>
            <a:pPr>
              <a:defRPr/>
            </a:pPr>
            <a:r>
              <a:rPr lang="en-US" dirty="0" smtClean="0">
                <a:latin typeface="Calibri" pitchFamily="34" charset="0"/>
                <a:cs typeface="Calibri" pitchFamily="34" charset="0"/>
              </a:rPr>
              <a:t>Requirements Engineering</a:t>
            </a:r>
            <a:endParaRPr lang="en-US" dirty="0">
              <a:latin typeface="Calibri" pitchFamily="34" charset="0"/>
              <a:cs typeface="Calibri" pitchFamily="34" charset="0"/>
            </a:endParaRPr>
          </a:p>
        </p:txBody>
      </p:sp>
      <p:pic>
        <p:nvPicPr>
          <p:cNvPr id="36867" name="Picture 2"/>
          <p:cNvPicPr>
            <a:picLocks noChangeAspect="1" noChangeArrowheads="1"/>
          </p:cNvPicPr>
          <p:nvPr/>
        </p:nvPicPr>
        <p:blipFill>
          <a:blip r:embed="rId3"/>
          <a:srcRect/>
          <a:stretch>
            <a:fillRect/>
          </a:stretch>
        </p:blipFill>
        <p:spPr bwMode="auto">
          <a:xfrm>
            <a:off x="293688" y="1450975"/>
            <a:ext cx="1733550" cy="2420938"/>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2027238" y="1450975"/>
            <a:ext cx="1714500" cy="2420938"/>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3741738" y="1447800"/>
            <a:ext cx="1724025" cy="2424113"/>
          </a:xfrm>
          <a:prstGeom prst="rect">
            <a:avLst/>
          </a:prstGeom>
          <a:noFill/>
          <a:ln w="9525">
            <a:noFill/>
            <a:miter lim="800000"/>
            <a:headEnd/>
            <a:tailEnd/>
          </a:ln>
        </p:spPr>
      </p:pic>
      <p:pic>
        <p:nvPicPr>
          <p:cNvPr id="1029" name="Picture 5"/>
          <p:cNvPicPr>
            <a:picLocks noChangeAspect="1" noChangeArrowheads="1"/>
          </p:cNvPicPr>
          <p:nvPr/>
        </p:nvPicPr>
        <p:blipFill>
          <a:blip r:embed="rId6"/>
          <a:srcRect/>
          <a:stretch>
            <a:fillRect/>
          </a:stretch>
        </p:blipFill>
        <p:spPr bwMode="auto">
          <a:xfrm>
            <a:off x="5465763" y="1447800"/>
            <a:ext cx="1704975" cy="2424113"/>
          </a:xfrm>
          <a:prstGeom prst="rect">
            <a:avLst/>
          </a:prstGeom>
          <a:noFill/>
          <a:ln w="9525">
            <a:noFill/>
            <a:miter lim="800000"/>
            <a:headEnd/>
            <a:tailEnd/>
          </a:ln>
        </p:spPr>
      </p:pic>
      <p:pic>
        <p:nvPicPr>
          <p:cNvPr id="1030" name="Picture 6"/>
          <p:cNvPicPr>
            <a:picLocks noChangeAspect="1" noChangeArrowheads="1"/>
          </p:cNvPicPr>
          <p:nvPr/>
        </p:nvPicPr>
        <p:blipFill>
          <a:blip r:embed="rId7"/>
          <a:srcRect/>
          <a:stretch>
            <a:fillRect/>
          </a:stretch>
        </p:blipFill>
        <p:spPr bwMode="auto">
          <a:xfrm>
            <a:off x="7162800" y="1444625"/>
            <a:ext cx="1685925" cy="2427288"/>
          </a:xfrm>
          <a:prstGeom prst="rect">
            <a:avLst/>
          </a:prstGeom>
          <a:noFill/>
          <a:ln w="9525">
            <a:noFill/>
            <a:miter lim="800000"/>
            <a:headEnd/>
            <a:tailEnd/>
          </a:ln>
        </p:spPr>
      </p:pic>
      <p:pic>
        <p:nvPicPr>
          <p:cNvPr id="1031" name="Picture 7"/>
          <p:cNvPicPr>
            <a:picLocks noChangeAspect="1" noChangeArrowheads="1"/>
          </p:cNvPicPr>
          <p:nvPr/>
        </p:nvPicPr>
        <p:blipFill>
          <a:blip r:embed="rId8"/>
          <a:srcRect/>
          <a:stretch>
            <a:fillRect/>
          </a:stretch>
        </p:blipFill>
        <p:spPr bwMode="auto">
          <a:xfrm>
            <a:off x="306388" y="4289425"/>
            <a:ext cx="1704975" cy="2371725"/>
          </a:xfrm>
          <a:prstGeom prst="rect">
            <a:avLst/>
          </a:prstGeom>
          <a:noFill/>
          <a:ln w="9525">
            <a:noFill/>
            <a:miter lim="800000"/>
            <a:headEnd/>
            <a:tailEnd/>
          </a:ln>
        </p:spPr>
      </p:pic>
      <p:pic>
        <p:nvPicPr>
          <p:cNvPr id="1032" name="Picture 8"/>
          <p:cNvPicPr>
            <a:picLocks noChangeAspect="1" noChangeArrowheads="1"/>
          </p:cNvPicPr>
          <p:nvPr/>
        </p:nvPicPr>
        <p:blipFill>
          <a:blip r:embed="rId9"/>
          <a:srcRect/>
          <a:stretch>
            <a:fillRect/>
          </a:stretch>
        </p:blipFill>
        <p:spPr bwMode="auto">
          <a:xfrm>
            <a:off x="2011363" y="4289425"/>
            <a:ext cx="1714500" cy="2387600"/>
          </a:xfrm>
          <a:prstGeom prst="rect">
            <a:avLst/>
          </a:prstGeom>
          <a:noFill/>
          <a:ln w="9525">
            <a:noFill/>
            <a:miter lim="800000"/>
            <a:headEnd/>
            <a:tailEnd/>
          </a:ln>
        </p:spPr>
      </p:pic>
      <p:pic>
        <p:nvPicPr>
          <p:cNvPr id="1033" name="Picture 9"/>
          <p:cNvPicPr>
            <a:picLocks noChangeAspect="1" noChangeArrowheads="1"/>
          </p:cNvPicPr>
          <p:nvPr/>
        </p:nvPicPr>
        <p:blipFill>
          <a:blip r:embed="rId10"/>
          <a:srcRect/>
          <a:stretch>
            <a:fillRect/>
          </a:stretch>
        </p:blipFill>
        <p:spPr bwMode="auto">
          <a:xfrm>
            <a:off x="3716338" y="4289425"/>
            <a:ext cx="1733550" cy="2413000"/>
          </a:xfrm>
          <a:prstGeom prst="rect">
            <a:avLst/>
          </a:prstGeom>
          <a:noFill/>
          <a:ln w="9525">
            <a:noFill/>
            <a:miter lim="800000"/>
            <a:headEnd/>
            <a:tailEnd/>
          </a:ln>
        </p:spPr>
      </p:pic>
      <p:pic>
        <p:nvPicPr>
          <p:cNvPr id="1034" name="Picture 10"/>
          <p:cNvPicPr>
            <a:picLocks noChangeAspect="1" noChangeArrowheads="1"/>
          </p:cNvPicPr>
          <p:nvPr/>
        </p:nvPicPr>
        <p:blipFill>
          <a:blip r:embed="rId11"/>
          <a:srcRect/>
          <a:stretch>
            <a:fillRect/>
          </a:stretch>
        </p:blipFill>
        <p:spPr bwMode="auto">
          <a:xfrm>
            <a:off x="5449888" y="4289425"/>
            <a:ext cx="1685925" cy="2405063"/>
          </a:xfrm>
          <a:prstGeom prst="rect">
            <a:avLst/>
          </a:prstGeom>
          <a:noFill/>
          <a:ln w="9525">
            <a:noFill/>
            <a:miter lim="800000"/>
            <a:headEnd/>
            <a:tailEnd/>
          </a:ln>
        </p:spPr>
      </p:pic>
      <p:pic>
        <p:nvPicPr>
          <p:cNvPr id="1035" name="Picture 11"/>
          <p:cNvPicPr>
            <a:picLocks noChangeAspect="1" noChangeArrowheads="1"/>
          </p:cNvPicPr>
          <p:nvPr/>
        </p:nvPicPr>
        <p:blipFill>
          <a:blip r:embed="rId12"/>
          <a:srcRect/>
          <a:stretch>
            <a:fillRect/>
          </a:stretch>
        </p:blipFill>
        <p:spPr bwMode="auto">
          <a:xfrm>
            <a:off x="7135813" y="4289425"/>
            <a:ext cx="1704975" cy="23955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fade">
                                      <p:cBhvr>
                                        <p:cTn id="17" dur="500"/>
                                        <p:tgtEl>
                                          <p:spTgt spid="10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0"/>
                                        </p:tgtEl>
                                        <p:attrNameLst>
                                          <p:attrName>style.visibility</p:attrName>
                                        </p:attrNameLst>
                                      </p:cBhvr>
                                      <p:to>
                                        <p:strVal val="visible"/>
                                      </p:to>
                                    </p:set>
                                    <p:animEffect transition="in" filter="fade">
                                      <p:cBhvr>
                                        <p:cTn id="22" dur="500"/>
                                        <p:tgtEl>
                                          <p:spTgt spid="10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1"/>
                                        </p:tgtEl>
                                        <p:attrNameLst>
                                          <p:attrName>style.visibility</p:attrName>
                                        </p:attrNameLst>
                                      </p:cBhvr>
                                      <p:to>
                                        <p:strVal val="visible"/>
                                      </p:to>
                                    </p:set>
                                    <p:animEffect transition="in" filter="fade">
                                      <p:cBhvr>
                                        <p:cTn id="27" dur="500"/>
                                        <p:tgtEl>
                                          <p:spTgt spid="10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32"/>
                                        </p:tgtEl>
                                        <p:attrNameLst>
                                          <p:attrName>style.visibility</p:attrName>
                                        </p:attrNameLst>
                                      </p:cBhvr>
                                      <p:to>
                                        <p:strVal val="visible"/>
                                      </p:to>
                                    </p:set>
                                    <p:animEffect transition="in" filter="fade">
                                      <p:cBhvr>
                                        <p:cTn id="32" dur="500"/>
                                        <p:tgtEl>
                                          <p:spTgt spid="10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33"/>
                                        </p:tgtEl>
                                        <p:attrNameLst>
                                          <p:attrName>style.visibility</p:attrName>
                                        </p:attrNameLst>
                                      </p:cBhvr>
                                      <p:to>
                                        <p:strVal val="visible"/>
                                      </p:to>
                                    </p:set>
                                    <p:animEffect transition="in" filter="fade">
                                      <p:cBhvr>
                                        <p:cTn id="37" dur="500"/>
                                        <p:tgtEl>
                                          <p:spTgt spid="10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34"/>
                                        </p:tgtEl>
                                        <p:attrNameLst>
                                          <p:attrName>style.visibility</p:attrName>
                                        </p:attrNameLst>
                                      </p:cBhvr>
                                      <p:to>
                                        <p:strVal val="visible"/>
                                      </p:to>
                                    </p:set>
                                    <p:animEffect transition="in" filter="fade">
                                      <p:cBhvr>
                                        <p:cTn id="42" dur="500"/>
                                        <p:tgtEl>
                                          <p:spTgt spid="10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35"/>
                                        </p:tgtEl>
                                        <p:attrNameLst>
                                          <p:attrName>style.visibility</p:attrName>
                                        </p:attrNameLst>
                                      </p:cBhvr>
                                      <p:to>
                                        <p:strVal val="visible"/>
                                      </p:to>
                                    </p:set>
                                    <p:animEffect transition="in" filter="fade">
                                      <p:cBhvr>
                                        <p:cTn id="4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GB" smtClean="0">
                <a:latin typeface="Calibri" pitchFamily="34" charset="0"/>
              </a:rPr>
              <a:t>What is TQM?</a:t>
            </a:r>
          </a:p>
        </p:txBody>
      </p:sp>
      <p:sp>
        <p:nvSpPr>
          <p:cNvPr id="38914" name="Rectangle 3"/>
          <p:cNvSpPr>
            <a:spLocks noGrp="1" noChangeArrowheads="1"/>
          </p:cNvSpPr>
          <p:nvPr>
            <p:ph type="body" idx="1"/>
          </p:nvPr>
        </p:nvSpPr>
        <p:spPr/>
        <p:txBody>
          <a:bodyPr/>
          <a:lstStyle/>
          <a:p>
            <a:pPr>
              <a:lnSpc>
                <a:spcPct val="90000"/>
              </a:lnSpc>
            </a:pPr>
            <a:r>
              <a:rPr lang="en-GB" sz="2800" smtClean="0">
                <a:latin typeface="Calibri" pitchFamily="34" charset="0"/>
              </a:rPr>
              <a:t>T.Q.M. is an approach or philosophy of management which again is difficult to define exactly. </a:t>
            </a:r>
          </a:p>
          <a:p>
            <a:pPr>
              <a:lnSpc>
                <a:spcPct val="90000"/>
              </a:lnSpc>
            </a:pPr>
            <a:r>
              <a:rPr lang="en-GB" sz="2800" smtClean="0">
                <a:latin typeface="Calibri" pitchFamily="34" charset="0"/>
              </a:rPr>
              <a:t>Macdonald (1993) referred to T.Q.M. as a journey without a destination since the improvement process continues. </a:t>
            </a:r>
          </a:p>
          <a:p>
            <a:pPr>
              <a:lnSpc>
                <a:spcPct val="90000"/>
              </a:lnSpc>
            </a:pPr>
            <a:r>
              <a:rPr lang="en-GB" sz="2800" smtClean="0">
                <a:latin typeface="Calibri" pitchFamily="34" charset="0"/>
              </a:rPr>
              <a:t>T.Q.M. aims for quality from start to finish of production or service and that everyone in the organisation, not just one person or department is responsible for quality.</a:t>
            </a:r>
          </a:p>
        </p:txBody>
      </p:sp>
      <p:sp>
        <p:nvSpPr>
          <p:cNvPr id="38915"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D2B1D7AF-5A01-4668-8C21-77D01CF8BA11}" type="slidenum">
              <a:rPr lang="en-US">
                <a:cs typeface="Arial" charset="0"/>
              </a:rPr>
              <a:pPr fontAlgn="base">
                <a:spcBef>
                  <a:spcPct val="0"/>
                </a:spcBef>
                <a:spcAft>
                  <a:spcPct val="0"/>
                </a:spcAft>
              </a:pPr>
              <a:t>7</a:t>
            </a:fld>
            <a:endParaRPr lang="en-US">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GB" smtClean="0">
                <a:latin typeface="Calibri" pitchFamily="34" charset="0"/>
              </a:rPr>
              <a:t>TQM</a:t>
            </a:r>
          </a:p>
        </p:txBody>
      </p:sp>
      <p:sp>
        <p:nvSpPr>
          <p:cNvPr id="39938" name="Rectangle 3"/>
          <p:cNvSpPr>
            <a:spLocks noGrp="1" noChangeArrowheads="1"/>
          </p:cNvSpPr>
          <p:nvPr>
            <p:ph type="body" idx="1"/>
          </p:nvPr>
        </p:nvSpPr>
        <p:spPr/>
        <p:txBody>
          <a:bodyPr/>
          <a:lstStyle/>
          <a:p>
            <a:r>
              <a:rPr lang="en-GB" smtClean="0">
                <a:latin typeface="Calibri" pitchFamily="34" charset="0"/>
              </a:rPr>
              <a:t>The ‘principles’ of T.Q.M. are subject to much debate also but are seen to cover:</a:t>
            </a:r>
          </a:p>
          <a:p>
            <a:pPr lvl="1"/>
            <a:r>
              <a:rPr lang="en-GB" smtClean="0">
                <a:latin typeface="Calibri" pitchFamily="34" charset="0"/>
              </a:rPr>
              <a:t>Customer focus </a:t>
            </a:r>
          </a:p>
          <a:p>
            <a:pPr lvl="1"/>
            <a:r>
              <a:rPr lang="en-GB" smtClean="0">
                <a:latin typeface="Calibri" pitchFamily="34" charset="0"/>
              </a:rPr>
              <a:t>Continuous improvement </a:t>
            </a:r>
          </a:p>
          <a:p>
            <a:pPr lvl="1"/>
            <a:r>
              <a:rPr lang="en-GB" smtClean="0">
                <a:latin typeface="Calibri" pitchFamily="34" charset="0"/>
              </a:rPr>
              <a:t>Teamwork  </a:t>
            </a:r>
          </a:p>
          <a:p>
            <a:pPr lvl="1"/>
            <a:r>
              <a:rPr lang="en-GB" smtClean="0">
                <a:latin typeface="Calibri" pitchFamily="34" charset="0"/>
              </a:rPr>
              <a:t>Employee involvement </a:t>
            </a:r>
          </a:p>
          <a:p>
            <a:pPr lvl="1"/>
            <a:r>
              <a:rPr lang="en-GB" smtClean="0">
                <a:latin typeface="Calibri" pitchFamily="34" charset="0"/>
              </a:rPr>
              <a:t>Senior management commitment and</a:t>
            </a:r>
          </a:p>
          <a:p>
            <a:pPr lvl="1"/>
            <a:r>
              <a:rPr lang="en-GB" smtClean="0">
                <a:latin typeface="Calibri" pitchFamily="34" charset="0"/>
              </a:rPr>
              <a:t>Cultural change</a:t>
            </a:r>
          </a:p>
        </p:txBody>
      </p:sp>
      <p:sp>
        <p:nvSpPr>
          <p:cNvPr id="39939"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A83DB94F-EDC8-467F-9181-DB17A9EFA366}" type="slidenum">
              <a:rPr lang="en-US">
                <a:cs typeface="Arial" charset="0"/>
              </a:rPr>
              <a:pPr fontAlgn="base">
                <a:spcBef>
                  <a:spcPct val="0"/>
                </a:spcBef>
                <a:spcAft>
                  <a:spcPct val="0"/>
                </a:spcAft>
              </a:pPr>
              <a:t>8</a:t>
            </a:fld>
            <a:endParaRPr lang="en-US">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GB" smtClean="0">
                <a:latin typeface="Calibri" pitchFamily="34" charset="0"/>
              </a:rPr>
              <a:t>TQM</a:t>
            </a:r>
          </a:p>
        </p:txBody>
      </p:sp>
      <p:sp>
        <p:nvSpPr>
          <p:cNvPr id="40962" name="Rectangle 3"/>
          <p:cNvSpPr>
            <a:spLocks noGrp="1" noChangeArrowheads="1"/>
          </p:cNvSpPr>
          <p:nvPr>
            <p:ph type="body" idx="1"/>
          </p:nvPr>
        </p:nvSpPr>
        <p:spPr/>
        <p:txBody>
          <a:bodyPr/>
          <a:lstStyle/>
          <a:p>
            <a:r>
              <a:rPr lang="en-GB" smtClean="0">
                <a:latin typeface="Calibri" pitchFamily="34" charset="0"/>
              </a:rPr>
              <a:t>Composed of three paradigms:</a:t>
            </a:r>
          </a:p>
          <a:p>
            <a:pPr lvl="1"/>
            <a:r>
              <a:rPr lang="en-GB" smtClean="0">
                <a:solidFill>
                  <a:srgbClr val="FF0000"/>
                </a:solidFill>
                <a:latin typeface="Calibri" pitchFamily="34" charset="0"/>
              </a:rPr>
              <a:t>Total</a:t>
            </a:r>
            <a:r>
              <a:rPr lang="en-GB" smtClean="0">
                <a:latin typeface="Calibri" pitchFamily="34" charset="0"/>
              </a:rPr>
              <a:t>: Involving the entire organisation, supply chain, and or product life-cycle</a:t>
            </a:r>
          </a:p>
          <a:p>
            <a:pPr lvl="1"/>
            <a:r>
              <a:rPr lang="en-GB" smtClean="0">
                <a:solidFill>
                  <a:srgbClr val="FF0000"/>
                </a:solidFill>
                <a:latin typeface="Calibri" pitchFamily="34" charset="0"/>
              </a:rPr>
              <a:t>Quality</a:t>
            </a:r>
            <a:r>
              <a:rPr lang="en-GB" smtClean="0">
                <a:latin typeface="Calibri" pitchFamily="34" charset="0"/>
              </a:rPr>
              <a:t>: with the usual definitions and all its complexities</a:t>
            </a:r>
          </a:p>
          <a:p>
            <a:pPr lvl="1"/>
            <a:r>
              <a:rPr lang="en-GB" smtClean="0">
                <a:solidFill>
                  <a:srgbClr val="FF0000"/>
                </a:solidFill>
                <a:latin typeface="Calibri" pitchFamily="34" charset="0"/>
              </a:rPr>
              <a:t>Management</a:t>
            </a:r>
            <a:r>
              <a:rPr lang="en-GB" smtClean="0">
                <a:latin typeface="Calibri" pitchFamily="34" charset="0"/>
              </a:rPr>
              <a:t>: the system of managing (using steps like plan, organise, control, lead, staff, and provide </a:t>
            </a:r>
          </a:p>
        </p:txBody>
      </p:sp>
      <p:sp>
        <p:nvSpPr>
          <p:cNvPr id="40963" name="Slide Number Placeholder 1"/>
          <p:cNvSpPr>
            <a:spLocks noGrp="1"/>
          </p:cNvSpPr>
          <p:nvPr>
            <p:ph type="sldNum" sz="quarter" idx="12"/>
          </p:nvPr>
        </p:nvSpPr>
        <p:spPr>
          <a:noFill/>
          <a:ln>
            <a:miter lim="800000"/>
            <a:headEnd/>
            <a:tailEnd/>
          </a:ln>
        </p:spPr>
        <p:txBody>
          <a:bodyPr/>
          <a:lstStyle/>
          <a:p>
            <a:pPr fontAlgn="base">
              <a:spcBef>
                <a:spcPct val="0"/>
              </a:spcBef>
              <a:spcAft>
                <a:spcPct val="0"/>
              </a:spcAft>
            </a:pPr>
            <a:fld id="{3C82905B-1569-443E-A838-06EAFBD1C848}" type="slidenum">
              <a:rPr lang="en-US">
                <a:cs typeface="Arial" charset="0"/>
              </a:rPr>
              <a:pPr fontAlgn="base">
                <a:spcBef>
                  <a:spcPct val="0"/>
                </a:spcBef>
                <a:spcAft>
                  <a:spcPct val="0"/>
                </a:spcAft>
              </a:pPr>
              <a:t>9</a:t>
            </a:fld>
            <a:endParaRPr lang="en-US">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CI Them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CI Them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NCI Theme</Template>
  <TotalTime>4053</TotalTime>
  <Words>883</Words>
  <Application>Microsoft Office PowerPoint</Application>
  <PresentationFormat>On-screen Show (4:3)</PresentationFormat>
  <Paragraphs>135</Paragraphs>
  <Slides>23</Slides>
  <Notes>4</Notes>
  <HiddenSlides>0</HiddenSlides>
  <MMClips>1</MMClips>
  <ScaleCrop>false</ScaleCrop>
  <HeadingPairs>
    <vt:vector size="6" baseType="variant">
      <vt:variant>
        <vt:lpstr>Fonts Used</vt:lpstr>
      </vt:variant>
      <vt:variant>
        <vt:i4>3</vt:i4>
      </vt:variant>
      <vt:variant>
        <vt:lpstr>Design Template</vt:lpstr>
      </vt:variant>
      <vt:variant>
        <vt:i4>6</vt:i4>
      </vt:variant>
      <vt:variant>
        <vt:lpstr>Slide Titles</vt:lpstr>
      </vt:variant>
      <vt:variant>
        <vt:i4>23</vt:i4>
      </vt:variant>
    </vt:vector>
  </HeadingPairs>
  <TitlesOfParts>
    <vt:vector size="32" baseType="lpstr">
      <vt:lpstr>Arial</vt:lpstr>
      <vt:lpstr>Calibri</vt:lpstr>
      <vt:lpstr>Verdana</vt:lpstr>
      <vt:lpstr>NCI Theme</vt:lpstr>
      <vt:lpstr>1_NCI Theme</vt:lpstr>
      <vt:lpstr>NCI Theme</vt:lpstr>
      <vt:lpstr>NCI Theme</vt:lpstr>
      <vt:lpstr>1_NCI Theme</vt:lpstr>
      <vt:lpstr>1_NCI Theme</vt:lpstr>
      <vt:lpstr> Total Quality Management </vt:lpstr>
      <vt:lpstr>T Q M</vt:lpstr>
      <vt:lpstr>T Q M</vt:lpstr>
      <vt:lpstr>Quality</vt:lpstr>
      <vt:lpstr>Quality</vt:lpstr>
      <vt:lpstr>Requirements Engineering</vt:lpstr>
      <vt:lpstr>What is TQM?</vt:lpstr>
      <vt:lpstr>TQM</vt:lpstr>
      <vt:lpstr>TQM</vt:lpstr>
      <vt:lpstr>TQM - Framework</vt:lpstr>
      <vt:lpstr>Hard and Soft TQM</vt:lpstr>
      <vt:lpstr>Hard and Soft TQM</vt:lpstr>
      <vt:lpstr>Hard and Soft TQM</vt:lpstr>
      <vt:lpstr>Elements of TQM</vt:lpstr>
      <vt:lpstr>Elements of TQM</vt:lpstr>
      <vt:lpstr>Elements of TQM</vt:lpstr>
      <vt:lpstr>Elements of TQM</vt:lpstr>
      <vt:lpstr>Elements of TQM</vt:lpstr>
      <vt:lpstr>Elements of TQM</vt:lpstr>
      <vt:lpstr>A TQM Implementation Framework</vt:lpstr>
      <vt:lpstr>A TQM Implementation Framework (Deming style)</vt:lpstr>
      <vt:lpstr>The Quest for Quality</vt:lpstr>
      <vt:lpstr>A TQM Training Video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Services</dc:title>
  <dc:creator>Rodney</dc:creator>
  <cp:lastModifiedBy>Ron Elliott</cp:lastModifiedBy>
  <cp:revision>239</cp:revision>
  <dcterms:created xsi:type="dcterms:W3CDTF">2006-08-16T00:00:00Z</dcterms:created>
  <dcterms:modified xsi:type="dcterms:W3CDTF">2013-02-17T22:57:38Z</dcterms:modified>
</cp:coreProperties>
</file>