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38"/>
  </p:notesMasterIdLst>
  <p:sldIdLst>
    <p:sldId id="350" r:id="rId3"/>
    <p:sldId id="316" r:id="rId4"/>
    <p:sldId id="317" r:id="rId5"/>
    <p:sldId id="318" r:id="rId6"/>
    <p:sldId id="321" r:id="rId7"/>
    <p:sldId id="319" r:id="rId8"/>
    <p:sldId id="320" r:id="rId9"/>
    <p:sldId id="322" r:id="rId10"/>
    <p:sldId id="328" r:id="rId11"/>
    <p:sldId id="323" r:id="rId12"/>
    <p:sldId id="324" r:id="rId13"/>
    <p:sldId id="325" r:id="rId14"/>
    <p:sldId id="326" r:id="rId15"/>
    <p:sldId id="327" r:id="rId16"/>
    <p:sldId id="329" r:id="rId17"/>
    <p:sldId id="330" r:id="rId18"/>
    <p:sldId id="331" r:id="rId19"/>
    <p:sldId id="332" r:id="rId20"/>
    <p:sldId id="333" r:id="rId21"/>
    <p:sldId id="334" r:id="rId22"/>
    <p:sldId id="348" r:id="rId23"/>
    <p:sldId id="338" r:id="rId24"/>
    <p:sldId id="336" r:id="rId25"/>
    <p:sldId id="339" r:id="rId26"/>
    <p:sldId id="337" r:id="rId27"/>
    <p:sldId id="340" r:id="rId28"/>
    <p:sldId id="345" r:id="rId29"/>
    <p:sldId id="343" r:id="rId30"/>
    <p:sldId id="344" r:id="rId31"/>
    <p:sldId id="335" r:id="rId32"/>
    <p:sldId id="341" r:id="rId33"/>
    <p:sldId id="342" r:id="rId34"/>
    <p:sldId id="346" r:id="rId35"/>
    <p:sldId id="347" r:id="rId36"/>
    <p:sldId id="349"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0" autoAdjust="0"/>
    <p:restoredTop sz="86387" autoAdjust="0"/>
  </p:normalViewPr>
  <p:slideViewPr>
    <p:cSldViewPr>
      <p:cViewPr varScale="1">
        <p:scale>
          <a:sx n="70" d="100"/>
          <a:sy n="70" d="100"/>
        </p:scale>
        <p:origin x="-402" y="-90"/>
      </p:cViewPr>
      <p:guideLst>
        <p:guide orient="horz" pos="2160"/>
        <p:guide pos="2880"/>
      </p:guideLst>
    </p:cSldViewPr>
  </p:slideViewPr>
  <p:outlineViewPr>
    <p:cViewPr>
      <p:scale>
        <a:sx n="33" d="100"/>
        <a:sy n="33" d="100"/>
      </p:scale>
      <p:origin x="0" y="4131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26812A-0B1B-433E-B78D-1C135D40CE7F}" type="datetimeFigureOut">
              <a:rPr lang="en-IE"/>
              <a:pPr>
                <a:defRPr/>
              </a:pPr>
              <a:t>27/02/2013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E"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E"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DC5E73BF-BFC4-460D-8972-685BFBED852C}" type="slidenum">
              <a:rPr lang="en-IE"/>
              <a:pPr>
                <a:defRPr/>
              </a:pPr>
              <a:t>‹#›</a:t>
            </a:fld>
            <a:endParaRPr lang="en-I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07DBFC-12D0-4301-AD2E-025FEA16844E}" type="slidenum">
              <a:rPr lang="en-IE">
                <a:cs typeface="Arial" charset="0"/>
              </a:rPr>
              <a:pPr fontAlgn="base">
                <a:spcBef>
                  <a:spcPct val="0"/>
                </a:spcBef>
                <a:spcAft>
                  <a:spcPct val="0"/>
                </a:spcAft>
              </a:pPr>
              <a:t>2</a:t>
            </a:fld>
            <a:endParaRPr lang="en-IE">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1A39EA-63E2-4925-A330-CF7AD6BC636C}" type="slidenum">
              <a:rPr lang="en-IE">
                <a:cs typeface="Arial" charset="0"/>
              </a:rPr>
              <a:pPr fontAlgn="base">
                <a:spcBef>
                  <a:spcPct val="0"/>
                </a:spcBef>
                <a:spcAft>
                  <a:spcPct val="0"/>
                </a:spcAft>
              </a:pPr>
              <a:t>11</a:t>
            </a:fld>
            <a:endParaRPr lang="en-IE">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9B5DE6-85CA-4E72-A27B-6659519623DA}" type="slidenum">
              <a:rPr lang="en-IE">
                <a:cs typeface="Arial" charset="0"/>
              </a:rPr>
              <a:pPr fontAlgn="base">
                <a:spcBef>
                  <a:spcPct val="0"/>
                </a:spcBef>
                <a:spcAft>
                  <a:spcPct val="0"/>
                </a:spcAft>
              </a:pPr>
              <a:t>12</a:t>
            </a:fld>
            <a:endParaRPr lang="en-IE">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DE1C73-E0B5-4432-9B64-1503E5FD5F8E}" type="slidenum">
              <a:rPr lang="en-IE">
                <a:cs typeface="Arial" charset="0"/>
              </a:rPr>
              <a:pPr fontAlgn="base">
                <a:spcBef>
                  <a:spcPct val="0"/>
                </a:spcBef>
                <a:spcAft>
                  <a:spcPct val="0"/>
                </a:spcAft>
              </a:pPr>
              <a:t>13</a:t>
            </a:fld>
            <a:endParaRPr lang="en-IE">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73737D-8613-4FA7-84E4-0345C10E9E16}" type="slidenum">
              <a:rPr lang="en-IE">
                <a:cs typeface="Arial" charset="0"/>
              </a:rPr>
              <a:pPr fontAlgn="base">
                <a:spcBef>
                  <a:spcPct val="0"/>
                </a:spcBef>
                <a:spcAft>
                  <a:spcPct val="0"/>
                </a:spcAft>
              </a:pPr>
              <a:t>14</a:t>
            </a:fld>
            <a:endParaRPr lang="en-IE">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08F02A-E45A-4DE9-BA8F-A61E1330FB2A}" type="slidenum">
              <a:rPr lang="en-IE">
                <a:cs typeface="Arial" charset="0"/>
              </a:rPr>
              <a:pPr fontAlgn="base">
                <a:spcBef>
                  <a:spcPct val="0"/>
                </a:spcBef>
                <a:spcAft>
                  <a:spcPct val="0"/>
                </a:spcAft>
              </a:pPr>
              <a:t>15</a:t>
            </a:fld>
            <a:endParaRPr lang="en-IE">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35A2D0-6983-4B77-BD24-219E1E1E29B7}" type="slidenum">
              <a:rPr lang="en-IE">
                <a:cs typeface="Arial" charset="0"/>
              </a:rPr>
              <a:pPr fontAlgn="base">
                <a:spcBef>
                  <a:spcPct val="0"/>
                </a:spcBef>
                <a:spcAft>
                  <a:spcPct val="0"/>
                </a:spcAft>
              </a:pPr>
              <a:t>16</a:t>
            </a:fld>
            <a:endParaRPr lang="en-IE">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9297F8-2400-4F9B-98DD-BCA9C27718AE}" type="slidenum">
              <a:rPr lang="en-IE">
                <a:cs typeface="Arial" charset="0"/>
              </a:rPr>
              <a:pPr fontAlgn="base">
                <a:spcBef>
                  <a:spcPct val="0"/>
                </a:spcBef>
                <a:spcAft>
                  <a:spcPct val="0"/>
                </a:spcAft>
              </a:pPr>
              <a:t>17</a:t>
            </a:fld>
            <a:endParaRPr lang="en-IE">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1F2B15-F8C1-44FB-BAE2-D1C4D5261593}" type="slidenum">
              <a:rPr lang="en-IE">
                <a:cs typeface="Arial" charset="0"/>
              </a:rPr>
              <a:pPr fontAlgn="base">
                <a:spcBef>
                  <a:spcPct val="0"/>
                </a:spcBef>
                <a:spcAft>
                  <a:spcPct val="0"/>
                </a:spcAft>
              </a:pPr>
              <a:t>18</a:t>
            </a:fld>
            <a:endParaRPr lang="en-IE">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0B8569-02FD-4FBA-9460-D386A929E1A1}" type="slidenum">
              <a:rPr lang="en-IE">
                <a:cs typeface="Arial" charset="0"/>
              </a:rPr>
              <a:pPr fontAlgn="base">
                <a:spcBef>
                  <a:spcPct val="0"/>
                </a:spcBef>
                <a:spcAft>
                  <a:spcPct val="0"/>
                </a:spcAft>
              </a:pPr>
              <a:t>19</a:t>
            </a:fld>
            <a:endParaRPr lang="en-IE">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B8092A-D90C-416E-A8B6-B934CA233977}" type="slidenum">
              <a:rPr lang="en-IE">
                <a:cs typeface="Arial" charset="0"/>
              </a:rPr>
              <a:pPr fontAlgn="base">
                <a:spcBef>
                  <a:spcPct val="0"/>
                </a:spcBef>
                <a:spcAft>
                  <a:spcPct val="0"/>
                </a:spcAft>
              </a:pPr>
              <a:t>20</a:t>
            </a:fld>
            <a:endParaRPr lang="en-IE">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DFD204-4AB6-46D6-9EBD-3E9A70547C35}" type="slidenum">
              <a:rPr lang="en-IE">
                <a:cs typeface="Arial" charset="0"/>
              </a:rPr>
              <a:pPr fontAlgn="base">
                <a:spcBef>
                  <a:spcPct val="0"/>
                </a:spcBef>
                <a:spcAft>
                  <a:spcPct val="0"/>
                </a:spcAft>
              </a:pPr>
              <a:t>3</a:t>
            </a:fld>
            <a:endParaRPr lang="en-IE">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E3D096-C9D0-4FEF-8C44-905F07B11BEA}" type="slidenum">
              <a:rPr lang="en-IE">
                <a:cs typeface="Arial" charset="0"/>
              </a:rPr>
              <a:pPr fontAlgn="base">
                <a:spcBef>
                  <a:spcPct val="0"/>
                </a:spcBef>
                <a:spcAft>
                  <a:spcPct val="0"/>
                </a:spcAft>
              </a:pPr>
              <a:t>21</a:t>
            </a:fld>
            <a:endParaRPr lang="en-IE">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4BA2571-294E-425A-AFF2-3D439EB184E8}" type="slidenum">
              <a:rPr lang="en-IE">
                <a:cs typeface="Arial" charset="0"/>
              </a:rPr>
              <a:pPr fontAlgn="base">
                <a:spcBef>
                  <a:spcPct val="0"/>
                </a:spcBef>
                <a:spcAft>
                  <a:spcPct val="0"/>
                </a:spcAft>
              </a:pPr>
              <a:t>22</a:t>
            </a:fld>
            <a:endParaRPr lang="en-IE">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A6BAF2-92F1-4C5A-AA6E-0F6BF51EEA1C}" type="slidenum">
              <a:rPr lang="en-IE">
                <a:cs typeface="Arial" charset="0"/>
              </a:rPr>
              <a:pPr fontAlgn="base">
                <a:spcBef>
                  <a:spcPct val="0"/>
                </a:spcBef>
                <a:spcAft>
                  <a:spcPct val="0"/>
                </a:spcAft>
              </a:pPr>
              <a:t>23</a:t>
            </a:fld>
            <a:endParaRPr lang="en-IE">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E1552B-4BA4-4538-AC13-CF63F4982B6F}" type="slidenum">
              <a:rPr lang="en-IE">
                <a:cs typeface="Arial" charset="0"/>
              </a:rPr>
              <a:pPr fontAlgn="base">
                <a:spcBef>
                  <a:spcPct val="0"/>
                </a:spcBef>
                <a:spcAft>
                  <a:spcPct val="0"/>
                </a:spcAft>
              </a:pPr>
              <a:t>24</a:t>
            </a:fld>
            <a:endParaRPr lang="en-IE">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788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EB51A4-0CC8-4652-B986-700B976454F9}" type="slidenum">
              <a:rPr lang="en-IE">
                <a:cs typeface="Arial" charset="0"/>
              </a:rPr>
              <a:pPr fontAlgn="base">
                <a:spcBef>
                  <a:spcPct val="0"/>
                </a:spcBef>
                <a:spcAft>
                  <a:spcPct val="0"/>
                </a:spcAft>
              </a:pPr>
              <a:t>25</a:t>
            </a:fld>
            <a:endParaRPr lang="en-IE">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45E194-D09B-4C60-9869-5C6F68E56187}" type="slidenum">
              <a:rPr lang="en-IE">
                <a:cs typeface="Arial" charset="0"/>
              </a:rPr>
              <a:pPr fontAlgn="base">
                <a:spcBef>
                  <a:spcPct val="0"/>
                </a:spcBef>
                <a:spcAft>
                  <a:spcPct val="0"/>
                </a:spcAft>
              </a:pPr>
              <a:t>26</a:t>
            </a:fld>
            <a:endParaRPr lang="en-IE">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829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120BC5-400B-453A-954E-A366E816F1F7}" type="slidenum">
              <a:rPr lang="en-IE">
                <a:cs typeface="Arial" charset="0"/>
              </a:rPr>
              <a:pPr fontAlgn="base">
                <a:spcBef>
                  <a:spcPct val="0"/>
                </a:spcBef>
                <a:spcAft>
                  <a:spcPct val="0"/>
                </a:spcAft>
              </a:pPr>
              <a:t>27</a:t>
            </a:fld>
            <a:endParaRPr lang="en-IE">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849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689E68-D368-4662-B3BD-38EB98DAD159}" type="slidenum">
              <a:rPr lang="en-IE">
                <a:cs typeface="Arial" charset="0"/>
              </a:rPr>
              <a:pPr fontAlgn="base">
                <a:spcBef>
                  <a:spcPct val="0"/>
                </a:spcBef>
                <a:spcAft>
                  <a:spcPct val="0"/>
                </a:spcAft>
              </a:pPr>
              <a:t>28</a:t>
            </a:fld>
            <a:endParaRPr lang="en-IE">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870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4F1FFEA-D0C1-4975-B4F0-7AC92379939B}" type="slidenum">
              <a:rPr lang="en-IE">
                <a:cs typeface="Arial" charset="0"/>
              </a:rPr>
              <a:pPr fontAlgn="base">
                <a:spcBef>
                  <a:spcPct val="0"/>
                </a:spcBef>
                <a:spcAft>
                  <a:spcPct val="0"/>
                </a:spcAft>
              </a:pPr>
              <a:t>29</a:t>
            </a:fld>
            <a:endParaRPr lang="en-IE">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890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7369B17-3145-4D91-9866-D4BDA56B970F}" type="slidenum">
              <a:rPr lang="en-IE">
                <a:cs typeface="Arial" charset="0"/>
              </a:rPr>
              <a:pPr fontAlgn="base">
                <a:spcBef>
                  <a:spcPct val="0"/>
                </a:spcBef>
                <a:spcAft>
                  <a:spcPct val="0"/>
                </a:spcAft>
              </a:pPr>
              <a:t>30</a:t>
            </a:fld>
            <a:endParaRPr lang="en-IE">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5DAC83-1104-4296-AA2B-967BD95F5C34}" type="slidenum">
              <a:rPr lang="en-IE">
                <a:cs typeface="Arial" charset="0"/>
              </a:rPr>
              <a:pPr fontAlgn="base">
                <a:spcBef>
                  <a:spcPct val="0"/>
                </a:spcBef>
                <a:spcAft>
                  <a:spcPct val="0"/>
                </a:spcAft>
              </a:pPr>
              <a:t>4</a:t>
            </a:fld>
            <a:endParaRPr lang="en-IE">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911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280ED3-4D73-45CC-BDC2-50BE45FDC080}" type="slidenum">
              <a:rPr lang="en-IE">
                <a:cs typeface="Arial" charset="0"/>
              </a:rPr>
              <a:pPr fontAlgn="base">
                <a:spcBef>
                  <a:spcPct val="0"/>
                </a:spcBef>
                <a:spcAft>
                  <a:spcPct val="0"/>
                </a:spcAft>
              </a:pPr>
              <a:t>31</a:t>
            </a:fld>
            <a:endParaRPr lang="en-IE">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931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EF8F12-38AC-40C6-A4B1-FF7E632977DB}" type="slidenum">
              <a:rPr lang="en-IE">
                <a:cs typeface="Arial" charset="0"/>
              </a:rPr>
              <a:pPr fontAlgn="base">
                <a:spcBef>
                  <a:spcPct val="0"/>
                </a:spcBef>
                <a:spcAft>
                  <a:spcPct val="0"/>
                </a:spcAft>
              </a:pPr>
              <a:t>32</a:t>
            </a:fld>
            <a:endParaRPr lang="en-IE">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952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19A08F-24B9-4741-B971-7A9FD05750B5}" type="slidenum">
              <a:rPr lang="en-IE">
                <a:cs typeface="Arial" charset="0"/>
              </a:rPr>
              <a:pPr fontAlgn="base">
                <a:spcBef>
                  <a:spcPct val="0"/>
                </a:spcBef>
                <a:spcAft>
                  <a:spcPct val="0"/>
                </a:spcAft>
              </a:pPr>
              <a:t>33</a:t>
            </a:fld>
            <a:endParaRPr lang="en-IE">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972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447EF9-4322-46E1-80DD-09494D01EF4D}" type="slidenum">
              <a:rPr lang="en-IE">
                <a:cs typeface="Arial" charset="0"/>
              </a:rPr>
              <a:pPr fontAlgn="base">
                <a:spcBef>
                  <a:spcPct val="0"/>
                </a:spcBef>
                <a:spcAft>
                  <a:spcPct val="0"/>
                </a:spcAft>
              </a:pPr>
              <a:t>34</a:t>
            </a:fld>
            <a:endParaRPr lang="en-IE">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993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0CFB27-BD2B-431F-9195-9C0848E207E1}" type="slidenum">
              <a:rPr lang="en-IE">
                <a:cs typeface="Arial" charset="0"/>
              </a:rPr>
              <a:pPr fontAlgn="base">
                <a:spcBef>
                  <a:spcPct val="0"/>
                </a:spcBef>
                <a:spcAft>
                  <a:spcPct val="0"/>
                </a:spcAft>
              </a:pPr>
              <a:t>35</a:t>
            </a:fld>
            <a:endParaRPr lang="en-IE">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C8BB14-3ED7-4542-A725-DDCE131F129A}" type="slidenum">
              <a:rPr lang="en-IE">
                <a:cs typeface="Arial" charset="0"/>
              </a:rPr>
              <a:pPr fontAlgn="base">
                <a:spcBef>
                  <a:spcPct val="0"/>
                </a:spcBef>
                <a:spcAft>
                  <a:spcPct val="0"/>
                </a:spcAft>
              </a:pPr>
              <a:t>5</a:t>
            </a:fld>
            <a:endParaRPr lang="en-IE">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5F3C6AE-9F4D-4847-993D-CD5600A35373}" type="slidenum">
              <a:rPr lang="en-IE">
                <a:cs typeface="Arial" charset="0"/>
              </a:rPr>
              <a:pPr fontAlgn="base">
                <a:spcBef>
                  <a:spcPct val="0"/>
                </a:spcBef>
                <a:spcAft>
                  <a:spcPct val="0"/>
                </a:spcAft>
              </a:pPr>
              <a:t>6</a:t>
            </a:fld>
            <a:endParaRPr lang="en-IE">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98176F-8C4A-4689-BD0B-3A5BDFFCF14E}" type="slidenum">
              <a:rPr lang="en-IE">
                <a:cs typeface="Arial" charset="0"/>
              </a:rPr>
              <a:pPr fontAlgn="base">
                <a:spcBef>
                  <a:spcPct val="0"/>
                </a:spcBef>
                <a:spcAft>
                  <a:spcPct val="0"/>
                </a:spcAft>
              </a:pPr>
              <a:t>7</a:t>
            </a:fld>
            <a:endParaRPr lang="en-IE">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32E2B3-585D-4406-824F-616B1C96DB0D}" type="slidenum">
              <a:rPr lang="en-IE">
                <a:cs typeface="Arial" charset="0"/>
              </a:rPr>
              <a:pPr fontAlgn="base">
                <a:spcBef>
                  <a:spcPct val="0"/>
                </a:spcBef>
                <a:spcAft>
                  <a:spcPct val="0"/>
                </a:spcAft>
              </a:pPr>
              <a:t>8</a:t>
            </a:fld>
            <a:endParaRPr lang="en-IE">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C65335-308C-42DF-894A-7A3C43774D70}" type="slidenum">
              <a:rPr lang="en-IE">
                <a:cs typeface="Arial" charset="0"/>
              </a:rPr>
              <a:pPr fontAlgn="base">
                <a:spcBef>
                  <a:spcPct val="0"/>
                </a:spcBef>
                <a:spcAft>
                  <a:spcPct val="0"/>
                </a:spcAft>
              </a:pPr>
              <a:t>9</a:t>
            </a:fld>
            <a:endParaRPr lang="en-IE">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8379FB9-2384-4759-85C8-17125639350C}" type="slidenum">
              <a:rPr lang="en-IE">
                <a:cs typeface="Arial" charset="0"/>
              </a:rPr>
              <a:pPr fontAlgn="base">
                <a:spcBef>
                  <a:spcPct val="0"/>
                </a:spcBef>
                <a:spcAft>
                  <a:spcPct val="0"/>
                </a:spcAft>
              </a:pPr>
              <a:t>10</a:t>
            </a:fld>
            <a:endParaRPr lang="en-IE">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
          <p:cNvPicPr>
            <a:picLocks noChangeAspect="1"/>
          </p:cNvPicPr>
          <p:nvPr/>
        </p:nvPicPr>
        <p:blipFill>
          <a:blip r:embed="rId2"/>
          <a:srcRect/>
          <a:stretch>
            <a:fillRect/>
          </a:stretch>
        </p:blipFill>
        <p:spPr bwMode="auto">
          <a:xfrm>
            <a:off x="6937375" y="352425"/>
            <a:ext cx="1595438" cy="954088"/>
          </a:xfrm>
          <a:prstGeom prst="rect">
            <a:avLst/>
          </a:prstGeom>
          <a:noFill/>
          <a:ln w="9525">
            <a:noFill/>
            <a:miter lim="800000"/>
            <a:headEnd/>
            <a:tailEnd/>
          </a:ln>
        </p:spPr>
      </p:pic>
      <p:sp>
        <p:nvSpPr>
          <p:cNvPr id="5"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pic>
        <p:nvPicPr>
          <p:cNvPr id="6" name="Picture 9" descr="Graduation-logo-without---banner"/>
          <p:cNvPicPr>
            <a:picLocks noChangeAspect="1" noChangeArrowheads="1"/>
          </p:cNvPicPr>
          <p:nvPr/>
        </p:nvPicPr>
        <p:blipFill>
          <a:blip r:embed="rId3"/>
          <a:srcRect/>
          <a:stretch>
            <a:fillRect/>
          </a:stretch>
        </p:blipFill>
        <p:spPr bwMode="auto">
          <a:xfrm>
            <a:off x="0" y="4868863"/>
            <a:ext cx="9144000" cy="1989137"/>
          </a:xfrm>
          <a:prstGeom prst="rect">
            <a:avLst/>
          </a:prstGeom>
          <a:noFill/>
          <a:ln w="9525">
            <a:noFill/>
            <a:miter lim="800000"/>
            <a:headEnd/>
            <a:tailEnd/>
          </a:ln>
        </p:spPr>
      </p:pic>
      <p:sp>
        <p:nvSpPr>
          <p:cNvPr id="10242"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7" name="Rectangle 4"/>
          <p:cNvSpPr>
            <a:spLocks noGrp="1" noChangeArrowheads="1"/>
          </p:cNvSpPr>
          <p:nvPr>
            <p:ph type="dt" sz="half" idx="10"/>
          </p:nvPr>
        </p:nvSpPr>
        <p:spPr/>
        <p:txBody>
          <a:bodyPr/>
          <a:lstStyle>
            <a:lvl1pPr>
              <a:defRPr smtClean="0"/>
            </a:lvl1pPr>
          </a:lstStyle>
          <a:p>
            <a:pPr>
              <a:defRPr/>
            </a:pPr>
            <a:fld id="{5E97159C-E519-4906-82B8-21F83243DC4F}" type="datetime1">
              <a:rPr lang="en-US"/>
              <a:pPr>
                <a:defRPr/>
              </a:pPr>
              <a:t>2/27/2013</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smtClean="0"/>
            </a:lvl1pPr>
          </a:lstStyle>
          <a:p>
            <a:pPr>
              <a:defRPr/>
            </a:pPr>
            <a:fld id="{E5ACF447-C3EC-42E7-8826-988ECCD09EE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2D6517E2-1B4D-46D7-982F-0C7373AEF628}"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8D4DA6-154C-43CA-8EF1-0093F1CFEF5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45CEB52-CE1F-42E2-93A3-59E6D6CC971C}"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9C2BF4-3012-4DD2-BD9E-52D4766E351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3113" y="228600"/>
            <a:ext cx="8370887" cy="6096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280988" y="1295400"/>
            <a:ext cx="42783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711700" y="1295400"/>
            <a:ext cx="42799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fld id="{F20FE248-5EDD-4F6E-9092-54DBF75B5596}" type="datetime1">
              <a:rPr lang="en-US"/>
              <a:pPr>
                <a:defRPr/>
              </a:pPr>
              <a:t>2/27/2013</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FFA04725-500D-471B-B2FE-C7C65E7DA31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
          <p:cNvPicPr>
            <a:picLocks noChangeAspect="1"/>
          </p:cNvPicPr>
          <p:nvPr/>
        </p:nvPicPr>
        <p:blipFill>
          <a:blip r:embed="rId2"/>
          <a:srcRect/>
          <a:stretch>
            <a:fillRect/>
          </a:stretch>
        </p:blipFill>
        <p:spPr bwMode="auto">
          <a:xfrm>
            <a:off x="6937375" y="352425"/>
            <a:ext cx="1595438" cy="954088"/>
          </a:xfrm>
          <a:prstGeom prst="rect">
            <a:avLst/>
          </a:prstGeom>
          <a:noFill/>
          <a:ln w="9525">
            <a:noFill/>
            <a:miter lim="800000"/>
            <a:headEnd/>
            <a:tailEnd/>
          </a:ln>
        </p:spPr>
      </p:pic>
      <p:sp>
        <p:nvSpPr>
          <p:cNvPr id="5"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pic>
        <p:nvPicPr>
          <p:cNvPr id="6" name="Picture 9" descr="Graduation-logo-without---banner"/>
          <p:cNvPicPr>
            <a:picLocks noChangeAspect="1" noChangeArrowheads="1"/>
          </p:cNvPicPr>
          <p:nvPr/>
        </p:nvPicPr>
        <p:blipFill>
          <a:blip r:embed="rId3"/>
          <a:srcRect/>
          <a:stretch>
            <a:fillRect/>
          </a:stretch>
        </p:blipFill>
        <p:spPr bwMode="auto">
          <a:xfrm>
            <a:off x="0" y="4868863"/>
            <a:ext cx="9144000" cy="1989137"/>
          </a:xfrm>
          <a:prstGeom prst="rect">
            <a:avLst/>
          </a:prstGeom>
          <a:noFill/>
          <a:ln w="9525">
            <a:noFill/>
            <a:miter lim="800000"/>
            <a:headEnd/>
            <a:tailEnd/>
          </a:ln>
        </p:spPr>
      </p:pic>
      <p:sp>
        <p:nvSpPr>
          <p:cNvPr id="10242"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7" name="Rectangle 4"/>
          <p:cNvSpPr>
            <a:spLocks noGrp="1" noChangeArrowheads="1"/>
          </p:cNvSpPr>
          <p:nvPr>
            <p:ph type="dt" sz="half" idx="10"/>
          </p:nvPr>
        </p:nvSpPr>
        <p:spPr/>
        <p:txBody>
          <a:bodyPr/>
          <a:lstStyle>
            <a:lvl1pPr>
              <a:defRPr smtClean="0"/>
            </a:lvl1pPr>
          </a:lstStyle>
          <a:p>
            <a:pPr>
              <a:defRPr/>
            </a:pPr>
            <a:fld id="{3945474D-3A1F-42B7-A753-489EE55BC530}" type="datetime1">
              <a:rPr lang="en-US"/>
              <a:pPr>
                <a:defRPr/>
              </a:pPr>
              <a:t>2/27/2013</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smtClean="0"/>
            </a:lvl1pPr>
          </a:lstStyle>
          <a:p>
            <a:pPr>
              <a:defRPr/>
            </a:pPr>
            <a:fld id="{5F400087-49C3-4445-AE61-6D4223E763A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79F0F34A-2EC2-45D3-B44B-95F31AA286B3}"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20A873-17D2-4695-8E46-D56D63F7EE5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DD9203C-767D-4664-A7AD-9A50F9E69B6D}"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325C3F-0987-4C48-B1B1-1C22D5D86AF1}"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874E89BC-EEFA-4B12-8476-15EE2351E6D8}" type="datetime1">
              <a:rPr lang="en-US"/>
              <a:pPr>
                <a:defRPr/>
              </a:pPr>
              <a:t>2/27/2013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868CE8F-28B7-412E-8F76-75356FEBAFC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1FAFACF1-6129-4C7F-B7E7-02B24DBB1F7D}" type="datetime1">
              <a:rPr lang="en-US"/>
              <a:pPr>
                <a:defRPr/>
              </a:pPr>
              <a:t>2/27/2013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D6CE23D-638F-495B-998D-8B1651F08ED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DD9C1E5-A657-439C-8C02-0E1CD563C10F}" type="datetime1">
              <a:rPr lang="en-US"/>
              <a:pPr>
                <a:defRPr/>
              </a:pPr>
              <a:t>2/27/2013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2517F63-2C60-4168-B4E5-4BB2DA9CD1A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E" dirty="0"/>
          </a:p>
        </p:txBody>
      </p:sp>
      <p:sp>
        <p:nvSpPr>
          <p:cNvPr id="3" name="Content Placeholder 2"/>
          <p:cNvSpPr>
            <a:spLocks noGrp="1"/>
          </p:cNvSpPr>
          <p:nvPr>
            <p:ph idx="1"/>
          </p:nvPr>
        </p:nvSpPr>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Rectangle 4"/>
          <p:cNvSpPr>
            <a:spLocks noGrp="1" noChangeArrowheads="1"/>
          </p:cNvSpPr>
          <p:nvPr>
            <p:ph type="dt" sz="half" idx="10"/>
          </p:nvPr>
        </p:nvSpPr>
        <p:spPr>
          <a:ln/>
        </p:spPr>
        <p:txBody>
          <a:bodyPr/>
          <a:lstStyle>
            <a:lvl1pPr>
              <a:defRPr/>
            </a:lvl1pPr>
          </a:lstStyle>
          <a:p>
            <a:pPr>
              <a:defRPr/>
            </a:pPr>
            <a:fld id="{34D5969A-C7C6-424C-A7DD-F27A436EF8EB}"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41BFCD-E5FD-447C-B563-6E406FA691B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ACF5C6F-CF23-4ED3-BF99-922D33BEC1AC}" type="datetime1">
              <a:rPr lang="en-US"/>
              <a:pPr>
                <a:defRPr/>
              </a:pPr>
              <a:t>2/27/2013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6D52D14-5E1A-4B81-9911-083D0598A4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1BB7322-9903-49C6-95F4-0A3BF45FEB22}" type="datetime1">
              <a:rPr lang="en-US"/>
              <a:pPr>
                <a:defRPr/>
              </a:pPr>
              <a:t>2/27/2013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D16F2C-E172-4C5C-A4F8-5ABB24B9C48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28AA947-6EA7-45AB-B70A-832E725C2178}" type="datetime1">
              <a:rPr lang="en-US"/>
              <a:pPr>
                <a:defRPr/>
              </a:pPr>
              <a:t>2/27/2013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5C8920-B7C4-4BBF-AFA3-2B1CF2C6D6C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0FB7443-9808-4104-B41B-CD3DEB016869}"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7B01A6-F968-47BA-8C24-3E06EAB882A6}"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AB6ECE8-C9BC-4412-A3A1-3290540111E3}"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1AFF99-9C1A-4937-AABB-D867C6AC565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3113" y="228600"/>
            <a:ext cx="8370887" cy="6096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280988" y="1295400"/>
            <a:ext cx="42783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711700" y="1295400"/>
            <a:ext cx="42799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34683DA-9AA8-43ED-A56F-FD9E3B92AFC3}" type="datetime1">
              <a:rPr lang="en-US"/>
              <a:pPr>
                <a:defRPr/>
              </a:pPr>
              <a:t>2/27/2013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EA70EE-D9F4-4224-89CD-F951A0BD962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48500D62-7A1B-400A-8B90-06AC307BD978}" type="datetime1">
              <a:rPr lang="en-US"/>
              <a:pPr>
                <a:defRPr/>
              </a:pPr>
              <a:t>2/27/2013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BBA07C-7750-46A8-B168-C024DEB6D97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4594D1F9-BBEC-477E-919E-B7E63803D31B}" type="datetime1">
              <a:rPr lang="en-US"/>
              <a:pPr>
                <a:defRPr/>
              </a:pPr>
              <a:t>2/27/2013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6B30C1F-66B7-465B-9152-CB6DA819846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EB96468A-1BE4-4D4E-84E2-F3DFD7CB037D}" type="datetime1">
              <a:rPr lang="en-US"/>
              <a:pPr>
                <a:defRPr/>
              </a:pPr>
              <a:t>2/27/2013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5DB3DDA-7D97-42E3-A402-C7CBAE8A761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F73FB01-9FC0-447F-B75B-4322F738F18C}" type="datetime1">
              <a:rPr lang="en-US"/>
              <a:pPr>
                <a:defRPr/>
              </a:pPr>
              <a:t>2/27/2013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F6121DC-384E-40B8-9F08-9D3BDD2FF0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A70D826-4C89-4A75-B9D1-CDD8240EFBC7}" type="datetime1">
              <a:rPr lang="en-US"/>
              <a:pPr>
                <a:defRPr/>
              </a:pPr>
              <a:t>2/27/2013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E4F421-FD90-402F-8C96-E17F5FE2BEA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734C086-0FF2-4891-94DE-BE773B46EC35}" type="datetime1">
              <a:rPr lang="en-US"/>
              <a:pPr>
                <a:defRPr/>
              </a:pPr>
              <a:t>2/27/2013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D7F181-1D06-4F31-966E-228608BAB4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6419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smtClean="0">
                <a:latin typeface="+mn-lt"/>
                <a:cs typeface="+mn-cs"/>
              </a:defRPr>
            </a:lvl1pPr>
          </a:lstStyle>
          <a:p>
            <a:pPr>
              <a:defRPr/>
            </a:pPr>
            <a:fld id="{36E77A23-BE4C-4599-A54C-4C05FBC9F723}" type="datetime1">
              <a:rPr lang="en-US"/>
              <a:pPr>
                <a:defRPr/>
              </a:pPr>
              <a:t>2/27/2013</a:t>
            </a:fld>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cs typeface="+mn-cs"/>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smtClean="0">
                <a:latin typeface="+mn-lt"/>
                <a:cs typeface="+mn-cs"/>
              </a:defRPr>
            </a:lvl1pPr>
          </a:lstStyle>
          <a:p>
            <a:pPr>
              <a:defRPr/>
            </a:pPr>
            <a:fld id="{094DD40E-1067-4A94-96D3-99732BC7AB42}" type="slidenum">
              <a:rPr lang="en-US"/>
              <a:pPr>
                <a:defRPr/>
              </a:pPr>
              <a:t>‹#›</a:t>
            </a:fld>
            <a:endParaRPr lang="en-US"/>
          </a:p>
        </p:txBody>
      </p:sp>
      <p:pic>
        <p:nvPicPr>
          <p:cNvPr id="1031" name="Picture 1"/>
          <p:cNvPicPr>
            <a:picLocks noChangeAspect="1"/>
          </p:cNvPicPr>
          <p:nvPr/>
        </p:nvPicPr>
        <p:blipFill>
          <a:blip r:embed="rId15"/>
          <a:srcRect/>
          <a:stretch>
            <a:fillRect/>
          </a:stretch>
        </p:blipFill>
        <p:spPr bwMode="auto">
          <a:xfrm>
            <a:off x="6937375" y="352425"/>
            <a:ext cx="1595438" cy="954088"/>
          </a:xfrm>
          <a:prstGeom prst="rect">
            <a:avLst/>
          </a:prstGeom>
          <a:noFill/>
          <a:ln w="9525">
            <a:noFill/>
            <a:miter lim="800000"/>
            <a:headEnd/>
            <a:tailEnd/>
          </a:ln>
        </p:spPr>
      </p:pic>
      <p:sp>
        <p:nvSpPr>
          <p:cNvPr id="9224"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spTree>
  </p:cSld>
  <p:clrMap bg1="lt1" tx1="dk1" bg2="lt2" tx2="dk2" accent1="accent1" accent2="accent2" accent3="accent3" accent4="accent4" accent5="accent5" accent6="accent6" hlink="hlink" folHlink="folHlink"/>
  <p:sldLayoutIdLst>
    <p:sldLayoutId id="2147483699"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700" r:id="rId12"/>
    <p:sldLayoutId id="2147483698"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6419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smtClean="0">
                <a:latin typeface="+mn-lt"/>
                <a:cs typeface="+mn-cs"/>
              </a:defRPr>
            </a:lvl1pPr>
          </a:lstStyle>
          <a:p>
            <a:pPr>
              <a:defRPr/>
            </a:pPr>
            <a:fld id="{E3B2A539-DDD4-4166-B0AC-186B0F099238}" type="datetime1">
              <a:rPr lang="en-US"/>
              <a:pPr>
                <a:defRPr/>
              </a:pPr>
              <a:t>2/27/2013</a:t>
            </a:fld>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cs typeface="+mn-cs"/>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smtClean="0">
                <a:latin typeface="+mn-lt"/>
                <a:cs typeface="+mn-cs"/>
              </a:defRPr>
            </a:lvl1pPr>
          </a:lstStyle>
          <a:p>
            <a:pPr>
              <a:defRPr/>
            </a:pPr>
            <a:fld id="{C8B86A2B-8C53-4DA3-85F2-BB4B1405CD12}" type="slidenum">
              <a:rPr lang="en-US"/>
              <a:pPr>
                <a:defRPr/>
              </a:pPr>
              <a:t>‹#›</a:t>
            </a:fld>
            <a:endParaRPr lang="en-US"/>
          </a:p>
        </p:txBody>
      </p:sp>
      <p:pic>
        <p:nvPicPr>
          <p:cNvPr id="14343" name="Picture 1"/>
          <p:cNvPicPr>
            <a:picLocks noChangeAspect="1"/>
          </p:cNvPicPr>
          <p:nvPr/>
        </p:nvPicPr>
        <p:blipFill>
          <a:blip r:embed="rId14"/>
          <a:srcRect/>
          <a:stretch>
            <a:fillRect/>
          </a:stretch>
        </p:blipFill>
        <p:spPr bwMode="auto">
          <a:xfrm>
            <a:off x="6937375" y="352425"/>
            <a:ext cx="1595438" cy="954088"/>
          </a:xfrm>
          <a:prstGeom prst="rect">
            <a:avLst/>
          </a:prstGeom>
          <a:noFill/>
          <a:ln w="9525">
            <a:noFill/>
            <a:miter lim="800000"/>
            <a:headEnd/>
            <a:tailEnd/>
          </a:ln>
        </p:spPr>
      </p:pic>
      <p:sp>
        <p:nvSpPr>
          <p:cNvPr id="9224"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02"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google.ie/url?sa=i&amp;rct=j&amp;q=&amp;esrc=s&amp;frm=1&amp;source=images&amp;cd=&amp;cad=rja&amp;docid=KMIKzJq0eCnBkM&amp;tbnid=SEv8fmO4JhvwlM:&amp;ved=0CAUQjRw&amp;url=http://sageclarity.com/?page_id=155&amp;ei=iF0rUZHpIJC4hAfx14H4Dg&amp;psig=AFQjCNHyrvrB0_T5swGbA2oOePS7Cc47qA&amp;ust=136188275546422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p:txBody>
          <a:bodyPr/>
          <a:lstStyle/>
          <a:p>
            <a:r>
              <a:rPr lang="en-GB" smtClean="0"/>
              <a:t>Introduction to Lean Engineering</a:t>
            </a:r>
          </a:p>
        </p:txBody>
      </p:sp>
      <p:sp>
        <p:nvSpPr>
          <p:cNvPr id="104451" name="Rectangle 3"/>
          <p:cNvSpPr>
            <a:spLocks noGrp="1" noChangeArrowheads="1"/>
          </p:cNvSpPr>
          <p:nvPr>
            <p:ph type="subTitle" idx="1"/>
          </p:nvPr>
        </p:nvSpPr>
        <p:spPr/>
        <p:txBody>
          <a:bodyPr/>
          <a:lstStyle/>
          <a:p>
            <a:r>
              <a:rPr lang="en-GB" smtClean="0"/>
              <a:t>The Car Industry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defRPr/>
            </a:pPr>
            <a:r>
              <a:rPr lang="en-IE" sz="2400" dirty="0" smtClean="0">
                <a:latin typeface="Calibri" pitchFamily="34" charset="0"/>
              </a:rPr>
              <a:t>Key to mass production</a:t>
            </a:r>
          </a:p>
          <a:p>
            <a:pPr marL="0" indent="0">
              <a:buFontTx/>
              <a:buNone/>
              <a:defRPr/>
            </a:pPr>
            <a:endParaRPr lang="en-IE" sz="2400" dirty="0">
              <a:latin typeface="Calibri" pitchFamily="34" charset="0"/>
            </a:endParaRPr>
          </a:p>
          <a:p>
            <a:pPr marL="0" indent="0">
              <a:buFontTx/>
              <a:buNone/>
              <a:defRPr/>
            </a:pPr>
            <a:r>
              <a:rPr lang="en-IE" sz="2400" dirty="0" smtClean="0">
                <a:latin typeface="Calibri" pitchFamily="34" charset="0"/>
              </a:rPr>
              <a:t>Ford’s design allowed for </a:t>
            </a:r>
          </a:p>
          <a:p>
            <a:pPr marL="0" indent="0">
              <a:buFontTx/>
              <a:buNone/>
              <a:defRPr/>
            </a:pPr>
            <a:r>
              <a:rPr lang="en-IE" sz="2400" dirty="0" smtClean="0">
                <a:latin typeface="Calibri" pitchFamily="34" charset="0"/>
              </a:rPr>
              <a:t>“… the complete and consistent </a:t>
            </a:r>
            <a:r>
              <a:rPr lang="en-IE" sz="2400" dirty="0" err="1" smtClean="0">
                <a:latin typeface="Calibri" pitchFamily="34" charset="0"/>
              </a:rPr>
              <a:t>interchangeability</a:t>
            </a:r>
            <a:r>
              <a:rPr lang="en-IE" sz="2400" dirty="0" smtClean="0">
                <a:latin typeface="Calibri" pitchFamily="34" charset="0"/>
              </a:rPr>
              <a:t> of parts and the simplicity of attaching them to each other”.</a:t>
            </a:r>
          </a:p>
          <a:p>
            <a:pPr>
              <a:defRPr/>
            </a:pPr>
            <a:r>
              <a:rPr lang="en-IE" sz="2400" dirty="0" smtClean="0">
                <a:latin typeface="Calibri" pitchFamily="34" charset="0"/>
              </a:rPr>
              <a:t>Everyone had to use the same gauges.</a:t>
            </a:r>
          </a:p>
          <a:p>
            <a:pPr>
              <a:defRPr/>
            </a:pPr>
            <a:r>
              <a:rPr lang="en-IE" sz="2400" dirty="0" smtClean="0">
                <a:latin typeface="Calibri" pitchFamily="34" charset="0"/>
              </a:rPr>
              <a:t>Advanced machine tool which could work on pre-hardened metals </a:t>
            </a:r>
          </a:p>
          <a:p>
            <a:pPr lvl="1">
              <a:defRPr/>
            </a:pPr>
            <a:r>
              <a:rPr lang="en-IE" sz="2000" dirty="0" smtClean="0">
                <a:latin typeface="Calibri" pitchFamily="34" charset="0"/>
              </a:rPr>
              <a:t>Overcame the warping problem</a:t>
            </a:r>
          </a:p>
          <a:p>
            <a:pPr lvl="1">
              <a:defRPr/>
            </a:pPr>
            <a:r>
              <a:rPr lang="en-IE" sz="2000" dirty="0" smtClean="0">
                <a:latin typeface="Calibri" pitchFamily="34" charset="0"/>
              </a:rPr>
              <a:t>Led to new more efficient designs being possible</a:t>
            </a:r>
          </a:p>
          <a:p>
            <a:pPr lvl="1">
              <a:defRPr/>
            </a:pPr>
            <a:r>
              <a:rPr lang="en-IE" sz="2000" dirty="0" smtClean="0">
                <a:latin typeface="Calibri" pitchFamily="34" charset="0"/>
              </a:rPr>
              <a:t>Reduced the number of parts</a:t>
            </a:r>
          </a:p>
          <a:p>
            <a:pPr lvl="1">
              <a:defRPr/>
            </a:pPr>
            <a:r>
              <a:rPr lang="en-IE" sz="2000" dirty="0" smtClean="0">
                <a:latin typeface="Calibri" pitchFamily="34" charset="0"/>
              </a:rPr>
              <a:t>Made parts easier to connect</a:t>
            </a:r>
            <a:endParaRPr lang="en-IE" sz="2000" dirty="0">
              <a:latin typeface="Calibri" pitchFamily="34" charset="0"/>
            </a:endParaRPr>
          </a:p>
        </p:txBody>
      </p:sp>
      <p:sp>
        <p:nvSpPr>
          <p:cNvPr id="47106" name="Title 2"/>
          <p:cNvSpPr>
            <a:spLocks noGrp="1"/>
          </p:cNvSpPr>
          <p:nvPr>
            <p:ph type="title"/>
          </p:nvPr>
        </p:nvSpPr>
        <p:spPr/>
        <p:txBody>
          <a:bodyPr/>
          <a:lstStyle/>
          <a:p>
            <a:r>
              <a:rPr lang="en-IE" sz="3600" smtClean="0">
                <a:latin typeface="Calibri" pitchFamily="34" charset="0"/>
              </a:rPr>
              <a:t>A history of Car Manufacturing</a:t>
            </a:r>
          </a:p>
        </p:txBody>
      </p:sp>
      <p:sp>
        <p:nvSpPr>
          <p:cNvPr id="47107"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DFEE0C14-72C2-4733-BDC3-7AE94F31F0D0}"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defRPr/>
            </a:pPr>
            <a:r>
              <a:rPr lang="en-IE" sz="2400" dirty="0" smtClean="0">
                <a:latin typeface="Calibri" pitchFamily="34" charset="0"/>
              </a:rPr>
              <a:t>The assembly process in 1903 began with assemble stands on which a whole car was built, often by a single fitter.</a:t>
            </a:r>
          </a:p>
          <a:p>
            <a:pPr marL="0" indent="0">
              <a:buFontTx/>
              <a:buNone/>
              <a:defRPr/>
            </a:pPr>
            <a:r>
              <a:rPr lang="en-IE" sz="2400" dirty="0" smtClean="0">
                <a:latin typeface="Calibri" pitchFamily="34" charset="0"/>
              </a:rPr>
              <a:t>Task cycle time for a fitter was 514 minutes (8.56 hours)</a:t>
            </a:r>
          </a:p>
          <a:p>
            <a:pPr>
              <a:buFontTx/>
              <a:buChar char="-"/>
              <a:defRPr/>
            </a:pPr>
            <a:r>
              <a:rPr lang="en-IE" sz="2400" dirty="0" smtClean="0">
                <a:latin typeface="Calibri" pitchFamily="34" charset="0"/>
              </a:rPr>
              <a:t>Go get the parts</a:t>
            </a:r>
          </a:p>
          <a:p>
            <a:pPr>
              <a:buFontTx/>
              <a:buChar char="-"/>
              <a:defRPr/>
            </a:pPr>
            <a:r>
              <a:rPr lang="en-IE" sz="2400" dirty="0" smtClean="0">
                <a:latin typeface="Calibri" pitchFamily="34" charset="0"/>
              </a:rPr>
              <a:t>File them down (still not perfectly fitting parts)</a:t>
            </a:r>
          </a:p>
          <a:p>
            <a:pPr>
              <a:buFontTx/>
              <a:buChar char="-"/>
              <a:defRPr/>
            </a:pPr>
            <a:r>
              <a:rPr lang="en-IE" sz="2400" dirty="0" smtClean="0">
                <a:latin typeface="Calibri" pitchFamily="34" charset="0"/>
              </a:rPr>
              <a:t>Bolt them in place</a:t>
            </a:r>
            <a:endParaRPr lang="en-IE" sz="2400" dirty="0">
              <a:latin typeface="Calibri" pitchFamily="34" charset="0"/>
            </a:endParaRPr>
          </a:p>
          <a:p>
            <a:pPr>
              <a:buFontTx/>
              <a:buChar char="-"/>
              <a:defRPr/>
            </a:pPr>
            <a:endParaRPr lang="en-IE" sz="2000" dirty="0" smtClean="0">
              <a:latin typeface="Calibri" pitchFamily="34" charset="0"/>
            </a:endParaRPr>
          </a:p>
          <a:p>
            <a:pPr marL="0" indent="0">
              <a:buFontTx/>
              <a:buNone/>
              <a:defRPr/>
            </a:pPr>
            <a:r>
              <a:rPr lang="en-IE" sz="2000" dirty="0" smtClean="0">
                <a:latin typeface="Calibri" pitchFamily="34" charset="0"/>
              </a:rPr>
              <a:t>First enhancement was to deliver the parts to each work station (fitters did not have to leave their station).</a:t>
            </a:r>
          </a:p>
          <a:p>
            <a:pPr marL="0" indent="0">
              <a:buFontTx/>
              <a:buNone/>
              <a:defRPr/>
            </a:pPr>
            <a:r>
              <a:rPr lang="en-IE" sz="2000" dirty="0" smtClean="0">
                <a:latin typeface="Calibri" pitchFamily="34" charset="0"/>
              </a:rPr>
              <a:t>Second, to continuously work to get perfect part </a:t>
            </a:r>
            <a:r>
              <a:rPr lang="en-IE" sz="2000" dirty="0" err="1" smtClean="0">
                <a:latin typeface="Calibri" pitchFamily="34" charset="0"/>
              </a:rPr>
              <a:t>interchangeability</a:t>
            </a:r>
            <a:r>
              <a:rPr lang="en-IE" sz="2000" dirty="0" smtClean="0">
                <a:latin typeface="Calibri" pitchFamily="34" charset="0"/>
              </a:rPr>
              <a:t> (achieved 1908)</a:t>
            </a:r>
            <a:endParaRPr lang="en-IE" sz="2400" dirty="0" smtClean="0">
              <a:latin typeface="Calibri" pitchFamily="34" charset="0"/>
            </a:endParaRPr>
          </a:p>
        </p:txBody>
      </p:sp>
      <p:sp>
        <p:nvSpPr>
          <p:cNvPr id="49154" name="Title 2"/>
          <p:cNvSpPr>
            <a:spLocks noGrp="1"/>
          </p:cNvSpPr>
          <p:nvPr>
            <p:ph type="title"/>
          </p:nvPr>
        </p:nvSpPr>
        <p:spPr/>
        <p:txBody>
          <a:bodyPr/>
          <a:lstStyle/>
          <a:p>
            <a:r>
              <a:rPr lang="en-IE" sz="3600" smtClean="0">
                <a:latin typeface="Calibri" pitchFamily="34" charset="0"/>
              </a:rPr>
              <a:t>A history of Car Manufacturing</a:t>
            </a:r>
          </a:p>
        </p:txBody>
      </p:sp>
      <p:sp>
        <p:nvSpPr>
          <p:cNvPr id="49155"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FD64B0EC-F9D0-4721-B616-F3CD609F34A5}"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defRPr/>
            </a:pPr>
            <a:r>
              <a:rPr lang="en-IE" sz="2400" dirty="0" smtClean="0">
                <a:latin typeface="Calibri" pitchFamily="34" charset="0"/>
              </a:rPr>
              <a:t>Change in work practices</a:t>
            </a:r>
          </a:p>
          <a:p>
            <a:pPr>
              <a:defRPr/>
            </a:pPr>
            <a:r>
              <a:rPr lang="en-IE" sz="2400" dirty="0" smtClean="0">
                <a:latin typeface="Calibri" pitchFamily="34" charset="0"/>
              </a:rPr>
              <a:t>Assemblers would only perform a single task and move from car to car repeating the same task</a:t>
            </a:r>
          </a:p>
          <a:p>
            <a:pPr>
              <a:defRPr/>
            </a:pPr>
            <a:r>
              <a:rPr lang="en-IE" sz="2400" dirty="0" smtClean="0">
                <a:latin typeface="Calibri" pitchFamily="34" charset="0"/>
              </a:rPr>
              <a:t>Task cycle time now 2.3 minutes</a:t>
            </a:r>
          </a:p>
          <a:p>
            <a:pPr>
              <a:defRPr/>
            </a:pPr>
            <a:r>
              <a:rPr lang="en-IE" sz="2400" dirty="0" smtClean="0">
                <a:latin typeface="Calibri" pitchFamily="34" charset="0"/>
              </a:rPr>
              <a:t>This led to a remarkable increase in production</a:t>
            </a:r>
          </a:p>
          <a:p>
            <a:pPr lvl="1">
              <a:defRPr/>
            </a:pPr>
            <a:r>
              <a:rPr lang="en-IE" sz="2400" dirty="0" smtClean="0">
                <a:latin typeface="Calibri" pitchFamily="34" charset="0"/>
              </a:rPr>
              <a:t>Why?</a:t>
            </a:r>
          </a:p>
          <a:p>
            <a:pPr>
              <a:defRPr/>
            </a:pPr>
            <a:endParaRPr lang="en-IE" dirty="0">
              <a:latin typeface="Calibri" pitchFamily="34" charset="0"/>
            </a:endParaRPr>
          </a:p>
          <a:p>
            <a:pPr>
              <a:defRPr/>
            </a:pPr>
            <a:endParaRPr lang="en-IE" dirty="0" smtClean="0">
              <a:latin typeface="Calibri" pitchFamily="34" charset="0"/>
            </a:endParaRPr>
          </a:p>
          <a:p>
            <a:pPr>
              <a:defRPr/>
            </a:pPr>
            <a:r>
              <a:rPr lang="en-IE" sz="2400" dirty="0">
                <a:latin typeface="Calibri" pitchFamily="34" charset="0"/>
              </a:rPr>
              <a:t>However, this went largely unnoticed by the competition.</a:t>
            </a:r>
          </a:p>
        </p:txBody>
      </p:sp>
      <p:sp>
        <p:nvSpPr>
          <p:cNvPr id="51202" name="Title 2"/>
          <p:cNvSpPr>
            <a:spLocks noGrp="1"/>
          </p:cNvSpPr>
          <p:nvPr>
            <p:ph type="title"/>
          </p:nvPr>
        </p:nvSpPr>
        <p:spPr/>
        <p:txBody>
          <a:bodyPr/>
          <a:lstStyle/>
          <a:p>
            <a:r>
              <a:rPr lang="en-IE" sz="3600" smtClean="0">
                <a:latin typeface="Calibri" pitchFamily="34" charset="0"/>
              </a:rPr>
              <a:t>A history of Car Manufacturing</a:t>
            </a:r>
          </a:p>
        </p:txBody>
      </p:sp>
      <p:sp>
        <p:nvSpPr>
          <p:cNvPr id="51203"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1F7FFCFE-69F4-4544-B921-DFF7EDDAC31B}"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defRPr/>
            </a:pPr>
            <a:r>
              <a:rPr lang="en-IE" sz="2400" dirty="0">
                <a:latin typeface="Calibri" pitchFamily="34" charset="0"/>
              </a:rPr>
              <a:t>F</a:t>
            </a:r>
            <a:r>
              <a:rPr lang="en-IE" sz="2400" dirty="0" smtClean="0">
                <a:latin typeface="Calibri" pitchFamily="34" charset="0"/>
              </a:rPr>
              <a:t>ord’s next innovation, the continuous assembly line</a:t>
            </a:r>
          </a:p>
          <a:p>
            <a:pPr marL="0" indent="0">
              <a:buFontTx/>
              <a:buNone/>
              <a:defRPr/>
            </a:pPr>
            <a:r>
              <a:rPr lang="en-IE" sz="2400" dirty="0" smtClean="0">
                <a:latin typeface="Calibri" pitchFamily="34" charset="0"/>
              </a:rPr>
              <a:t>(1913 Detroit facility)</a:t>
            </a:r>
          </a:p>
          <a:p>
            <a:pPr>
              <a:buFontTx/>
              <a:buChar char="-"/>
              <a:defRPr/>
            </a:pPr>
            <a:r>
              <a:rPr lang="en-IE" sz="2400" dirty="0" smtClean="0">
                <a:latin typeface="Calibri" pitchFamily="34" charset="0"/>
              </a:rPr>
              <a:t>Moving the worker was wasting time and causing jam-ups</a:t>
            </a:r>
          </a:p>
          <a:p>
            <a:pPr>
              <a:buFontTx/>
              <a:buChar char="-"/>
              <a:defRPr/>
            </a:pPr>
            <a:r>
              <a:rPr lang="en-IE" sz="2400" dirty="0" smtClean="0">
                <a:latin typeface="Calibri" pitchFamily="34" charset="0"/>
              </a:rPr>
              <a:t>Instead move the line to the worker!</a:t>
            </a:r>
          </a:p>
          <a:p>
            <a:pPr>
              <a:buFontTx/>
              <a:buChar char="-"/>
              <a:defRPr/>
            </a:pPr>
            <a:r>
              <a:rPr lang="en-IE" sz="2400" dirty="0" smtClean="0">
                <a:latin typeface="Calibri" pitchFamily="34" charset="0"/>
              </a:rPr>
              <a:t>Cycle time down to 1.19 minutes</a:t>
            </a:r>
          </a:p>
          <a:p>
            <a:pPr>
              <a:buFontTx/>
              <a:buChar char="-"/>
              <a:defRPr/>
            </a:pPr>
            <a:r>
              <a:rPr lang="en-IE" sz="2400" dirty="0" smtClean="0">
                <a:latin typeface="Calibri" pitchFamily="34" charset="0"/>
              </a:rPr>
              <a:t>All achieved with relatively little investment</a:t>
            </a:r>
          </a:p>
          <a:p>
            <a:pPr marL="0" indent="0">
              <a:buFontTx/>
              <a:buNone/>
              <a:defRPr/>
            </a:pPr>
            <a:endParaRPr lang="en-IE" sz="2400" dirty="0">
              <a:latin typeface="Calibri" pitchFamily="34" charset="0"/>
            </a:endParaRPr>
          </a:p>
          <a:p>
            <a:pPr marL="0" indent="0">
              <a:buFontTx/>
              <a:buNone/>
              <a:defRPr/>
            </a:pPr>
            <a:endParaRPr lang="en-IE" sz="2400" dirty="0" smtClean="0">
              <a:latin typeface="Calibri" pitchFamily="34" charset="0"/>
            </a:endParaRPr>
          </a:p>
          <a:p>
            <a:pPr>
              <a:buFontTx/>
              <a:buChar char="-"/>
              <a:defRPr/>
            </a:pPr>
            <a:endParaRPr lang="en-IE" sz="2400" dirty="0">
              <a:latin typeface="Calibri" pitchFamily="34" charset="0"/>
            </a:endParaRPr>
          </a:p>
        </p:txBody>
      </p:sp>
      <p:sp>
        <p:nvSpPr>
          <p:cNvPr id="53250" name="Title 2"/>
          <p:cNvSpPr>
            <a:spLocks noGrp="1"/>
          </p:cNvSpPr>
          <p:nvPr>
            <p:ph type="title"/>
          </p:nvPr>
        </p:nvSpPr>
        <p:spPr/>
        <p:txBody>
          <a:bodyPr/>
          <a:lstStyle/>
          <a:p>
            <a:r>
              <a:rPr lang="en-IE" sz="3600" smtClean="0">
                <a:latin typeface="Calibri" pitchFamily="34" charset="0"/>
              </a:rPr>
              <a:t>A history of Car Manufacturing</a:t>
            </a:r>
          </a:p>
        </p:txBody>
      </p:sp>
      <p:sp>
        <p:nvSpPr>
          <p:cNvPr id="53251"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1186210E-5AA5-43F0-B9D3-C3759F212223}"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05000"/>
            <a:ext cx="1676400" cy="3962400"/>
          </a:xfrm>
        </p:spPr>
        <p:txBody>
          <a:bodyPr/>
          <a:lstStyle/>
          <a:p>
            <a:pPr marL="0" indent="0">
              <a:buFontTx/>
              <a:buNone/>
            </a:pPr>
            <a:r>
              <a:rPr lang="en-IE" sz="2000" b="1" smtClean="0">
                <a:latin typeface="Calibri" pitchFamily="34" charset="0"/>
              </a:rPr>
              <a:t>Minutes of effort to assemble:</a:t>
            </a:r>
          </a:p>
          <a:p>
            <a:pPr marL="0" indent="0">
              <a:buFontTx/>
              <a:buNone/>
            </a:pPr>
            <a:endParaRPr lang="en-IE" sz="2000" b="1" smtClean="0">
              <a:latin typeface="Calibri" pitchFamily="34" charset="0"/>
            </a:endParaRPr>
          </a:p>
          <a:p>
            <a:pPr marL="0" indent="0">
              <a:buFontTx/>
              <a:buNone/>
            </a:pPr>
            <a:r>
              <a:rPr lang="en-IE" sz="1800" smtClean="0">
                <a:latin typeface="Calibri" pitchFamily="34" charset="0"/>
              </a:rPr>
              <a:t>Engine -</a:t>
            </a:r>
          </a:p>
          <a:p>
            <a:pPr marL="0" indent="0">
              <a:buFontTx/>
              <a:buNone/>
            </a:pPr>
            <a:r>
              <a:rPr lang="en-IE" sz="1800" smtClean="0">
                <a:latin typeface="Calibri" pitchFamily="34" charset="0"/>
              </a:rPr>
              <a:t>Magneto -</a:t>
            </a:r>
          </a:p>
          <a:p>
            <a:pPr marL="0" indent="0">
              <a:buFontTx/>
              <a:buNone/>
            </a:pPr>
            <a:r>
              <a:rPr lang="en-IE" sz="1800" smtClean="0">
                <a:latin typeface="Calibri" pitchFamily="34" charset="0"/>
              </a:rPr>
              <a:t>Axle -</a:t>
            </a:r>
          </a:p>
          <a:p>
            <a:pPr marL="0" indent="0">
              <a:buFontTx/>
              <a:buNone/>
            </a:pPr>
            <a:r>
              <a:rPr lang="en-IE" sz="1800" smtClean="0">
                <a:latin typeface="Calibri" pitchFamily="34" charset="0"/>
              </a:rPr>
              <a:t>Major components into a complete vehicle -</a:t>
            </a:r>
          </a:p>
        </p:txBody>
      </p:sp>
      <p:sp>
        <p:nvSpPr>
          <p:cNvPr id="55298" name="Title 2"/>
          <p:cNvSpPr>
            <a:spLocks noGrp="1"/>
          </p:cNvSpPr>
          <p:nvPr>
            <p:ph type="title"/>
          </p:nvPr>
        </p:nvSpPr>
        <p:spPr/>
        <p:txBody>
          <a:bodyPr/>
          <a:lstStyle/>
          <a:p>
            <a:r>
              <a:rPr lang="en-IE" sz="3600" smtClean="0">
                <a:latin typeface="Calibri" pitchFamily="34" charset="0"/>
              </a:rPr>
              <a:t>Craft versus Mass Production</a:t>
            </a:r>
          </a:p>
        </p:txBody>
      </p:sp>
      <p:sp>
        <p:nvSpPr>
          <p:cNvPr id="4" name="Content Placeholder 1"/>
          <p:cNvSpPr txBox="1">
            <a:spLocks/>
          </p:cNvSpPr>
          <p:nvPr/>
        </p:nvSpPr>
        <p:spPr bwMode="auto">
          <a:xfrm>
            <a:off x="2514600" y="1905000"/>
            <a:ext cx="1828800" cy="3733800"/>
          </a:xfrm>
          <a:prstGeom prst="rect">
            <a:avLst/>
          </a:prstGeom>
          <a:noFill/>
          <a:ln>
            <a:noFill/>
          </a:ln>
          <a:effectLst/>
          <a:extLst>
            <a:ext uri="{909E8E84-426E-40DD-AFC4-6F175D3DCCD1}"/>
            <a:ext uri="{91240B29-F687-4F45-9708-019B960494DF}"/>
            <a:ext uri="{AF507438-7753-43E0-B8FC-AC1667EBCBE1}"/>
          </a:extLst>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defRPr/>
            </a:pPr>
            <a:r>
              <a:rPr lang="en-IE" sz="2000" b="1" kern="0" dirty="0" smtClean="0">
                <a:latin typeface="Calibri" pitchFamily="34" charset="0"/>
              </a:rPr>
              <a:t>Late Craft Production</a:t>
            </a:r>
          </a:p>
          <a:p>
            <a:pPr marL="0" indent="0">
              <a:buFontTx/>
              <a:buNone/>
              <a:defRPr/>
            </a:pPr>
            <a:r>
              <a:rPr lang="en-IE" sz="2000" b="1" kern="0" dirty="0" smtClean="0">
                <a:latin typeface="Calibri" pitchFamily="34" charset="0"/>
              </a:rPr>
              <a:t>Autumn 1913:</a:t>
            </a:r>
          </a:p>
          <a:p>
            <a:pPr marL="0" indent="0">
              <a:buFontTx/>
              <a:buNone/>
              <a:defRPr/>
            </a:pPr>
            <a:endParaRPr lang="en-IE" sz="1800" b="1" kern="0" dirty="0" smtClean="0">
              <a:latin typeface="Calibri" pitchFamily="34" charset="0"/>
            </a:endParaRPr>
          </a:p>
          <a:p>
            <a:pPr marL="0" indent="0">
              <a:buFontTx/>
              <a:buNone/>
              <a:defRPr/>
            </a:pPr>
            <a:r>
              <a:rPr lang="en-IE" sz="1800" kern="0" dirty="0" smtClean="0">
                <a:latin typeface="Calibri" pitchFamily="34" charset="0"/>
              </a:rPr>
              <a:t>594</a:t>
            </a:r>
          </a:p>
          <a:p>
            <a:pPr marL="0" indent="0">
              <a:buFontTx/>
              <a:buNone/>
              <a:defRPr/>
            </a:pPr>
            <a:r>
              <a:rPr lang="en-IE" sz="1800" kern="0" dirty="0" smtClean="0">
                <a:latin typeface="Calibri" pitchFamily="34" charset="0"/>
              </a:rPr>
              <a:t>20</a:t>
            </a:r>
          </a:p>
          <a:p>
            <a:pPr marL="0" indent="0">
              <a:buFontTx/>
              <a:buNone/>
              <a:defRPr/>
            </a:pPr>
            <a:r>
              <a:rPr lang="en-IE" sz="1800" kern="0" dirty="0" smtClean="0">
                <a:latin typeface="Calibri" pitchFamily="34" charset="0"/>
              </a:rPr>
              <a:t>150</a:t>
            </a:r>
          </a:p>
          <a:p>
            <a:pPr marL="0" indent="0">
              <a:buFontTx/>
              <a:buNone/>
              <a:defRPr/>
            </a:pPr>
            <a:endParaRPr lang="en-IE" sz="1800" kern="0" dirty="0">
              <a:latin typeface="Calibri" pitchFamily="34" charset="0"/>
            </a:endParaRPr>
          </a:p>
          <a:p>
            <a:pPr marL="0" indent="0">
              <a:buFontTx/>
              <a:buNone/>
              <a:defRPr/>
            </a:pPr>
            <a:endParaRPr lang="en-IE" sz="1800" kern="0" dirty="0" smtClean="0">
              <a:latin typeface="Calibri" pitchFamily="34" charset="0"/>
            </a:endParaRPr>
          </a:p>
          <a:p>
            <a:pPr marL="0" indent="0">
              <a:buFontTx/>
              <a:buNone/>
              <a:defRPr/>
            </a:pPr>
            <a:r>
              <a:rPr lang="en-IE" sz="1800" kern="0" dirty="0" smtClean="0">
                <a:solidFill>
                  <a:srgbClr val="FF0000"/>
                </a:solidFill>
                <a:latin typeface="Calibri" pitchFamily="34" charset="0"/>
              </a:rPr>
              <a:t>750</a:t>
            </a:r>
          </a:p>
        </p:txBody>
      </p:sp>
      <p:sp>
        <p:nvSpPr>
          <p:cNvPr id="5" name="Content Placeholder 1"/>
          <p:cNvSpPr txBox="1">
            <a:spLocks/>
          </p:cNvSpPr>
          <p:nvPr/>
        </p:nvSpPr>
        <p:spPr bwMode="auto">
          <a:xfrm>
            <a:off x="4343400" y="1905000"/>
            <a:ext cx="1676400" cy="3962400"/>
          </a:xfrm>
          <a:prstGeom prst="rect">
            <a:avLst/>
          </a:prstGeom>
          <a:noFill/>
          <a:ln>
            <a:noFill/>
          </a:ln>
          <a:effectLst/>
          <a:extLst>
            <a:ext uri="{909E8E84-426E-40DD-AFC4-6F175D3DCCD1}"/>
            <a:ext uri="{91240B29-F687-4F45-9708-019B960494DF}"/>
            <a:ext uri="{AF507438-7753-43E0-B8FC-AC1667EBCBE1}"/>
          </a:extLst>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defRPr/>
            </a:pPr>
            <a:r>
              <a:rPr lang="en-IE" sz="2000" b="1" kern="0" dirty="0">
                <a:latin typeface="Calibri" pitchFamily="34" charset="0"/>
              </a:rPr>
              <a:t>Mass Production</a:t>
            </a:r>
          </a:p>
          <a:p>
            <a:pPr marL="0" indent="0">
              <a:buFontTx/>
              <a:buNone/>
              <a:defRPr/>
            </a:pPr>
            <a:r>
              <a:rPr lang="en-IE" sz="2000" b="1" kern="0" dirty="0">
                <a:latin typeface="Calibri" pitchFamily="34" charset="0"/>
              </a:rPr>
              <a:t>Spring 1914:</a:t>
            </a:r>
          </a:p>
          <a:p>
            <a:pPr marL="0" indent="0">
              <a:buFontTx/>
              <a:buNone/>
              <a:defRPr/>
            </a:pPr>
            <a:endParaRPr lang="en-IE" sz="2000" b="1" kern="0" dirty="0" smtClean="0">
              <a:latin typeface="Calibri" pitchFamily="34" charset="0"/>
            </a:endParaRPr>
          </a:p>
          <a:p>
            <a:pPr marL="0" indent="0">
              <a:buFontTx/>
              <a:buNone/>
              <a:defRPr/>
            </a:pPr>
            <a:r>
              <a:rPr lang="en-IE" sz="1800" kern="0" dirty="0" smtClean="0">
                <a:latin typeface="Calibri" pitchFamily="34" charset="0"/>
              </a:rPr>
              <a:t>226</a:t>
            </a:r>
          </a:p>
          <a:p>
            <a:pPr marL="0" indent="0">
              <a:buFontTx/>
              <a:buNone/>
              <a:defRPr/>
            </a:pPr>
            <a:r>
              <a:rPr lang="en-IE" sz="1800" kern="0" dirty="0" smtClean="0">
                <a:latin typeface="Calibri" pitchFamily="34" charset="0"/>
              </a:rPr>
              <a:t>5</a:t>
            </a:r>
          </a:p>
          <a:p>
            <a:pPr marL="0" indent="0">
              <a:buFontTx/>
              <a:buNone/>
              <a:defRPr/>
            </a:pPr>
            <a:r>
              <a:rPr lang="en-IE" sz="1800" kern="0" dirty="0" smtClean="0">
                <a:latin typeface="Calibri" pitchFamily="34" charset="0"/>
              </a:rPr>
              <a:t>26.5</a:t>
            </a:r>
          </a:p>
          <a:p>
            <a:pPr marL="0" indent="0">
              <a:buFontTx/>
              <a:buNone/>
              <a:defRPr/>
            </a:pPr>
            <a:endParaRPr lang="en-IE" sz="1800" kern="0" dirty="0">
              <a:latin typeface="Calibri" pitchFamily="34" charset="0"/>
            </a:endParaRPr>
          </a:p>
          <a:p>
            <a:pPr marL="0" indent="0">
              <a:buFontTx/>
              <a:buNone/>
              <a:defRPr/>
            </a:pPr>
            <a:endParaRPr lang="en-IE" sz="1800" kern="0" dirty="0" smtClean="0">
              <a:latin typeface="Calibri" pitchFamily="34" charset="0"/>
            </a:endParaRPr>
          </a:p>
          <a:p>
            <a:pPr marL="0" indent="0">
              <a:buFontTx/>
              <a:buNone/>
              <a:defRPr/>
            </a:pPr>
            <a:r>
              <a:rPr lang="en-IE" sz="1800" kern="0" dirty="0" smtClean="0">
                <a:solidFill>
                  <a:srgbClr val="FF0000"/>
                </a:solidFill>
                <a:latin typeface="Calibri" pitchFamily="34" charset="0"/>
              </a:rPr>
              <a:t>93</a:t>
            </a:r>
          </a:p>
        </p:txBody>
      </p:sp>
      <p:sp>
        <p:nvSpPr>
          <p:cNvPr id="6" name="Content Placeholder 1"/>
          <p:cNvSpPr txBox="1">
            <a:spLocks/>
          </p:cNvSpPr>
          <p:nvPr/>
        </p:nvSpPr>
        <p:spPr bwMode="auto">
          <a:xfrm>
            <a:off x="6019800" y="1981200"/>
            <a:ext cx="1676400" cy="3657600"/>
          </a:xfrm>
          <a:prstGeom prst="rect">
            <a:avLst/>
          </a:prstGeom>
          <a:noFill/>
          <a:ln>
            <a:noFill/>
          </a:ln>
          <a:effectLst/>
          <a:extLst>
            <a:ext uri="{909E8E84-426E-40DD-AFC4-6F175D3DCCD1}"/>
            <a:ext uri="{91240B29-F687-4F45-9708-019B960494DF}"/>
            <a:ext uri="{AF507438-7753-43E0-B8FC-AC1667EBCBE1}"/>
          </a:extLst>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defRPr/>
            </a:pPr>
            <a:r>
              <a:rPr lang="en-IE" sz="2000" b="1" kern="0" dirty="0" smtClean="0">
                <a:latin typeface="Calibri" pitchFamily="34" charset="0"/>
              </a:rPr>
              <a:t>Percentage Reduction in Effort:</a:t>
            </a:r>
          </a:p>
          <a:p>
            <a:pPr marL="0" indent="0">
              <a:buFontTx/>
              <a:buNone/>
              <a:defRPr/>
            </a:pPr>
            <a:endParaRPr lang="en-IE" sz="1800" b="1" kern="0" dirty="0" smtClean="0">
              <a:latin typeface="Calibri" pitchFamily="34" charset="0"/>
            </a:endParaRPr>
          </a:p>
          <a:p>
            <a:pPr marL="0" indent="0">
              <a:buFontTx/>
              <a:buNone/>
              <a:defRPr/>
            </a:pPr>
            <a:r>
              <a:rPr lang="en-IE" sz="1800" kern="0" dirty="0" smtClean="0">
                <a:latin typeface="Calibri" pitchFamily="34" charset="0"/>
              </a:rPr>
              <a:t>62</a:t>
            </a:r>
          </a:p>
          <a:p>
            <a:pPr marL="0" indent="0">
              <a:buFontTx/>
              <a:buNone/>
              <a:defRPr/>
            </a:pPr>
            <a:r>
              <a:rPr lang="en-IE" sz="1800" kern="0" dirty="0" smtClean="0">
                <a:latin typeface="Calibri" pitchFamily="34" charset="0"/>
              </a:rPr>
              <a:t>75</a:t>
            </a:r>
          </a:p>
          <a:p>
            <a:pPr marL="0" indent="0">
              <a:buFontTx/>
              <a:buNone/>
              <a:defRPr/>
            </a:pPr>
            <a:r>
              <a:rPr lang="en-IE" sz="1800" kern="0" dirty="0" smtClean="0">
                <a:latin typeface="Calibri" pitchFamily="34" charset="0"/>
              </a:rPr>
              <a:t>83</a:t>
            </a:r>
          </a:p>
          <a:p>
            <a:pPr marL="0" indent="0">
              <a:buFontTx/>
              <a:buNone/>
              <a:defRPr/>
            </a:pPr>
            <a:endParaRPr lang="en-IE" sz="1800" kern="0" dirty="0">
              <a:latin typeface="Calibri" pitchFamily="34" charset="0"/>
            </a:endParaRPr>
          </a:p>
          <a:p>
            <a:pPr marL="0" indent="0">
              <a:buFontTx/>
              <a:buNone/>
              <a:defRPr/>
            </a:pPr>
            <a:endParaRPr lang="en-IE" sz="1800" kern="0" dirty="0" smtClean="0">
              <a:latin typeface="Calibri" pitchFamily="34" charset="0"/>
            </a:endParaRPr>
          </a:p>
          <a:p>
            <a:pPr marL="0" indent="0">
              <a:buFontTx/>
              <a:buNone/>
              <a:defRPr/>
            </a:pPr>
            <a:r>
              <a:rPr lang="en-IE" sz="1800" kern="0" dirty="0" smtClean="0">
                <a:solidFill>
                  <a:srgbClr val="FF0000"/>
                </a:solidFill>
                <a:latin typeface="Calibri" pitchFamily="34" charset="0"/>
              </a:rPr>
              <a:t>88</a:t>
            </a:r>
          </a:p>
        </p:txBody>
      </p:sp>
      <p:sp>
        <p:nvSpPr>
          <p:cNvPr id="7" name="Rectangle 6"/>
          <p:cNvSpPr>
            <a:spLocks noChangeArrowheads="1"/>
          </p:cNvSpPr>
          <p:nvPr/>
        </p:nvSpPr>
        <p:spPr bwMode="auto">
          <a:xfrm>
            <a:off x="693738" y="5562600"/>
            <a:ext cx="7205662" cy="1200150"/>
          </a:xfrm>
          <a:prstGeom prst="rect">
            <a:avLst/>
          </a:prstGeom>
          <a:noFill/>
          <a:ln w="9525">
            <a:noFill/>
            <a:miter lim="800000"/>
            <a:headEnd/>
            <a:tailEnd/>
          </a:ln>
        </p:spPr>
        <p:txBody>
          <a:bodyPr wrap="none">
            <a:spAutoFit/>
          </a:bodyPr>
          <a:lstStyle/>
          <a:p>
            <a:r>
              <a:rPr lang="en-IE" sz="2400">
                <a:latin typeface="Calibri" pitchFamily="34" charset="0"/>
              </a:rPr>
              <a:t>This got people’s attention.</a:t>
            </a:r>
          </a:p>
          <a:p>
            <a:r>
              <a:rPr lang="en-IE" sz="2400">
                <a:latin typeface="Calibri" pitchFamily="34" charset="0"/>
              </a:rPr>
              <a:t>- Ford achieved a reduction in real cost to the consumer </a:t>
            </a:r>
          </a:p>
          <a:p>
            <a:r>
              <a:rPr lang="en-IE" sz="2400">
                <a:latin typeface="Calibri" pitchFamily="34" charset="0"/>
              </a:rPr>
              <a:t>of two thirds!</a:t>
            </a:r>
          </a:p>
        </p:txBody>
      </p:sp>
      <p:cxnSp>
        <p:nvCxnSpPr>
          <p:cNvPr id="9" name="Straight Connector 8"/>
          <p:cNvCxnSpPr/>
          <p:nvPr/>
        </p:nvCxnSpPr>
        <p:spPr>
          <a:xfrm>
            <a:off x="2362200" y="1905000"/>
            <a:ext cx="0" cy="350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67200" y="1905000"/>
            <a:ext cx="0" cy="350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43600" y="19050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55306" name="Slide Number Placeholder 11"/>
          <p:cNvSpPr>
            <a:spLocks noGrp="1"/>
          </p:cNvSpPr>
          <p:nvPr>
            <p:ph type="sldNum" sz="quarter" idx="12"/>
          </p:nvPr>
        </p:nvSpPr>
        <p:spPr>
          <a:noFill/>
          <a:ln>
            <a:miter lim="800000"/>
            <a:headEnd/>
            <a:tailEnd/>
          </a:ln>
        </p:spPr>
        <p:txBody>
          <a:bodyPr/>
          <a:lstStyle/>
          <a:p>
            <a:pPr fontAlgn="base">
              <a:spcBef>
                <a:spcPct val="0"/>
              </a:spcBef>
              <a:spcAft>
                <a:spcPct val="0"/>
              </a:spcAft>
            </a:pPr>
            <a:fld id="{890C4D81-7124-47AB-8C02-31F0CB7D7949}"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pPr>
            <a:r>
              <a:rPr lang="en-IE" sz="2400" smtClean="0">
                <a:latin typeface="Calibri" pitchFamily="34" charset="0"/>
              </a:rPr>
              <a:t>Other American car manufacturers adopted these new practices and dominated the global car industry to the detriment of the craft production industry which could only survive in specialised niche area e.g. Austin Martin.</a:t>
            </a:r>
          </a:p>
          <a:p>
            <a:pPr marL="0" indent="0">
              <a:buFontTx/>
              <a:buNone/>
            </a:pPr>
            <a:endParaRPr lang="en-IE" sz="2400" smtClean="0">
              <a:latin typeface="Calibri" pitchFamily="34" charset="0"/>
            </a:endParaRPr>
          </a:p>
          <a:p>
            <a:pPr marL="0" indent="0">
              <a:buFontTx/>
              <a:buNone/>
            </a:pPr>
            <a:r>
              <a:rPr lang="en-IE" sz="2400" smtClean="0">
                <a:latin typeface="Calibri" pitchFamily="34" charset="0"/>
              </a:rPr>
              <a:t>In 1955, 7 million cars sold in the United States.</a:t>
            </a:r>
          </a:p>
          <a:p>
            <a:pPr marL="0" indent="0">
              <a:buFontTx/>
              <a:buNone/>
            </a:pPr>
            <a:r>
              <a:rPr lang="en-IE" sz="2400" smtClean="0">
                <a:latin typeface="Calibri" pitchFamily="34" charset="0"/>
              </a:rPr>
              <a:t>Ford + GM + Chrysler = 95% of market</a:t>
            </a:r>
          </a:p>
          <a:p>
            <a:pPr marL="0" indent="0">
              <a:buFontTx/>
              <a:buNone/>
            </a:pPr>
            <a:endParaRPr lang="en-IE" sz="2400" smtClean="0">
              <a:latin typeface="Calibri" pitchFamily="34" charset="0"/>
            </a:endParaRPr>
          </a:p>
          <a:p>
            <a:pPr marL="0" indent="0">
              <a:buFontTx/>
              <a:buNone/>
            </a:pPr>
            <a:r>
              <a:rPr lang="en-IE" sz="2400" smtClean="0">
                <a:latin typeface="Calibri" pitchFamily="34" charset="0"/>
              </a:rPr>
              <a:t>But it was all down hill after that ….</a:t>
            </a:r>
          </a:p>
        </p:txBody>
      </p:sp>
      <p:sp>
        <p:nvSpPr>
          <p:cNvPr id="57346" name="Title 2"/>
          <p:cNvSpPr>
            <a:spLocks noGrp="1"/>
          </p:cNvSpPr>
          <p:nvPr>
            <p:ph type="title"/>
          </p:nvPr>
        </p:nvSpPr>
        <p:spPr/>
        <p:txBody>
          <a:bodyPr/>
          <a:lstStyle/>
          <a:p>
            <a:r>
              <a:rPr lang="en-IE" sz="3600" smtClean="0">
                <a:latin typeface="Calibri" pitchFamily="34" charset="0"/>
              </a:rPr>
              <a:t>A history of Car Manufacturing</a:t>
            </a:r>
          </a:p>
        </p:txBody>
      </p:sp>
      <p:sp>
        <p:nvSpPr>
          <p:cNvPr id="57347"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4B932D9B-F2DD-4E74-8390-A7B874C25F27}" type="slidenum">
              <a:rPr lang="en-US">
                <a:cs typeface="Arial" charset="0"/>
              </a:rPr>
              <a:pPr fontAlgn="base">
                <a:spcBef>
                  <a:spcPct val="0"/>
                </a:spcBef>
                <a:spcAft>
                  <a:spcPct val="0"/>
                </a:spcAft>
              </a:pPr>
              <a:t>15</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2"/>
          <p:cNvSpPr>
            <a:spLocks noGrp="1"/>
          </p:cNvSpPr>
          <p:nvPr>
            <p:ph type="title"/>
          </p:nvPr>
        </p:nvSpPr>
        <p:spPr/>
        <p:txBody>
          <a:bodyPr/>
          <a:lstStyle/>
          <a:p>
            <a:r>
              <a:rPr lang="en-IE" sz="3600" smtClean="0">
                <a:latin typeface="Calibri" pitchFamily="34" charset="0"/>
              </a:rPr>
              <a:t>A history of Car Manufacturing</a:t>
            </a:r>
          </a:p>
        </p:txBody>
      </p:sp>
      <p:pic>
        <p:nvPicPr>
          <p:cNvPr id="59394" name="Picture 4"/>
          <p:cNvPicPr>
            <a:picLocks noChangeAspect="1" noChangeArrowheads="1"/>
          </p:cNvPicPr>
          <p:nvPr/>
        </p:nvPicPr>
        <p:blipFill>
          <a:blip r:embed="rId3"/>
          <a:srcRect/>
          <a:stretch>
            <a:fillRect/>
          </a:stretch>
        </p:blipFill>
        <p:spPr bwMode="auto">
          <a:xfrm>
            <a:off x="2138363" y="2590800"/>
            <a:ext cx="5710237" cy="1738313"/>
          </a:xfrm>
          <a:prstGeom prst="rect">
            <a:avLst/>
          </a:prstGeom>
          <a:noFill/>
          <a:ln w="9525">
            <a:noFill/>
            <a:miter lim="800000"/>
            <a:headEnd/>
            <a:tailEnd/>
          </a:ln>
        </p:spPr>
      </p:pic>
      <p:pic>
        <p:nvPicPr>
          <p:cNvPr id="59395" name="Picture 5"/>
          <p:cNvPicPr>
            <a:picLocks noChangeAspect="1" noChangeArrowheads="1"/>
          </p:cNvPicPr>
          <p:nvPr/>
        </p:nvPicPr>
        <p:blipFill>
          <a:blip r:embed="rId4"/>
          <a:srcRect/>
          <a:stretch>
            <a:fillRect/>
          </a:stretch>
        </p:blipFill>
        <p:spPr bwMode="auto">
          <a:xfrm>
            <a:off x="2133600" y="4267200"/>
            <a:ext cx="5710238" cy="1738313"/>
          </a:xfrm>
          <a:prstGeom prst="rect">
            <a:avLst/>
          </a:prstGeom>
          <a:noFill/>
          <a:ln w="9525">
            <a:noFill/>
            <a:miter lim="800000"/>
            <a:headEnd/>
            <a:tailEnd/>
          </a:ln>
        </p:spPr>
      </p:pic>
      <p:sp>
        <p:nvSpPr>
          <p:cNvPr id="59396" name="Content Placeholder 1"/>
          <p:cNvSpPr>
            <a:spLocks noGrp="1"/>
          </p:cNvSpPr>
          <p:nvPr>
            <p:ph idx="1"/>
          </p:nvPr>
        </p:nvSpPr>
        <p:spPr>
          <a:xfrm>
            <a:off x="457200" y="1600200"/>
            <a:ext cx="7715250" cy="4876800"/>
          </a:xfrm>
        </p:spPr>
        <p:txBody>
          <a:bodyPr/>
          <a:lstStyle/>
          <a:p>
            <a:pPr marL="0" indent="0">
              <a:buFontTx/>
              <a:buNone/>
            </a:pPr>
            <a:r>
              <a:rPr lang="en-IE" sz="2400" smtClean="0">
                <a:latin typeface="Calibri" pitchFamily="34" charset="0"/>
              </a:rPr>
              <a:t>Share of the American car market held by American-owned companies, 1955-1989.</a:t>
            </a:r>
          </a:p>
        </p:txBody>
      </p:sp>
      <p:sp>
        <p:nvSpPr>
          <p:cNvPr id="59397" name="Slide Number Placeholder 4"/>
          <p:cNvSpPr>
            <a:spLocks noGrp="1"/>
          </p:cNvSpPr>
          <p:nvPr>
            <p:ph type="sldNum" sz="quarter" idx="12"/>
          </p:nvPr>
        </p:nvSpPr>
        <p:spPr>
          <a:noFill/>
          <a:ln>
            <a:miter lim="800000"/>
            <a:headEnd/>
            <a:tailEnd/>
          </a:ln>
        </p:spPr>
        <p:txBody>
          <a:bodyPr/>
          <a:lstStyle/>
          <a:p>
            <a:pPr fontAlgn="base">
              <a:spcBef>
                <a:spcPct val="0"/>
              </a:spcBef>
              <a:spcAft>
                <a:spcPct val="0"/>
              </a:spcAft>
            </a:pPr>
            <a:fld id="{BD5D2294-B9F5-4069-A403-2CBB64D8B051}"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2"/>
          <p:cNvSpPr>
            <a:spLocks noGrp="1"/>
          </p:cNvSpPr>
          <p:nvPr>
            <p:ph type="title"/>
          </p:nvPr>
        </p:nvSpPr>
        <p:spPr/>
        <p:txBody>
          <a:bodyPr/>
          <a:lstStyle/>
          <a:p>
            <a:r>
              <a:rPr lang="en-IE" sz="3600" smtClean="0">
                <a:latin typeface="Calibri" pitchFamily="34" charset="0"/>
              </a:rPr>
              <a:t>A history of Car Manufacturing</a:t>
            </a:r>
          </a:p>
        </p:txBody>
      </p:sp>
      <p:sp>
        <p:nvSpPr>
          <p:cNvPr id="9" name="Content Placeholder 1"/>
          <p:cNvSpPr>
            <a:spLocks noGrp="1"/>
          </p:cNvSpPr>
          <p:nvPr>
            <p:ph idx="1"/>
          </p:nvPr>
        </p:nvSpPr>
        <p:spPr>
          <a:xfrm>
            <a:off x="457200" y="1600200"/>
            <a:ext cx="7715250" cy="4876800"/>
          </a:xfrm>
        </p:spPr>
        <p:txBody>
          <a:bodyPr/>
          <a:lstStyle/>
          <a:p>
            <a:pPr marL="0" indent="0">
              <a:buFontTx/>
              <a:buNone/>
              <a:defRPr/>
            </a:pPr>
            <a:r>
              <a:rPr lang="en-IE" sz="2000" dirty="0" smtClean="0">
                <a:latin typeface="Calibri" pitchFamily="34" charset="0"/>
              </a:rPr>
              <a:t>For years, a steady stream of pilgrims to the various Ford plants in the U.S. and also in Europe.</a:t>
            </a:r>
          </a:p>
          <a:p>
            <a:pPr marL="0" indent="0">
              <a:buFontTx/>
              <a:buNone/>
              <a:defRPr/>
            </a:pPr>
            <a:r>
              <a:rPr lang="en-IE" sz="2000" dirty="0" smtClean="0">
                <a:latin typeface="Calibri" pitchFamily="34" charset="0"/>
              </a:rPr>
              <a:t>However, in Europe, World War II put all civilian production on hold.</a:t>
            </a:r>
          </a:p>
          <a:p>
            <a:pPr marL="0" indent="0">
              <a:buFontTx/>
              <a:buNone/>
              <a:defRPr/>
            </a:pPr>
            <a:r>
              <a:rPr lang="en-IE" sz="2000" dirty="0" smtClean="0">
                <a:latin typeface="Calibri" pitchFamily="34" charset="0"/>
              </a:rPr>
              <a:t>Not until the 1950s did these production techniques start to transfer abroad.</a:t>
            </a:r>
          </a:p>
          <a:p>
            <a:pPr marL="0" indent="0">
              <a:buFontTx/>
              <a:buNone/>
              <a:defRPr/>
            </a:pPr>
            <a:endParaRPr lang="en-IE" sz="2000" dirty="0" smtClean="0">
              <a:latin typeface="Calibri" pitchFamily="34" charset="0"/>
            </a:endParaRPr>
          </a:p>
          <a:p>
            <a:pPr marL="0" indent="0">
              <a:buFontTx/>
              <a:buNone/>
              <a:defRPr/>
            </a:pPr>
            <a:r>
              <a:rPr lang="en-IE" sz="2000" dirty="0" smtClean="0">
                <a:latin typeface="Calibri" pitchFamily="34" charset="0"/>
              </a:rPr>
              <a:t>In addition the European market had some different conditions</a:t>
            </a:r>
          </a:p>
          <a:p>
            <a:pPr>
              <a:buFontTx/>
              <a:buChar char="-"/>
              <a:defRPr/>
            </a:pPr>
            <a:r>
              <a:rPr lang="en-IE" sz="2000" dirty="0" smtClean="0">
                <a:latin typeface="Calibri" pitchFamily="34" charset="0"/>
              </a:rPr>
              <a:t>Lower wages</a:t>
            </a:r>
          </a:p>
          <a:p>
            <a:pPr>
              <a:buFontTx/>
              <a:buChar char="-"/>
              <a:defRPr/>
            </a:pPr>
            <a:r>
              <a:rPr lang="en-IE" sz="2000" dirty="0" smtClean="0">
                <a:latin typeface="Calibri" pitchFamily="34" charset="0"/>
              </a:rPr>
              <a:t>Higher fuel prices</a:t>
            </a:r>
          </a:p>
          <a:p>
            <a:pPr marL="0" indent="0">
              <a:buFontTx/>
              <a:buNone/>
              <a:defRPr/>
            </a:pPr>
            <a:r>
              <a:rPr lang="en-IE" sz="2000" dirty="0" smtClean="0">
                <a:latin typeface="Calibri" pitchFamily="34" charset="0"/>
              </a:rPr>
              <a:t>European manufacturers started then began mixing it  up a bit:</a:t>
            </a:r>
          </a:p>
          <a:p>
            <a:pPr>
              <a:buFontTx/>
              <a:buChar char="-"/>
              <a:defRPr/>
            </a:pPr>
            <a:r>
              <a:rPr lang="en-IE" sz="2000" dirty="0" smtClean="0">
                <a:latin typeface="Calibri" pitchFamily="34" charset="0"/>
              </a:rPr>
              <a:t>Adding on new features</a:t>
            </a:r>
          </a:p>
          <a:p>
            <a:pPr>
              <a:buFontTx/>
              <a:buChar char="-"/>
              <a:defRPr/>
            </a:pPr>
            <a:r>
              <a:rPr lang="en-IE" sz="2000" dirty="0" smtClean="0">
                <a:latin typeface="Calibri" pitchFamily="34" charset="0"/>
              </a:rPr>
              <a:t>Building smaller, more economical cars</a:t>
            </a:r>
          </a:p>
          <a:p>
            <a:pPr marL="0" indent="0">
              <a:buFontTx/>
              <a:buNone/>
              <a:defRPr/>
            </a:pPr>
            <a:endParaRPr lang="en-IE" sz="2000" dirty="0">
              <a:latin typeface="Calibri" pitchFamily="34" charset="0"/>
            </a:endParaRPr>
          </a:p>
        </p:txBody>
      </p:sp>
      <p:sp>
        <p:nvSpPr>
          <p:cNvPr id="61443"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0AF73AD9-DEBD-45DE-96FA-FDBB35AF630D}" type="slidenum">
              <a:rPr lang="en-US">
                <a:cs typeface="Arial" charset="0"/>
              </a:rPr>
              <a:pPr fontAlgn="base">
                <a:spcBef>
                  <a:spcPct val="0"/>
                </a:spcBef>
                <a:spcAft>
                  <a:spcPct val="0"/>
                </a:spcAft>
              </a:pPr>
              <a:t>17</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fade">
                                      <p:cBhvr>
                                        <p:cTn id="10" dur="500"/>
                                        <p:tgtEl>
                                          <p:spTgt spid="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fade">
                                      <p:cBhvr>
                                        <p:cTn id="13" dur="500"/>
                                        <p:tgtEl>
                                          <p:spTgt spid="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7" end="7"/>
                                            </p:txEl>
                                          </p:spTgt>
                                        </p:tgtEl>
                                        <p:attrNameLst>
                                          <p:attrName>style.visibility</p:attrName>
                                        </p:attrNameLst>
                                      </p:cBhvr>
                                      <p:to>
                                        <p:strVal val="visible"/>
                                      </p:to>
                                    </p:set>
                                    <p:animEffect transition="in" filter="fade">
                                      <p:cBhvr>
                                        <p:cTn id="18" dur="500"/>
                                        <p:tgtEl>
                                          <p:spTgt spid="9">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animEffect transition="in" filter="fade">
                                      <p:cBhvr>
                                        <p:cTn id="21" dur="500"/>
                                        <p:tgtEl>
                                          <p:spTgt spid="9">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9" end="9"/>
                                            </p:txEl>
                                          </p:spTgt>
                                        </p:tgtEl>
                                        <p:attrNameLst>
                                          <p:attrName>style.visibility</p:attrName>
                                        </p:attrNameLst>
                                      </p:cBhvr>
                                      <p:to>
                                        <p:strVal val="visible"/>
                                      </p:to>
                                    </p:set>
                                    <p:animEffect transition="in" filter="fade">
                                      <p:cBhvr>
                                        <p:cTn id="24"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2"/>
          <p:cNvSpPr>
            <a:spLocks noGrp="1"/>
          </p:cNvSpPr>
          <p:nvPr>
            <p:ph type="title"/>
          </p:nvPr>
        </p:nvSpPr>
        <p:spPr/>
        <p:txBody>
          <a:bodyPr/>
          <a:lstStyle/>
          <a:p>
            <a:r>
              <a:rPr lang="en-IE" sz="3600" smtClean="0">
                <a:latin typeface="Calibri" pitchFamily="34" charset="0"/>
              </a:rPr>
              <a:t>A history of Car Manufacturing</a:t>
            </a:r>
          </a:p>
        </p:txBody>
      </p:sp>
      <p:sp>
        <p:nvSpPr>
          <p:cNvPr id="9" name="Content Placeholder 1"/>
          <p:cNvSpPr>
            <a:spLocks noGrp="1"/>
          </p:cNvSpPr>
          <p:nvPr>
            <p:ph idx="1"/>
          </p:nvPr>
        </p:nvSpPr>
        <p:spPr>
          <a:xfrm>
            <a:off x="457200" y="1600200"/>
            <a:ext cx="7715250" cy="4876800"/>
          </a:xfrm>
        </p:spPr>
        <p:txBody>
          <a:bodyPr/>
          <a:lstStyle/>
          <a:p>
            <a:pPr marL="0" indent="0">
              <a:buFontTx/>
              <a:buNone/>
              <a:defRPr/>
            </a:pPr>
            <a:r>
              <a:rPr lang="en-IE" sz="2400" dirty="0" smtClean="0">
                <a:latin typeface="Calibri" pitchFamily="34" charset="0"/>
              </a:rPr>
              <a:t>Having adopted the American mass </a:t>
            </a:r>
            <a:r>
              <a:rPr lang="en-IE" sz="2400" dirty="0" err="1" smtClean="0">
                <a:latin typeface="Calibri" pitchFamily="34" charset="0"/>
              </a:rPr>
              <a:t>productioin</a:t>
            </a:r>
            <a:r>
              <a:rPr lang="en-IE" sz="2400" dirty="0" smtClean="0">
                <a:latin typeface="Calibri" pitchFamily="34" charset="0"/>
              </a:rPr>
              <a:t> techniques and improved upon them, European manufacturers began to take the market lead.</a:t>
            </a:r>
          </a:p>
          <a:p>
            <a:pPr marL="0" indent="0">
              <a:buFontTx/>
              <a:buNone/>
              <a:defRPr/>
            </a:pPr>
            <a:r>
              <a:rPr lang="en-IE" sz="2400" dirty="0" smtClean="0">
                <a:latin typeface="Calibri" pitchFamily="34" charset="0"/>
              </a:rPr>
              <a:t>Until the 1980s…</a:t>
            </a:r>
          </a:p>
          <a:p>
            <a:pPr>
              <a:buFontTx/>
              <a:buChar char="-"/>
              <a:defRPr/>
            </a:pPr>
            <a:r>
              <a:rPr lang="en-IE" sz="2400" dirty="0" smtClean="0">
                <a:latin typeface="Calibri" pitchFamily="34" charset="0"/>
              </a:rPr>
              <a:t>Increasing wage demands</a:t>
            </a:r>
          </a:p>
          <a:p>
            <a:pPr>
              <a:buFontTx/>
              <a:buChar char="-"/>
              <a:defRPr/>
            </a:pPr>
            <a:r>
              <a:rPr lang="en-IE" sz="2400" dirty="0" smtClean="0">
                <a:latin typeface="Calibri" pitchFamily="34" charset="0"/>
              </a:rPr>
              <a:t>Dissatisfaction with the unrewarding repetitive work</a:t>
            </a:r>
          </a:p>
          <a:p>
            <a:pPr>
              <a:buFontTx/>
              <a:buChar char="-"/>
              <a:defRPr/>
            </a:pPr>
            <a:r>
              <a:rPr lang="en-IE" sz="2400" dirty="0" smtClean="0">
                <a:latin typeface="Calibri" pitchFamily="34" charset="0"/>
              </a:rPr>
              <a:t>Unions demanding reduced time on the line</a:t>
            </a:r>
          </a:p>
          <a:p>
            <a:pPr>
              <a:buFontTx/>
              <a:buChar char="-"/>
              <a:defRPr/>
            </a:pPr>
            <a:endParaRPr lang="en-IE" sz="2400" dirty="0">
              <a:latin typeface="Calibri" pitchFamily="34" charset="0"/>
            </a:endParaRPr>
          </a:p>
          <a:p>
            <a:pPr marL="0" indent="0">
              <a:buFontTx/>
              <a:buNone/>
              <a:defRPr/>
            </a:pPr>
            <a:r>
              <a:rPr lang="en-IE" sz="2400" dirty="0" smtClean="0">
                <a:latin typeface="Calibri" pitchFamily="34" charset="0"/>
              </a:rPr>
              <a:t>Enter the Japanese…</a:t>
            </a:r>
            <a:endParaRPr lang="en-IE" sz="2400" dirty="0">
              <a:latin typeface="Calibri" pitchFamily="34" charset="0"/>
            </a:endParaRPr>
          </a:p>
        </p:txBody>
      </p:sp>
      <p:sp>
        <p:nvSpPr>
          <p:cNvPr id="63491"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2E4FB565-5CE2-4648-8C5E-1C69F52C90C2}" type="slidenum">
              <a:rPr lang="en-US">
                <a:cs typeface="Arial" charset="0"/>
              </a:rPr>
              <a:pPr fontAlgn="base">
                <a:spcBef>
                  <a:spcPct val="0"/>
                </a:spcBef>
                <a:spcAft>
                  <a:spcPct val="0"/>
                </a:spcAft>
              </a:pPr>
              <a:t>18</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2"/>
          <p:cNvSpPr>
            <a:spLocks noGrp="1"/>
          </p:cNvSpPr>
          <p:nvPr>
            <p:ph type="title"/>
          </p:nvPr>
        </p:nvSpPr>
        <p:spPr/>
        <p:txBody>
          <a:bodyPr/>
          <a:lstStyle/>
          <a:p>
            <a:r>
              <a:rPr lang="en-IE" sz="3600" smtClean="0">
                <a:latin typeface="Calibri" pitchFamily="34" charset="0"/>
              </a:rPr>
              <a:t>A history of Car Manufacturing</a:t>
            </a:r>
          </a:p>
        </p:txBody>
      </p:sp>
      <p:pic>
        <p:nvPicPr>
          <p:cNvPr id="65538" name="Picture 2"/>
          <p:cNvPicPr>
            <a:picLocks noChangeAspect="1" noChangeArrowheads="1"/>
          </p:cNvPicPr>
          <p:nvPr/>
        </p:nvPicPr>
        <p:blipFill>
          <a:blip r:embed="rId3"/>
          <a:srcRect/>
          <a:stretch>
            <a:fillRect/>
          </a:stretch>
        </p:blipFill>
        <p:spPr bwMode="auto">
          <a:xfrm>
            <a:off x="1676400" y="2057400"/>
            <a:ext cx="5638800" cy="2357438"/>
          </a:xfrm>
          <a:prstGeom prst="rect">
            <a:avLst/>
          </a:prstGeom>
          <a:noFill/>
          <a:ln w="9525">
            <a:noFill/>
            <a:miter lim="800000"/>
            <a:headEnd/>
            <a:tailEnd/>
          </a:ln>
        </p:spPr>
      </p:pic>
      <p:pic>
        <p:nvPicPr>
          <p:cNvPr id="65539" name="Picture 4"/>
          <p:cNvPicPr>
            <a:picLocks noChangeAspect="1" noChangeArrowheads="1"/>
          </p:cNvPicPr>
          <p:nvPr/>
        </p:nvPicPr>
        <p:blipFill>
          <a:blip r:embed="rId4"/>
          <a:srcRect/>
          <a:stretch>
            <a:fillRect/>
          </a:stretch>
        </p:blipFill>
        <p:spPr bwMode="auto">
          <a:xfrm>
            <a:off x="1676400" y="4424363"/>
            <a:ext cx="5638800" cy="2357437"/>
          </a:xfrm>
          <a:prstGeom prst="rect">
            <a:avLst/>
          </a:prstGeom>
          <a:noFill/>
          <a:ln w="9525">
            <a:noFill/>
            <a:miter lim="800000"/>
            <a:headEnd/>
            <a:tailEnd/>
          </a:ln>
        </p:spPr>
      </p:pic>
      <p:sp>
        <p:nvSpPr>
          <p:cNvPr id="4" name="Freeform 3"/>
          <p:cNvSpPr/>
          <p:nvPr/>
        </p:nvSpPr>
        <p:spPr>
          <a:xfrm>
            <a:off x="2309813" y="2614613"/>
            <a:ext cx="4587875" cy="1219200"/>
          </a:xfrm>
          <a:custGeom>
            <a:avLst/>
            <a:gdLst>
              <a:gd name="connsiteX0" fmla="*/ 0 w 4588042"/>
              <a:gd name="connsiteY0" fmla="*/ 0 h 1219200"/>
              <a:gd name="connsiteX1" fmla="*/ 144379 w 4588042"/>
              <a:gd name="connsiteY1" fmla="*/ 32084 h 1219200"/>
              <a:gd name="connsiteX2" fmla="*/ 176463 w 4588042"/>
              <a:gd name="connsiteY2" fmla="*/ 64169 h 1219200"/>
              <a:gd name="connsiteX3" fmla="*/ 224590 w 4588042"/>
              <a:gd name="connsiteY3" fmla="*/ 96253 h 1219200"/>
              <a:gd name="connsiteX4" fmla="*/ 256674 w 4588042"/>
              <a:gd name="connsiteY4" fmla="*/ 144379 h 1219200"/>
              <a:gd name="connsiteX5" fmla="*/ 288758 w 4588042"/>
              <a:gd name="connsiteY5" fmla="*/ 256674 h 1219200"/>
              <a:gd name="connsiteX6" fmla="*/ 336884 w 4588042"/>
              <a:gd name="connsiteY6" fmla="*/ 304800 h 1219200"/>
              <a:gd name="connsiteX7" fmla="*/ 368969 w 4588042"/>
              <a:gd name="connsiteY7" fmla="*/ 417095 h 1219200"/>
              <a:gd name="connsiteX8" fmla="*/ 401053 w 4588042"/>
              <a:gd name="connsiteY8" fmla="*/ 465221 h 1219200"/>
              <a:gd name="connsiteX9" fmla="*/ 449179 w 4588042"/>
              <a:gd name="connsiteY9" fmla="*/ 561474 h 1219200"/>
              <a:gd name="connsiteX10" fmla="*/ 561474 w 4588042"/>
              <a:gd name="connsiteY10" fmla="*/ 577516 h 1219200"/>
              <a:gd name="connsiteX11" fmla="*/ 657726 w 4588042"/>
              <a:gd name="connsiteY11" fmla="*/ 593558 h 1219200"/>
              <a:gd name="connsiteX12" fmla="*/ 770021 w 4588042"/>
              <a:gd name="connsiteY12" fmla="*/ 625642 h 1219200"/>
              <a:gd name="connsiteX13" fmla="*/ 834190 w 4588042"/>
              <a:gd name="connsiteY13" fmla="*/ 641684 h 1219200"/>
              <a:gd name="connsiteX14" fmla="*/ 866274 w 4588042"/>
              <a:gd name="connsiteY14" fmla="*/ 673769 h 1219200"/>
              <a:gd name="connsiteX15" fmla="*/ 914400 w 4588042"/>
              <a:gd name="connsiteY15" fmla="*/ 689811 h 1219200"/>
              <a:gd name="connsiteX16" fmla="*/ 930442 w 4588042"/>
              <a:gd name="connsiteY16" fmla="*/ 737937 h 1219200"/>
              <a:gd name="connsiteX17" fmla="*/ 1026695 w 4588042"/>
              <a:gd name="connsiteY17" fmla="*/ 770021 h 1219200"/>
              <a:gd name="connsiteX18" fmla="*/ 1411705 w 4588042"/>
              <a:gd name="connsiteY18" fmla="*/ 786063 h 1219200"/>
              <a:gd name="connsiteX19" fmla="*/ 1620253 w 4588042"/>
              <a:gd name="connsiteY19" fmla="*/ 834190 h 1219200"/>
              <a:gd name="connsiteX20" fmla="*/ 1652337 w 4588042"/>
              <a:gd name="connsiteY20" fmla="*/ 882316 h 1219200"/>
              <a:gd name="connsiteX21" fmla="*/ 1700463 w 4588042"/>
              <a:gd name="connsiteY21" fmla="*/ 914400 h 1219200"/>
              <a:gd name="connsiteX22" fmla="*/ 2101516 w 4588042"/>
              <a:gd name="connsiteY22" fmla="*/ 962526 h 1219200"/>
              <a:gd name="connsiteX23" fmla="*/ 2181726 w 4588042"/>
              <a:gd name="connsiteY23" fmla="*/ 978569 h 1219200"/>
              <a:gd name="connsiteX24" fmla="*/ 2213811 w 4588042"/>
              <a:gd name="connsiteY24" fmla="*/ 1010653 h 1219200"/>
              <a:gd name="connsiteX25" fmla="*/ 2261937 w 4588042"/>
              <a:gd name="connsiteY25" fmla="*/ 1026695 h 1219200"/>
              <a:gd name="connsiteX26" fmla="*/ 2534653 w 4588042"/>
              <a:gd name="connsiteY26" fmla="*/ 1074821 h 1219200"/>
              <a:gd name="connsiteX27" fmla="*/ 2614863 w 4588042"/>
              <a:gd name="connsiteY27" fmla="*/ 1122948 h 1219200"/>
              <a:gd name="connsiteX28" fmla="*/ 2662990 w 4588042"/>
              <a:gd name="connsiteY28" fmla="*/ 1138990 h 1219200"/>
              <a:gd name="connsiteX29" fmla="*/ 2711116 w 4588042"/>
              <a:gd name="connsiteY29" fmla="*/ 1171074 h 1219200"/>
              <a:gd name="connsiteX30" fmla="*/ 2791326 w 4588042"/>
              <a:gd name="connsiteY30" fmla="*/ 1187116 h 1219200"/>
              <a:gd name="connsiteX31" fmla="*/ 2839453 w 4588042"/>
              <a:gd name="connsiteY31" fmla="*/ 1203158 h 1219200"/>
              <a:gd name="connsiteX32" fmla="*/ 3096126 w 4588042"/>
              <a:gd name="connsiteY32" fmla="*/ 1187116 h 1219200"/>
              <a:gd name="connsiteX33" fmla="*/ 3192379 w 4588042"/>
              <a:gd name="connsiteY33" fmla="*/ 1155032 h 1219200"/>
              <a:gd name="connsiteX34" fmla="*/ 3240505 w 4588042"/>
              <a:gd name="connsiteY34" fmla="*/ 1138990 h 1219200"/>
              <a:gd name="connsiteX35" fmla="*/ 3577390 w 4588042"/>
              <a:gd name="connsiteY35" fmla="*/ 1155032 h 1219200"/>
              <a:gd name="connsiteX36" fmla="*/ 3673642 w 4588042"/>
              <a:gd name="connsiteY36" fmla="*/ 1203158 h 1219200"/>
              <a:gd name="connsiteX37" fmla="*/ 3721769 w 4588042"/>
              <a:gd name="connsiteY37" fmla="*/ 1219200 h 1219200"/>
              <a:gd name="connsiteX38" fmla="*/ 3962400 w 4588042"/>
              <a:gd name="connsiteY38" fmla="*/ 1203158 h 1219200"/>
              <a:gd name="connsiteX39" fmla="*/ 4122821 w 4588042"/>
              <a:gd name="connsiteY39" fmla="*/ 1155032 h 1219200"/>
              <a:gd name="connsiteX40" fmla="*/ 4203032 w 4588042"/>
              <a:gd name="connsiteY40" fmla="*/ 1138990 h 1219200"/>
              <a:gd name="connsiteX41" fmla="*/ 4539916 w 4588042"/>
              <a:gd name="connsiteY41" fmla="*/ 1155032 h 1219200"/>
              <a:gd name="connsiteX42" fmla="*/ 4588042 w 4588042"/>
              <a:gd name="connsiteY42" fmla="*/ 1171074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88042" h="1219200">
                <a:moveTo>
                  <a:pt x="0" y="0"/>
                </a:moveTo>
                <a:cubicBezTo>
                  <a:pt x="8438" y="1688"/>
                  <a:pt x="129275" y="24532"/>
                  <a:pt x="144379" y="32084"/>
                </a:cubicBezTo>
                <a:cubicBezTo>
                  <a:pt x="157907" y="38848"/>
                  <a:pt x="164653" y="54721"/>
                  <a:pt x="176463" y="64169"/>
                </a:cubicBezTo>
                <a:cubicBezTo>
                  <a:pt x="191518" y="76213"/>
                  <a:pt x="208548" y="85558"/>
                  <a:pt x="224590" y="96253"/>
                </a:cubicBezTo>
                <a:cubicBezTo>
                  <a:pt x="235285" y="112295"/>
                  <a:pt x="249079" y="126658"/>
                  <a:pt x="256674" y="144379"/>
                </a:cubicBezTo>
                <a:cubicBezTo>
                  <a:pt x="263092" y="159354"/>
                  <a:pt x="276271" y="237943"/>
                  <a:pt x="288758" y="256674"/>
                </a:cubicBezTo>
                <a:cubicBezTo>
                  <a:pt x="301342" y="275551"/>
                  <a:pt x="320842" y="288758"/>
                  <a:pt x="336884" y="304800"/>
                </a:cubicBezTo>
                <a:cubicBezTo>
                  <a:pt x="342026" y="325367"/>
                  <a:pt x="357459" y="394075"/>
                  <a:pt x="368969" y="417095"/>
                </a:cubicBezTo>
                <a:cubicBezTo>
                  <a:pt x="377591" y="434340"/>
                  <a:pt x="390358" y="449179"/>
                  <a:pt x="401053" y="465221"/>
                </a:cubicBezTo>
                <a:cubicBezTo>
                  <a:pt x="408171" y="486575"/>
                  <a:pt x="424841" y="550657"/>
                  <a:pt x="449179" y="561474"/>
                </a:cubicBezTo>
                <a:cubicBezTo>
                  <a:pt x="483732" y="576831"/>
                  <a:pt x="524102" y="571766"/>
                  <a:pt x="561474" y="577516"/>
                </a:cubicBezTo>
                <a:cubicBezTo>
                  <a:pt x="593622" y="582462"/>
                  <a:pt x="625831" y="587179"/>
                  <a:pt x="657726" y="593558"/>
                </a:cubicBezTo>
                <a:cubicBezTo>
                  <a:pt x="741316" y="610276"/>
                  <a:pt x="698665" y="605255"/>
                  <a:pt x="770021" y="625642"/>
                </a:cubicBezTo>
                <a:cubicBezTo>
                  <a:pt x="791221" y="631699"/>
                  <a:pt x="812800" y="636337"/>
                  <a:pt x="834190" y="641684"/>
                </a:cubicBezTo>
                <a:cubicBezTo>
                  <a:pt x="844885" y="652379"/>
                  <a:pt x="853305" y="665987"/>
                  <a:pt x="866274" y="673769"/>
                </a:cubicBezTo>
                <a:cubicBezTo>
                  <a:pt x="880774" y="682469"/>
                  <a:pt x="902443" y="677854"/>
                  <a:pt x="914400" y="689811"/>
                </a:cubicBezTo>
                <a:cubicBezTo>
                  <a:pt x="926357" y="701768"/>
                  <a:pt x="916682" y="728108"/>
                  <a:pt x="930442" y="737937"/>
                </a:cubicBezTo>
                <a:cubicBezTo>
                  <a:pt x="957962" y="757594"/>
                  <a:pt x="992904" y="768613"/>
                  <a:pt x="1026695" y="770021"/>
                </a:cubicBezTo>
                <a:lnTo>
                  <a:pt x="1411705" y="786063"/>
                </a:lnTo>
                <a:cubicBezTo>
                  <a:pt x="1543829" y="830105"/>
                  <a:pt x="1474478" y="813365"/>
                  <a:pt x="1620253" y="834190"/>
                </a:cubicBezTo>
                <a:cubicBezTo>
                  <a:pt x="1630948" y="850232"/>
                  <a:pt x="1638704" y="868683"/>
                  <a:pt x="1652337" y="882316"/>
                </a:cubicBezTo>
                <a:cubicBezTo>
                  <a:pt x="1665970" y="895949"/>
                  <a:pt x="1682845" y="906570"/>
                  <a:pt x="1700463" y="914400"/>
                </a:cubicBezTo>
                <a:cubicBezTo>
                  <a:pt x="1838568" y="975780"/>
                  <a:pt x="1927400" y="953362"/>
                  <a:pt x="2101516" y="962526"/>
                </a:cubicBezTo>
                <a:cubicBezTo>
                  <a:pt x="2128253" y="967874"/>
                  <a:pt x="2156664" y="967828"/>
                  <a:pt x="2181726" y="978569"/>
                </a:cubicBezTo>
                <a:cubicBezTo>
                  <a:pt x="2195628" y="984527"/>
                  <a:pt x="2200842" y="1002871"/>
                  <a:pt x="2213811" y="1010653"/>
                </a:cubicBezTo>
                <a:cubicBezTo>
                  <a:pt x="2228311" y="1019353"/>
                  <a:pt x="2245623" y="1022246"/>
                  <a:pt x="2261937" y="1026695"/>
                </a:cubicBezTo>
                <a:cubicBezTo>
                  <a:pt x="2412597" y="1067784"/>
                  <a:pt x="2373521" y="1056918"/>
                  <a:pt x="2534653" y="1074821"/>
                </a:cubicBezTo>
                <a:cubicBezTo>
                  <a:pt x="2670989" y="1120266"/>
                  <a:pt x="2504758" y="1056884"/>
                  <a:pt x="2614863" y="1122948"/>
                </a:cubicBezTo>
                <a:cubicBezTo>
                  <a:pt x="2629363" y="1131648"/>
                  <a:pt x="2646948" y="1133643"/>
                  <a:pt x="2662990" y="1138990"/>
                </a:cubicBezTo>
                <a:cubicBezTo>
                  <a:pt x="2679032" y="1149685"/>
                  <a:pt x="2693063" y="1164304"/>
                  <a:pt x="2711116" y="1171074"/>
                </a:cubicBezTo>
                <a:cubicBezTo>
                  <a:pt x="2736646" y="1180648"/>
                  <a:pt x="2764874" y="1180503"/>
                  <a:pt x="2791326" y="1187116"/>
                </a:cubicBezTo>
                <a:cubicBezTo>
                  <a:pt x="2807731" y="1191217"/>
                  <a:pt x="2823411" y="1197811"/>
                  <a:pt x="2839453" y="1203158"/>
                </a:cubicBezTo>
                <a:cubicBezTo>
                  <a:pt x="2925011" y="1197811"/>
                  <a:pt x="3011187" y="1198698"/>
                  <a:pt x="3096126" y="1187116"/>
                </a:cubicBezTo>
                <a:cubicBezTo>
                  <a:pt x="3129636" y="1182547"/>
                  <a:pt x="3160295" y="1165727"/>
                  <a:pt x="3192379" y="1155032"/>
                </a:cubicBezTo>
                <a:lnTo>
                  <a:pt x="3240505" y="1138990"/>
                </a:lnTo>
                <a:cubicBezTo>
                  <a:pt x="3352800" y="1144337"/>
                  <a:pt x="3465356" y="1145696"/>
                  <a:pt x="3577390" y="1155032"/>
                </a:cubicBezTo>
                <a:cubicBezTo>
                  <a:pt x="3625777" y="1159064"/>
                  <a:pt x="3632004" y="1182339"/>
                  <a:pt x="3673642" y="1203158"/>
                </a:cubicBezTo>
                <a:cubicBezTo>
                  <a:pt x="3688767" y="1210720"/>
                  <a:pt x="3705727" y="1213853"/>
                  <a:pt x="3721769" y="1219200"/>
                </a:cubicBezTo>
                <a:cubicBezTo>
                  <a:pt x="3801979" y="1213853"/>
                  <a:pt x="3882453" y="1211573"/>
                  <a:pt x="3962400" y="1203158"/>
                </a:cubicBezTo>
                <a:cubicBezTo>
                  <a:pt x="4018727" y="1197229"/>
                  <a:pt x="4068009" y="1165994"/>
                  <a:pt x="4122821" y="1155032"/>
                </a:cubicBezTo>
                <a:lnTo>
                  <a:pt x="4203032" y="1138990"/>
                </a:lnTo>
                <a:cubicBezTo>
                  <a:pt x="4315327" y="1144337"/>
                  <a:pt x="4427882" y="1145696"/>
                  <a:pt x="4539916" y="1155032"/>
                </a:cubicBezTo>
                <a:cubicBezTo>
                  <a:pt x="4556767" y="1156436"/>
                  <a:pt x="4588042" y="1171074"/>
                  <a:pt x="4588042" y="11710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E"/>
          </a:p>
        </p:txBody>
      </p:sp>
      <p:sp>
        <p:nvSpPr>
          <p:cNvPr id="65541" name="Content Placeholder 1"/>
          <p:cNvSpPr>
            <a:spLocks noGrp="1"/>
          </p:cNvSpPr>
          <p:nvPr>
            <p:ph idx="1"/>
          </p:nvPr>
        </p:nvSpPr>
        <p:spPr>
          <a:xfrm>
            <a:off x="457200" y="1600200"/>
            <a:ext cx="8610600" cy="4876800"/>
          </a:xfrm>
        </p:spPr>
        <p:txBody>
          <a:bodyPr/>
          <a:lstStyle/>
          <a:p>
            <a:pPr marL="0" indent="0">
              <a:buFontTx/>
              <a:buNone/>
            </a:pPr>
            <a:r>
              <a:rPr lang="en-IE" sz="2400" smtClean="0">
                <a:latin typeface="Calibri" pitchFamily="34" charset="0"/>
              </a:rPr>
              <a:t>Share of the world motor vehicle production by region, 1955-1989.</a:t>
            </a:r>
          </a:p>
        </p:txBody>
      </p:sp>
      <p:sp>
        <p:nvSpPr>
          <p:cNvPr id="65542" name="Slide Number Placeholder 4"/>
          <p:cNvSpPr>
            <a:spLocks noGrp="1"/>
          </p:cNvSpPr>
          <p:nvPr>
            <p:ph type="sldNum" sz="quarter" idx="12"/>
          </p:nvPr>
        </p:nvSpPr>
        <p:spPr>
          <a:noFill/>
          <a:ln>
            <a:miter lim="800000"/>
            <a:headEnd/>
            <a:tailEnd/>
          </a:ln>
        </p:spPr>
        <p:txBody>
          <a:bodyPr/>
          <a:lstStyle/>
          <a:p>
            <a:pPr fontAlgn="base">
              <a:spcBef>
                <a:spcPct val="0"/>
              </a:spcBef>
              <a:spcAft>
                <a:spcPct val="0"/>
              </a:spcAft>
            </a:pPr>
            <a:fld id="{6CC88069-9DB4-43BA-9892-9A211BA959CF}" type="slidenum">
              <a:rPr lang="en-US">
                <a:cs typeface="Arial" charset="0"/>
              </a:rPr>
              <a:pPr fontAlgn="base">
                <a:spcBef>
                  <a:spcPct val="0"/>
                </a:spcBef>
                <a:spcAft>
                  <a:spcPct val="0"/>
                </a:spcAft>
              </a:pPr>
              <a:t>19</a:t>
            </a:fld>
            <a:endParaRPr lang="en-US">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idx="1"/>
          </p:nvPr>
        </p:nvSpPr>
        <p:spPr>
          <a:xfrm>
            <a:off x="457200" y="1600200"/>
            <a:ext cx="7715250" cy="4525963"/>
          </a:xfrm>
        </p:spPr>
        <p:txBody>
          <a:bodyPr/>
          <a:lstStyle/>
          <a:p>
            <a:r>
              <a:rPr lang="en-IE" smtClean="0">
                <a:latin typeface="Calibri" pitchFamily="34" charset="0"/>
              </a:rPr>
              <a:t>By the end of this lesson you should be able to:</a:t>
            </a:r>
          </a:p>
          <a:p>
            <a:pPr lvl="1"/>
            <a:r>
              <a:rPr lang="en-IE" smtClean="0">
                <a:latin typeface="Calibri" pitchFamily="34" charset="0"/>
              </a:rPr>
              <a:t>Describe the foundations of </a:t>
            </a:r>
            <a:r>
              <a:rPr lang="en-IE" smtClean="0">
                <a:solidFill>
                  <a:srgbClr val="FF0000"/>
                </a:solidFill>
                <a:latin typeface="Calibri" pitchFamily="34" charset="0"/>
              </a:rPr>
              <a:t>Lean</a:t>
            </a:r>
          </a:p>
          <a:p>
            <a:pPr lvl="1"/>
            <a:r>
              <a:rPr lang="en-IE" smtClean="0">
                <a:latin typeface="Calibri" pitchFamily="34" charset="0"/>
              </a:rPr>
              <a:t>Describe the role </a:t>
            </a:r>
            <a:r>
              <a:rPr lang="en-IE" smtClean="0">
                <a:solidFill>
                  <a:srgbClr val="FF0000"/>
                </a:solidFill>
                <a:latin typeface="Calibri" pitchFamily="34" charset="0"/>
              </a:rPr>
              <a:t>Lean Manufacturing </a:t>
            </a:r>
            <a:r>
              <a:rPr lang="en-IE" smtClean="0">
                <a:latin typeface="Calibri" pitchFamily="34" charset="0"/>
              </a:rPr>
              <a:t>played in the global automobile industry</a:t>
            </a:r>
          </a:p>
          <a:p>
            <a:pPr lvl="1"/>
            <a:r>
              <a:rPr lang="en-IE" smtClean="0">
                <a:latin typeface="Calibri" pitchFamily="34" charset="0"/>
              </a:rPr>
              <a:t>Understand its relevance in almost any process </a:t>
            </a:r>
          </a:p>
        </p:txBody>
      </p:sp>
      <p:sp>
        <p:nvSpPr>
          <p:cNvPr id="30722" name="Title 2"/>
          <p:cNvSpPr>
            <a:spLocks noGrp="1"/>
          </p:cNvSpPr>
          <p:nvPr>
            <p:ph type="title"/>
          </p:nvPr>
        </p:nvSpPr>
        <p:spPr/>
        <p:txBody>
          <a:bodyPr/>
          <a:lstStyle/>
          <a:p>
            <a:r>
              <a:rPr lang="en-IE" smtClean="0">
                <a:latin typeface="Calibri" pitchFamily="34" charset="0"/>
              </a:rPr>
              <a:t>Learning Objectives</a:t>
            </a:r>
          </a:p>
        </p:txBody>
      </p:sp>
      <p:sp>
        <p:nvSpPr>
          <p:cNvPr id="30723"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88866A02-BE78-4653-9E2A-D79F663AE525}" type="slidenum">
              <a:rPr lang="en-US">
                <a:cs typeface="Arial" charset="0"/>
              </a:rPr>
              <a:pPr fontAlgn="base">
                <a:spcBef>
                  <a:spcPct val="0"/>
                </a:spcBef>
                <a:spcAft>
                  <a:spcPct val="0"/>
                </a:spcAft>
              </a:pPr>
              <a:t>2</a:t>
            </a:fld>
            <a:endParaRPr lang="en-US">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2"/>
          <p:cNvSpPr>
            <a:spLocks noGrp="1"/>
          </p:cNvSpPr>
          <p:nvPr>
            <p:ph type="title"/>
          </p:nvPr>
        </p:nvSpPr>
        <p:spPr/>
        <p:txBody>
          <a:bodyPr/>
          <a:lstStyle/>
          <a:p>
            <a:r>
              <a:rPr lang="en-IE" sz="3600" smtClean="0">
                <a:latin typeface="Calibri" pitchFamily="34" charset="0"/>
              </a:rPr>
              <a:t>Lean Production</a:t>
            </a:r>
          </a:p>
        </p:txBody>
      </p:sp>
      <p:sp>
        <p:nvSpPr>
          <p:cNvPr id="10" name="Content Placeholder 1"/>
          <p:cNvSpPr>
            <a:spLocks noGrp="1"/>
          </p:cNvSpPr>
          <p:nvPr>
            <p:ph idx="1"/>
          </p:nvPr>
        </p:nvSpPr>
        <p:spPr>
          <a:xfrm>
            <a:off x="457200" y="1600200"/>
            <a:ext cx="8610600" cy="4876800"/>
          </a:xfrm>
        </p:spPr>
        <p:txBody>
          <a:bodyPr/>
          <a:lstStyle/>
          <a:p>
            <a:r>
              <a:rPr lang="en-IE" sz="2400" smtClean="0">
                <a:latin typeface="Calibri" pitchFamily="34" charset="0"/>
              </a:rPr>
              <a:t>Post WWII, America sent over engineering experts to assist in the rebuild of Japanese industry</a:t>
            </a:r>
          </a:p>
          <a:p>
            <a:r>
              <a:rPr lang="en-IE" sz="2400" smtClean="0">
                <a:latin typeface="Calibri" pitchFamily="34" charset="0"/>
              </a:rPr>
              <a:t>One such engineer was </a:t>
            </a:r>
            <a:r>
              <a:rPr lang="en-IE" sz="2400" smtClean="0">
                <a:solidFill>
                  <a:srgbClr val="FF0000"/>
                </a:solidFill>
                <a:latin typeface="Calibri" pitchFamily="34" charset="0"/>
              </a:rPr>
              <a:t>W. Edwards Deming </a:t>
            </a:r>
            <a:r>
              <a:rPr lang="en-IE" sz="2400" smtClean="0">
                <a:latin typeface="Calibri" pitchFamily="34" charset="0"/>
              </a:rPr>
              <a:t>who taught them the principles of statistical control methods</a:t>
            </a:r>
          </a:p>
          <a:p>
            <a:r>
              <a:rPr lang="en-IE" sz="2400" smtClean="0">
                <a:latin typeface="Calibri" pitchFamily="34" charset="0"/>
              </a:rPr>
              <a:t>Along with other management training programmes, these techniques were rapidly learned and adopted by the Japanese</a:t>
            </a:r>
          </a:p>
          <a:p>
            <a:r>
              <a:rPr lang="en-IE" sz="2400" smtClean="0">
                <a:latin typeface="Calibri" pitchFamily="34" charset="0"/>
              </a:rPr>
              <a:t>The work Deming did in Japan was so influential that the Union of Japanese Science and Engineering instituted the annual </a:t>
            </a:r>
            <a:r>
              <a:rPr lang="en-IE" sz="2400" b="1" smtClean="0">
                <a:latin typeface="Calibri" pitchFamily="34" charset="0"/>
              </a:rPr>
              <a:t>Deming Prizes </a:t>
            </a:r>
            <a:r>
              <a:rPr lang="en-IE" sz="2400" smtClean="0">
                <a:latin typeface="Calibri" pitchFamily="34" charset="0"/>
              </a:rPr>
              <a:t>for achievement in quality and dependability of products.</a:t>
            </a:r>
          </a:p>
        </p:txBody>
      </p:sp>
      <p:sp>
        <p:nvSpPr>
          <p:cNvPr id="67587"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ECB83287-FDDB-4E3A-8106-C7228D277BFE}" type="slidenum">
              <a:rPr lang="en-US">
                <a:cs typeface="Arial" charset="0"/>
              </a:rPr>
              <a:pPr fontAlgn="base">
                <a:spcBef>
                  <a:spcPct val="0"/>
                </a:spcBef>
                <a:spcAft>
                  <a:spcPct val="0"/>
                </a:spcAft>
              </a:pPr>
              <a:t>20</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2"/>
          <p:cNvSpPr>
            <a:spLocks noGrp="1"/>
          </p:cNvSpPr>
          <p:nvPr>
            <p:ph type="title"/>
          </p:nvPr>
        </p:nvSpPr>
        <p:spPr/>
        <p:txBody>
          <a:bodyPr/>
          <a:lstStyle/>
          <a:p>
            <a:r>
              <a:rPr lang="en-IE" sz="3600" smtClean="0">
                <a:latin typeface="Calibri" pitchFamily="34" charset="0"/>
              </a:rPr>
              <a:t>Lean Production</a:t>
            </a:r>
          </a:p>
        </p:txBody>
      </p:sp>
      <p:sp>
        <p:nvSpPr>
          <p:cNvPr id="10" name="Content Placeholder 1"/>
          <p:cNvSpPr>
            <a:spLocks noGrp="1"/>
          </p:cNvSpPr>
          <p:nvPr>
            <p:ph idx="1"/>
          </p:nvPr>
        </p:nvSpPr>
        <p:spPr>
          <a:xfrm>
            <a:off x="457200" y="1600200"/>
            <a:ext cx="8610600" cy="4876800"/>
          </a:xfrm>
        </p:spPr>
        <p:txBody>
          <a:bodyPr/>
          <a:lstStyle/>
          <a:p>
            <a:r>
              <a:rPr lang="en-IE" sz="2000" smtClean="0">
                <a:latin typeface="Calibri" pitchFamily="34" charset="0"/>
              </a:rPr>
              <a:t>1950 Eiji Toyoda, a young Japanese engineer, makes a 3 month pilgrimage to Ford’s Detroit plant.</a:t>
            </a:r>
          </a:p>
          <a:p>
            <a:r>
              <a:rPr lang="en-IE" sz="2000" smtClean="0">
                <a:latin typeface="Calibri" pitchFamily="34" charset="0"/>
              </a:rPr>
              <a:t>With the help of his production manager Taiichi Ohno, they tried to copy and improve the mass production techniques back in the Toyota company.</a:t>
            </a:r>
          </a:p>
          <a:p>
            <a:r>
              <a:rPr lang="en-IE" sz="2000" smtClean="0">
                <a:latin typeface="Calibri" pitchFamily="34" charset="0"/>
              </a:rPr>
              <a:t>However, it quickly became evident that mass production could never work in Japan.</a:t>
            </a:r>
          </a:p>
          <a:p>
            <a:pPr lvl="1">
              <a:buFontTx/>
              <a:buChar char="-"/>
            </a:pPr>
            <a:r>
              <a:rPr lang="en-IE" sz="2000" smtClean="0">
                <a:latin typeface="Calibri" pitchFamily="34" charset="0"/>
              </a:rPr>
              <a:t>Domestic market was tiny</a:t>
            </a:r>
          </a:p>
          <a:p>
            <a:pPr lvl="1">
              <a:buFontTx/>
              <a:buChar char="-"/>
            </a:pPr>
            <a:r>
              <a:rPr lang="en-IE" sz="2000" smtClean="0">
                <a:latin typeface="Calibri" pitchFamily="34" charset="0"/>
              </a:rPr>
              <a:t>High demand for a wide range of vehicles for different demographics and uses</a:t>
            </a:r>
          </a:p>
          <a:p>
            <a:pPr lvl="1">
              <a:buFontTx/>
              <a:buChar char="-"/>
            </a:pPr>
            <a:r>
              <a:rPr lang="en-IE" sz="2000" smtClean="0">
                <a:latin typeface="Calibri" pitchFamily="34" charset="0"/>
              </a:rPr>
              <a:t>Workforce would not tolerate being treated as variable costs</a:t>
            </a:r>
          </a:p>
          <a:p>
            <a:pPr lvl="1">
              <a:buFontTx/>
              <a:buChar char="-"/>
            </a:pPr>
            <a:r>
              <a:rPr lang="en-IE" sz="2000" smtClean="0">
                <a:latin typeface="Calibri" pitchFamily="34" charset="0"/>
              </a:rPr>
              <a:t>No transient workforce</a:t>
            </a:r>
          </a:p>
          <a:p>
            <a:pPr lvl="1">
              <a:buFontTx/>
              <a:buChar char="-"/>
            </a:pPr>
            <a:r>
              <a:rPr lang="en-IE" sz="2000" smtClean="0">
                <a:latin typeface="Calibri" pitchFamily="34" charset="0"/>
              </a:rPr>
              <a:t>Post war Japan was starved of capital investment</a:t>
            </a:r>
          </a:p>
          <a:p>
            <a:pPr lvl="1">
              <a:buFontTx/>
              <a:buChar char="-"/>
            </a:pPr>
            <a:r>
              <a:rPr lang="en-IE" sz="2000" smtClean="0">
                <a:latin typeface="Calibri" pitchFamily="34" charset="0"/>
              </a:rPr>
              <a:t>Outside world was full of huge producers looking to get established in Japan</a:t>
            </a:r>
          </a:p>
          <a:p>
            <a:pPr>
              <a:buFontTx/>
              <a:buChar char="-"/>
            </a:pPr>
            <a:endParaRPr lang="en-IE" sz="2000" smtClean="0">
              <a:latin typeface="Calibri" pitchFamily="34" charset="0"/>
            </a:endParaRPr>
          </a:p>
        </p:txBody>
      </p:sp>
      <p:sp>
        <p:nvSpPr>
          <p:cNvPr id="69635"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ACD9D32D-00D6-4DC2-B207-6DFE51241C9C}"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Effect transition="in" filter="fade">
                                      <p:cBhvr>
                                        <p:cTn id="25" dur="500"/>
                                        <p:tgtEl>
                                          <p:spTgt spid="1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fade">
                                      <p:cBhvr>
                                        <p:cTn id="30" dur="5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Effect transition="in" filter="fade">
                                      <p:cBhvr>
                                        <p:cTn id="35" dur="500"/>
                                        <p:tgtEl>
                                          <p:spTgt spid="10">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fade">
                                      <p:cBhvr>
                                        <p:cTn id="40"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1752600"/>
          </a:xfrm>
        </p:spPr>
        <p:txBody>
          <a:bodyPr/>
          <a:lstStyle/>
          <a:p>
            <a:pPr marL="0" indent="0">
              <a:buFontTx/>
              <a:buNone/>
              <a:defRPr/>
            </a:pPr>
            <a:r>
              <a:rPr lang="en-IE" sz="2400" dirty="0" err="1" smtClean="0">
                <a:latin typeface="Calibri" pitchFamily="34" charset="0"/>
              </a:rPr>
              <a:t>Taiichi</a:t>
            </a:r>
            <a:r>
              <a:rPr lang="en-IE" sz="2400" dirty="0" smtClean="0">
                <a:latin typeface="Calibri" pitchFamily="34" charset="0"/>
              </a:rPr>
              <a:t> </a:t>
            </a:r>
            <a:r>
              <a:rPr lang="en-IE" sz="2400" dirty="0" err="1" smtClean="0">
                <a:latin typeface="Calibri" pitchFamily="34" charset="0"/>
              </a:rPr>
              <a:t>Ohno</a:t>
            </a:r>
            <a:r>
              <a:rPr lang="en-IE" sz="2400" dirty="0">
                <a:latin typeface="Calibri" pitchFamily="34" charset="0"/>
              </a:rPr>
              <a:t> </a:t>
            </a:r>
            <a:r>
              <a:rPr lang="en-IE" sz="2400" dirty="0" smtClean="0">
                <a:latin typeface="Calibri" pitchFamily="34" charset="0"/>
              </a:rPr>
              <a:t>developed a different approach</a:t>
            </a:r>
          </a:p>
          <a:p>
            <a:pPr>
              <a:defRPr/>
            </a:pPr>
            <a:r>
              <a:rPr lang="en-IE" sz="2400" dirty="0" smtClean="0">
                <a:latin typeface="Calibri" pitchFamily="34" charset="0"/>
              </a:rPr>
              <a:t>The focus has to be on creating </a:t>
            </a:r>
            <a:r>
              <a:rPr lang="en-IE" sz="2400" b="1" dirty="0" smtClean="0">
                <a:solidFill>
                  <a:srgbClr val="FF0000"/>
                </a:solidFill>
                <a:latin typeface="Calibri" pitchFamily="34" charset="0"/>
              </a:rPr>
              <a:t>customer value</a:t>
            </a:r>
          </a:p>
          <a:p>
            <a:pPr>
              <a:defRPr/>
            </a:pPr>
            <a:r>
              <a:rPr lang="en-IE" sz="2400" dirty="0" smtClean="0">
                <a:latin typeface="Calibri" pitchFamily="34" charset="0"/>
              </a:rPr>
              <a:t>All activities should be examined in terms of how they support the creation of that customer value</a:t>
            </a:r>
            <a:endParaRPr lang="en-IE" sz="2400" dirty="0">
              <a:latin typeface="Calibri" pitchFamily="34" charset="0"/>
            </a:endParaRPr>
          </a:p>
        </p:txBody>
      </p:sp>
      <p:pic>
        <p:nvPicPr>
          <p:cNvPr id="4" name="Picture 3"/>
          <p:cNvPicPr>
            <a:picLocks noChangeAspect="1" noChangeArrowheads="1"/>
          </p:cNvPicPr>
          <p:nvPr/>
        </p:nvPicPr>
        <p:blipFill>
          <a:blip r:embed="rId3"/>
          <a:srcRect/>
          <a:stretch>
            <a:fillRect/>
          </a:stretch>
        </p:blipFill>
        <p:spPr bwMode="auto">
          <a:xfrm>
            <a:off x="2019300" y="3429000"/>
            <a:ext cx="5105400" cy="2905125"/>
          </a:xfrm>
          <a:prstGeom prst="rect">
            <a:avLst/>
          </a:prstGeom>
          <a:noFill/>
          <a:ln w="9525">
            <a:noFill/>
            <a:miter lim="800000"/>
            <a:headEnd/>
            <a:tailEnd/>
          </a:ln>
        </p:spPr>
      </p:pic>
      <p:sp>
        <p:nvSpPr>
          <p:cNvPr id="71684"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32A0F53C-44F8-4EB0-82A3-8A5EDDF85D52}"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defRPr/>
            </a:pPr>
            <a:r>
              <a:rPr lang="en-IE" sz="2400" dirty="0" smtClean="0">
                <a:latin typeface="Calibri" pitchFamily="34" charset="0"/>
              </a:rPr>
              <a:t>Eliminating </a:t>
            </a:r>
            <a:r>
              <a:rPr lang="en-IE" sz="2800" b="1" dirty="0" err="1" smtClean="0">
                <a:solidFill>
                  <a:srgbClr val="FF0000"/>
                </a:solidFill>
                <a:latin typeface="Calibri" pitchFamily="34" charset="0"/>
              </a:rPr>
              <a:t>Muda</a:t>
            </a:r>
            <a:endParaRPr lang="en-IE" sz="2400" b="1" dirty="0" smtClean="0">
              <a:solidFill>
                <a:srgbClr val="FF0000"/>
              </a:solidFill>
              <a:latin typeface="Calibri" pitchFamily="34" charset="0"/>
            </a:endParaRPr>
          </a:p>
          <a:p>
            <a:pPr>
              <a:buFontTx/>
              <a:buChar char="-"/>
              <a:defRPr/>
            </a:pPr>
            <a:r>
              <a:rPr lang="en-IE" sz="2400" dirty="0" err="1" smtClean="0">
                <a:latin typeface="Calibri" pitchFamily="34" charset="0"/>
              </a:rPr>
              <a:t>Ohno</a:t>
            </a:r>
            <a:r>
              <a:rPr lang="en-IE" sz="2400" dirty="0" smtClean="0">
                <a:latin typeface="Calibri" pitchFamily="34" charset="0"/>
              </a:rPr>
              <a:t> </a:t>
            </a:r>
            <a:r>
              <a:rPr lang="en-IE" sz="2400" dirty="0">
                <a:latin typeface="Calibri" pitchFamily="34" charset="0"/>
              </a:rPr>
              <a:t>saw much opportunity for eliminating the </a:t>
            </a:r>
            <a:r>
              <a:rPr lang="en-IE" sz="2400" dirty="0" err="1">
                <a:latin typeface="Calibri" pitchFamily="34" charset="0"/>
              </a:rPr>
              <a:t>muda</a:t>
            </a:r>
            <a:r>
              <a:rPr lang="en-IE" sz="2400" dirty="0">
                <a:latin typeface="Calibri" pitchFamily="34" charset="0"/>
              </a:rPr>
              <a:t> (waste) within the western </a:t>
            </a:r>
            <a:r>
              <a:rPr lang="en-IE" sz="2400" dirty="0" smtClean="0">
                <a:latin typeface="Calibri" pitchFamily="34" charset="0"/>
              </a:rPr>
              <a:t>production practices</a:t>
            </a:r>
            <a:endParaRPr lang="en-IE" sz="2400" dirty="0">
              <a:latin typeface="Calibri" pitchFamily="34" charset="0"/>
            </a:endParaRPr>
          </a:p>
          <a:p>
            <a:pPr>
              <a:buFontTx/>
              <a:buChar char="-"/>
              <a:defRPr/>
            </a:pPr>
            <a:r>
              <a:rPr lang="en-IE" sz="2400" dirty="0" smtClean="0">
                <a:latin typeface="Calibri" pitchFamily="34" charset="0"/>
              </a:rPr>
              <a:t>He categorised work activities into 3 types:</a:t>
            </a:r>
          </a:p>
          <a:p>
            <a:pPr lvl="1">
              <a:defRPr/>
            </a:pPr>
            <a:r>
              <a:rPr lang="en-IE" sz="2400" dirty="0">
                <a:latin typeface="Calibri" pitchFamily="34" charset="0"/>
              </a:rPr>
              <a:t>Value-adding activities</a:t>
            </a:r>
          </a:p>
          <a:p>
            <a:pPr lvl="1">
              <a:defRPr/>
            </a:pPr>
            <a:r>
              <a:rPr lang="en-IE" sz="2400" dirty="0">
                <a:latin typeface="Calibri" pitchFamily="34" charset="0"/>
              </a:rPr>
              <a:t>Required non-value adding activities</a:t>
            </a:r>
          </a:p>
          <a:p>
            <a:pPr lvl="1">
              <a:defRPr/>
            </a:pPr>
            <a:r>
              <a:rPr lang="en-IE" sz="2400" dirty="0">
                <a:latin typeface="Calibri" pitchFamily="34" charset="0"/>
              </a:rPr>
              <a:t>Non-value adding activities</a:t>
            </a:r>
          </a:p>
        </p:txBody>
      </p:sp>
      <p:sp>
        <p:nvSpPr>
          <p:cNvPr id="73731"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F994FFC0-AE4E-4398-9B5A-7B1380B0B663}"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pPr>
            <a:r>
              <a:rPr lang="en-IE" sz="2400" smtClean="0">
                <a:latin typeface="Calibri" pitchFamily="34" charset="0"/>
              </a:rPr>
              <a:t>Ohno identified 7 types of process waste:</a:t>
            </a:r>
          </a:p>
          <a:p>
            <a:pPr marL="0" indent="0">
              <a:buFontTx/>
              <a:buAutoNum type="arabicPeriod"/>
            </a:pPr>
            <a:endParaRPr lang="en-IE" sz="2400" smtClean="0">
              <a:latin typeface="Calibri" pitchFamily="34" charset="0"/>
            </a:endParaRPr>
          </a:p>
          <a:p>
            <a:pPr marL="0" indent="0">
              <a:buFontTx/>
              <a:buAutoNum type="arabicPeriod"/>
            </a:pPr>
            <a:r>
              <a:rPr lang="en-IE" sz="2400" smtClean="0">
                <a:latin typeface="Calibri" pitchFamily="34" charset="0"/>
              </a:rPr>
              <a:t>The waste of over-production</a:t>
            </a:r>
          </a:p>
          <a:p>
            <a:pPr marL="0" indent="0">
              <a:buFontTx/>
              <a:buAutoNum type="arabicPeriod"/>
            </a:pPr>
            <a:r>
              <a:rPr lang="en-IE" sz="2400" smtClean="0">
                <a:latin typeface="Calibri" pitchFamily="34" charset="0"/>
              </a:rPr>
              <a:t>The waste of time on hand (waiting)</a:t>
            </a:r>
          </a:p>
          <a:p>
            <a:pPr marL="0" indent="0">
              <a:buFontTx/>
              <a:buAutoNum type="arabicPeriod"/>
            </a:pPr>
            <a:r>
              <a:rPr lang="en-IE" sz="2400" smtClean="0">
                <a:latin typeface="Calibri" pitchFamily="34" charset="0"/>
              </a:rPr>
              <a:t>The waste of transportation</a:t>
            </a:r>
          </a:p>
          <a:p>
            <a:pPr marL="0" indent="0">
              <a:buFontTx/>
              <a:buAutoNum type="arabicPeriod"/>
            </a:pPr>
            <a:r>
              <a:rPr lang="en-IE" sz="2400" smtClean="0">
                <a:latin typeface="Calibri" pitchFamily="34" charset="0"/>
              </a:rPr>
              <a:t>The waste of over-processing or incorrect processing</a:t>
            </a:r>
          </a:p>
          <a:p>
            <a:pPr marL="0" indent="0">
              <a:buFontTx/>
              <a:buAutoNum type="arabicPeriod"/>
            </a:pPr>
            <a:r>
              <a:rPr lang="en-IE" sz="2400" smtClean="0">
                <a:latin typeface="Calibri" pitchFamily="34" charset="0"/>
              </a:rPr>
              <a:t>The waste of stock on hand (excess inventory)</a:t>
            </a:r>
          </a:p>
          <a:p>
            <a:pPr marL="0" indent="0">
              <a:buFontTx/>
              <a:buAutoNum type="arabicPeriod"/>
            </a:pPr>
            <a:r>
              <a:rPr lang="en-IE" sz="2400" smtClean="0">
                <a:latin typeface="Calibri" pitchFamily="34" charset="0"/>
              </a:rPr>
              <a:t>The waste of movement</a:t>
            </a:r>
          </a:p>
          <a:p>
            <a:pPr marL="0" indent="0">
              <a:buFontTx/>
              <a:buAutoNum type="arabicPeriod"/>
            </a:pPr>
            <a:r>
              <a:rPr lang="en-IE" sz="2400" smtClean="0">
                <a:latin typeface="Calibri" pitchFamily="34" charset="0"/>
              </a:rPr>
              <a:t>The waste of making defective products</a:t>
            </a:r>
          </a:p>
          <a:p>
            <a:pPr marL="0" indent="0">
              <a:buFontTx/>
              <a:buAutoNum type="arabicPeriod"/>
            </a:pPr>
            <a:r>
              <a:rPr lang="en-IE" sz="2400" smtClean="0">
                <a:latin typeface="Calibri" pitchFamily="34" charset="0"/>
              </a:rPr>
              <a:t>The waste of unused employee creativity</a:t>
            </a:r>
          </a:p>
          <a:p>
            <a:pPr marL="400050" lvl="1" indent="0">
              <a:buFontTx/>
              <a:buNone/>
            </a:pPr>
            <a:r>
              <a:rPr lang="en-IE" sz="2000" smtClean="0">
                <a:latin typeface="Calibri" pitchFamily="34" charset="0"/>
              </a:rPr>
              <a:t>	(Last one taken from LIKER, J. 2003. The Toyota Way McGraw-Hill)</a:t>
            </a:r>
          </a:p>
          <a:p>
            <a:pPr marL="400050" lvl="1" indent="0">
              <a:buFontTx/>
              <a:buAutoNum type="arabicPeriod"/>
            </a:pPr>
            <a:endParaRPr lang="en-IE" sz="2000" smtClean="0">
              <a:latin typeface="Calibri" pitchFamily="34" charset="0"/>
            </a:endParaRPr>
          </a:p>
        </p:txBody>
      </p:sp>
      <p:sp>
        <p:nvSpPr>
          <p:cNvPr id="75779"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CA18AE5D-A9B9-4409-B35A-225D4938D524}"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fade">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9" end="9"/>
                                            </p:txEl>
                                          </p:spTgt>
                                        </p:tgtEl>
                                        <p:attrNameLst>
                                          <p:attrName>style.visibility</p:attrName>
                                        </p:attrNameLst>
                                      </p:cBhvr>
                                      <p:to>
                                        <p:strVal val="visible"/>
                                      </p:to>
                                    </p:set>
                                    <p:animEffect transition="in" filter="fade">
                                      <p:cBhvr>
                                        <p:cTn id="42" dur="500"/>
                                        <p:tgtEl>
                                          <p:spTgt spid="10">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Effect transition="in" filter="fade">
                                      <p:cBhvr>
                                        <p:cTn id="47"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defRPr/>
            </a:pPr>
            <a:r>
              <a:rPr lang="en-IE" sz="2400" dirty="0" smtClean="0">
                <a:latin typeface="Calibri" pitchFamily="34" charset="0"/>
              </a:rPr>
              <a:t>Teamwork</a:t>
            </a:r>
          </a:p>
          <a:p>
            <a:pPr>
              <a:buFontTx/>
              <a:buChar char="-"/>
              <a:defRPr/>
            </a:pPr>
            <a:r>
              <a:rPr lang="en-IE" sz="2400" dirty="0" smtClean="0">
                <a:latin typeface="Calibri" pitchFamily="34" charset="0"/>
              </a:rPr>
              <a:t>Small teams with a team-lead instead of a foreman</a:t>
            </a:r>
          </a:p>
          <a:p>
            <a:pPr>
              <a:buFontTx/>
              <a:buChar char="-"/>
              <a:defRPr/>
            </a:pPr>
            <a:r>
              <a:rPr lang="en-IE" sz="2400" dirty="0" smtClean="0">
                <a:latin typeface="Calibri" pitchFamily="34" charset="0"/>
              </a:rPr>
              <a:t>Team is responsible for most aspects of their process area</a:t>
            </a:r>
          </a:p>
          <a:p>
            <a:pPr>
              <a:buFontTx/>
              <a:buChar char="-"/>
              <a:defRPr/>
            </a:pPr>
            <a:r>
              <a:rPr lang="en-IE" sz="2400" dirty="0" smtClean="0">
                <a:latin typeface="Calibri" pitchFamily="34" charset="0"/>
              </a:rPr>
              <a:t>Time set a side for the team to collaboratively look for ways to improve the process ( Kaizen ).</a:t>
            </a:r>
          </a:p>
          <a:p>
            <a:pPr>
              <a:buFontTx/>
              <a:buChar char="-"/>
              <a:defRPr/>
            </a:pPr>
            <a:endParaRPr lang="en-IE" sz="2400" dirty="0" smtClean="0">
              <a:latin typeface="Calibri" pitchFamily="34" charset="0"/>
            </a:endParaRPr>
          </a:p>
          <a:p>
            <a:pPr marL="0" indent="0">
              <a:buFontTx/>
              <a:buNone/>
              <a:defRPr/>
            </a:pPr>
            <a:r>
              <a:rPr lang="en-IE" sz="2800" b="1" dirty="0" smtClean="0">
                <a:solidFill>
                  <a:srgbClr val="FF0000"/>
                </a:solidFill>
                <a:latin typeface="Calibri" pitchFamily="34" charset="0"/>
              </a:rPr>
              <a:t>Kaizen</a:t>
            </a:r>
            <a:endParaRPr lang="en-IE" sz="2400" b="1" dirty="0" smtClean="0">
              <a:solidFill>
                <a:srgbClr val="FF0000"/>
              </a:solidFill>
              <a:latin typeface="Calibri" pitchFamily="34" charset="0"/>
            </a:endParaRPr>
          </a:p>
          <a:p>
            <a:pPr>
              <a:buFontTx/>
              <a:buChar char="-"/>
              <a:defRPr/>
            </a:pPr>
            <a:r>
              <a:rPr lang="en-IE" sz="2400" dirty="0" smtClean="0">
                <a:latin typeface="Calibri" pitchFamily="34" charset="0"/>
              </a:rPr>
              <a:t>Small </a:t>
            </a:r>
            <a:r>
              <a:rPr lang="en-IE" sz="2400" dirty="0">
                <a:latin typeface="Calibri" pitchFamily="34" charset="0"/>
              </a:rPr>
              <a:t>incremental </a:t>
            </a:r>
            <a:r>
              <a:rPr lang="en-IE" sz="2400" dirty="0" smtClean="0">
                <a:latin typeface="Calibri" pitchFamily="34" charset="0"/>
              </a:rPr>
              <a:t>changes</a:t>
            </a:r>
          </a:p>
          <a:p>
            <a:pPr>
              <a:buFontTx/>
              <a:buChar char="-"/>
              <a:defRPr/>
            </a:pPr>
            <a:r>
              <a:rPr lang="en-IE" sz="2400" dirty="0" smtClean="0">
                <a:latin typeface="Calibri" pitchFamily="34" charset="0"/>
              </a:rPr>
              <a:t>Employees know best</a:t>
            </a:r>
          </a:p>
          <a:p>
            <a:pPr>
              <a:buFontTx/>
              <a:buChar char="-"/>
              <a:defRPr/>
            </a:pPr>
            <a:r>
              <a:rPr lang="en-IE" sz="2400" dirty="0" smtClean="0">
                <a:latin typeface="Calibri" pitchFamily="34" charset="0"/>
              </a:rPr>
              <a:t>A culture that encourages and</a:t>
            </a:r>
          </a:p>
          <a:p>
            <a:pPr marL="0" indent="0">
              <a:buFontTx/>
              <a:buNone/>
              <a:defRPr/>
            </a:pPr>
            <a:r>
              <a:rPr lang="en-IE" sz="2400" dirty="0">
                <a:latin typeface="Calibri" pitchFamily="34" charset="0"/>
              </a:rPr>
              <a:t> </a:t>
            </a:r>
            <a:r>
              <a:rPr lang="en-IE" sz="2400" dirty="0" smtClean="0">
                <a:latin typeface="Calibri" pitchFamily="34" charset="0"/>
              </a:rPr>
              <a:t>    rewards employees</a:t>
            </a:r>
            <a:endParaRPr lang="en-IE" sz="2400" dirty="0">
              <a:latin typeface="Calibri" pitchFamily="34" charset="0"/>
            </a:endParaRPr>
          </a:p>
        </p:txBody>
      </p:sp>
      <p:pic>
        <p:nvPicPr>
          <p:cNvPr id="4" name="Picture 4" descr="http://2.bp.blogspot.com/_6mwwfOMv9HY/TCsVTsI6QnI/AAAAAAAAAlI/eiJxAsnjhjI/s400/Gemba_Kaizen_graphic.gif"/>
          <p:cNvPicPr>
            <a:picLocks noChangeAspect="1" noChangeArrowheads="1"/>
          </p:cNvPicPr>
          <p:nvPr/>
        </p:nvPicPr>
        <p:blipFill>
          <a:blip r:embed="rId3"/>
          <a:srcRect/>
          <a:stretch>
            <a:fillRect/>
          </a:stretch>
        </p:blipFill>
        <p:spPr bwMode="auto">
          <a:xfrm>
            <a:off x="5538788" y="3895725"/>
            <a:ext cx="3300412" cy="2579688"/>
          </a:xfrm>
          <a:prstGeom prst="rect">
            <a:avLst/>
          </a:prstGeom>
          <a:noFill/>
          <a:ln w="9525">
            <a:noFill/>
            <a:miter lim="800000"/>
            <a:headEnd/>
            <a:tailEnd/>
          </a:ln>
        </p:spPr>
      </p:pic>
      <p:sp>
        <p:nvSpPr>
          <p:cNvPr id="77828"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EE8EDDD4-0C02-4A39-8BCD-76154833062A}"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fade">
                                      <p:cBhvr>
                                        <p:cTn id="7" dur="500"/>
                                        <p:tgtEl>
                                          <p:spTgt spid="1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fade">
                                      <p:cBhvr>
                                        <p:cTn id="10" dur="500"/>
                                        <p:tgtEl>
                                          <p:spTgt spid="10">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animEffect transition="in" filter="fade">
                                      <p:cBhvr>
                                        <p:cTn id="13" dur="500"/>
                                        <p:tgtEl>
                                          <p:spTgt spid="10">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8" end="8"/>
                                            </p:txEl>
                                          </p:spTgt>
                                        </p:tgtEl>
                                        <p:attrNameLst>
                                          <p:attrName>style.visibility</p:attrName>
                                        </p:attrNameLst>
                                      </p:cBhvr>
                                      <p:to>
                                        <p:strVal val="visible"/>
                                      </p:to>
                                    </p:set>
                                    <p:animEffect transition="in" filter="fade">
                                      <p:cBhvr>
                                        <p:cTn id="16" dur="500"/>
                                        <p:tgtEl>
                                          <p:spTgt spid="10">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9" end="9"/>
                                            </p:txEl>
                                          </p:spTgt>
                                        </p:tgtEl>
                                        <p:attrNameLst>
                                          <p:attrName>style.visibility</p:attrName>
                                        </p:attrNameLst>
                                      </p:cBhvr>
                                      <p:to>
                                        <p:strVal val="visible"/>
                                      </p:to>
                                    </p:set>
                                    <p:animEffect transition="in" filter="fade">
                                      <p:cBhvr>
                                        <p:cTn id="19" dur="500"/>
                                        <p:tgtEl>
                                          <p:spTgt spid="10">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pPr>
            <a:r>
              <a:rPr lang="en-IE" sz="2800" b="1" smtClean="0">
                <a:solidFill>
                  <a:srgbClr val="FF0000"/>
                </a:solidFill>
                <a:latin typeface="Calibri" pitchFamily="34" charset="0"/>
              </a:rPr>
              <a:t>Poka-yoke</a:t>
            </a:r>
            <a:r>
              <a:rPr lang="en-IE" sz="2400" smtClean="0">
                <a:latin typeface="Calibri" pitchFamily="34" charset="0"/>
              </a:rPr>
              <a:t> (mistake proofing)</a:t>
            </a:r>
          </a:p>
          <a:p>
            <a:pPr lvl="1">
              <a:buFontTx/>
              <a:buChar char="-"/>
            </a:pPr>
            <a:r>
              <a:rPr lang="en-IE" sz="2400" smtClean="0">
                <a:latin typeface="Calibri" pitchFamily="34" charset="0"/>
              </a:rPr>
              <a:t>Define processes that make it impossible for a mistake to happen</a:t>
            </a:r>
          </a:p>
          <a:p>
            <a:pPr lvl="1">
              <a:buFontTx/>
              <a:buChar char="-"/>
            </a:pPr>
            <a:r>
              <a:rPr lang="en-IE" sz="2400" smtClean="0">
                <a:latin typeface="Calibri" pitchFamily="34" charset="0"/>
              </a:rPr>
              <a:t>Where this is not achievable design the process so that mistakes are easily identifiable</a:t>
            </a:r>
          </a:p>
          <a:p>
            <a:pPr marL="0" indent="0">
              <a:buFontTx/>
              <a:buNone/>
            </a:pPr>
            <a:endParaRPr lang="en-IE" smtClean="0">
              <a:latin typeface="Calibri" pitchFamily="34" charset="0"/>
            </a:endParaRPr>
          </a:p>
          <a:p>
            <a:pPr marL="0" indent="0">
              <a:buFontTx/>
              <a:buNone/>
            </a:pPr>
            <a:r>
              <a:rPr lang="en-IE" sz="2400" b="1" smtClean="0">
                <a:latin typeface="Calibri" pitchFamily="34" charset="0"/>
              </a:rPr>
              <a:t>Shigeo Shingo</a:t>
            </a:r>
          </a:p>
          <a:p>
            <a:pPr marL="0" indent="0">
              <a:buFontTx/>
              <a:buNone/>
            </a:pPr>
            <a:r>
              <a:rPr lang="en-IE" sz="2400" smtClean="0">
                <a:latin typeface="Calibri" pitchFamily="34" charset="0"/>
              </a:rPr>
              <a:t>- One of the world’s leading experts on manufacturing practices </a:t>
            </a:r>
          </a:p>
          <a:p>
            <a:pPr marL="0" indent="0">
              <a:buFontTx/>
              <a:buNone/>
            </a:pPr>
            <a:endParaRPr lang="en-IE" sz="2400" smtClean="0">
              <a:latin typeface="Calibri" pitchFamily="34" charset="0"/>
            </a:endParaRPr>
          </a:p>
        </p:txBody>
      </p:sp>
      <p:sp>
        <p:nvSpPr>
          <p:cNvPr id="79875"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E8AA1216-566A-401A-BBB5-149258A71961}" type="slidenum">
              <a:rPr lang="en-US">
                <a:cs typeface="Arial" charset="0"/>
              </a:rPr>
              <a:pPr fontAlgn="base">
                <a:spcBef>
                  <a:spcPct val="0"/>
                </a:spcBef>
                <a:spcAft>
                  <a:spcPct val="0"/>
                </a:spcAft>
              </a:pPr>
              <a:t>26</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Effect transition="in" filter="fade">
                                      <p:cBhvr>
                                        <p:cTn id="20"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defRPr/>
            </a:pPr>
            <a:r>
              <a:rPr lang="en-IE" sz="2800" b="1" dirty="0" smtClean="0">
                <a:solidFill>
                  <a:srgbClr val="FF0000"/>
                </a:solidFill>
                <a:latin typeface="Calibri" pitchFamily="34" charset="0"/>
              </a:rPr>
              <a:t>Stop the line</a:t>
            </a:r>
          </a:p>
          <a:p>
            <a:pPr>
              <a:buFontTx/>
              <a:buChar char="-"/>
              <a:defRPr/>
            </a:pPr>
            <a:r>
              <a:rPr lang="en-IE" sz="2400" dirty="0" smtClean="0">
                <a:latin typeface="Calibri" pitchFamily="34" charset="0"/>
              </a:rPr>
              <a:t>Authority delegated to every worker</a:t>
            </a:r>
          </a:p>
          <a:p>
            <a:pPr>
              <a:buFontTx/>
              <a:buChar char="-"/>
              <a:defRPr/>
            </a:pPr>
            <a:r>
              <a:rPr lang="en-IE" sz="2400" dirty="0" smtClean="0">
                <a:latin typeface="Calibri" pitchFamily="34" charset="0"/>
              </a:rPr>
              <a:t>All hands on deck</a:t>
            </a:r>
          </a:p>
          <a:p>
            <a:pPr>
              <a:buFontTx/>
              <a:buChar char="-"/>
              <a:defRPr/>
            </a:pPr>
            <a:endParaRPr lang="en-IE" sz="2400" dirty="0">
              <a:latin typeface="Calibri" pitchFamily="34" charset="0"/>
            </a:endParaRPr>
          </a:p>
          <a:p>
            <a:pPr marL="0" indent="0">
              <a:buFontTx/>
              <a:buNone/>
              <a:defRPr/>
            </a:pPr>
            <a:endParaRPr lang="en-IE" sz="2800" dirty="0">
              <a:latin typeface="Calibri" pitchFamily="34" charset="0"/>
            </a:endParaRPr>
          </a:p>
        </p:txBody>
      </p:sp>
      <p:sp>
        <p:nvSpPr>
          <p:cNvPr id="81923"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E924EBC0-D1EC-4BE8-BC80-9503CAE85338}" type="slidenum">
              <a:rPr lang="en-US">
                <a:cs typeface="Arial" charset="0"/>
              </a:rPr>
              <a:pPr fontAlgn="base">
                <a:spcBef>
                  <a:spcPct val="0"/>
                </a:spcBef>
                <a:spcAft>
                  <a:spcPct val="0"/>
                </a:spcAft>
              </a:pPr>
              <a:t>27</a:t>
            </a:fld>
            <a:endParaRPr lang="en-US">
              <a:cs typeface="Arial" charset="0"/>
            </a:endParaRPr>
          </a:p>
        </p:txBody>
      </p:sp>
      <p:pic>
        <p:nvPicPr>
          <p:cNvPr id="19458" name="Picture 2" descr="https://encrypted-tbn0.gstatic.com/images?q=tbn:ANd9GcSP3bUEkZFOOtESoVsceySKjsV0kEnm31Stub4IuHqFxn7GPOfIKg">
            <a:hlinkClick r:id="rId3"/>
          </p:cNvPr>
          <p:cNvPicPr>
            <a:picLocks noChangeAspect="1" noChangeArrowheads="1"/>
          </p:cNvPicPr>
          <p:nvPr/>
        </p:nvPicPr>
        <p:blipFill>
          <a:blip r:embed="rId4"/>
          <a:srcRect/>
          <a:stretch>
            <a:fillRect/>
          </a:stretch>
        </p:blipFill>
        <p:spPr bwMode="auto">
          <a:xfrm>
            <a:off x="3886200" y="2971800"/>
            <a:ext cx="4991100" cy="3743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fade">
                                      <p:cBhvr>
                                        <p:cTn id="11" dur="500"/>
                                        <p:tgtEl>
                                          <p:spTgt spid="10">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458"/>
                                        </p:tgtEl>
                                        <p:attrNameLst>
                                          <p:attrName>style.visibility</p:attrName>
                                        </p:attrNameLst>
                                      </p:cBhvr>
                                      <p:to>
                                        <p:strVal val="visible"/>
                                      </p:to>
                                    </p:set>
                                    <p:animEffect transition="in" filter="fade">
                                      <p:cBhvr>
                                        <p:cTn id="15"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pPr>
            <a:r>
              <a:rPr lang="en-IE" sz="2800" b="1" smtClean="0">
                <a:solidFill>
                  <a:srgbClr val="FF0000"/>
                </a:solidFill>
                <a:latin typeface="Calibri" pitchFamily="34" charset="0"/>
              </a:rPr>
              <a:t>Kanban</a:t>
            </a:r>
            <a:r>
              <a:rPr lang="en-IE" sz="2400" smtClean="0">
                <a:latin typeface="Calibri" pitchFamily="34" charset="0"/>
              </a:rPr>
              <a:t> (signal card)</a:t>
            </a:r>
          </a:p>
          <a:p>
            <a:pPr lvl="1">
              <a:buFontTx/>
              <a:buChar char="-"/>
            </a:pPr>
            <a:r>
              <a:rPr lang="en-IE" sz="2400" smtClean="0">
                <a:latin typeface="Calibri" pitchFamily="34" charset="0"/>
              </a:rPr>
              <a:t>A process to co-ordinate the flow of parts in the supply system</a:t>
            </a:r>
          </a:p>
          <a:p>
            <a:pPr lvl="1">
              <a:buFontTx/>
              <a:buChar char="-"/>
            </a:pPr>
            <a:r>
              <a:rPr lang="en-IE" sz="2400" smtClean="0">
                <a:latin typeface="Calibri" pitchFamily="34" charset="0"/>
              </a:rPr>
              <a:t>Toyota adopted this from examining how supermarkets replenish their display shelves</a:t>
            </a:r>
          </a:p>
          <a:p>
            <a:pPr lvl="1">
              <a:buFontTx/>
              <a:buChar char="-"/>
            </a:pPr>
            <a:r>
              <a:rPr lang="en-IE" sz="2400" smtClean="0">
                <a:latin typeface="Calibri" pitchFamily="34" charset="0"/>
              </a:rPr>
              <a:t>Simple rule: A process step should only supply a part to the next step when the next step needs it. How to implement?</a:t>
            </a:r>
          </a:p>
          <a:p>
            <a:pPr lvl="1">
              <a:buFontTx/>
              <a:buChar char="-"/>
            </a:pPr>
            <a:r>
              <a:rPr lang="en-IE" sz="2400" smtClean="0">
                <a:latin typeface="Calibri" pitchFamily="34" charset="0"/>
              </a:rPr>
              <a:t>Proved very difficult to implement. Why?</a:t>
            </a:r>
          </a:p>
          <a:p>
            <a:pPr lvl="2">
              <a:buFontTx/>
              <a:buChar char="-"/>
            </a:pPr>
            <a:r>
              <a:rPr lang="en-IE" smtClean="0">
                <a:latin typeface="Calibri" pitchFamily="34" charset="0"/>
              </a:rPr>
              <a:t>Eliminates almost all inventory</a:t>
            </a:r>
          </a:p>
          <a:p>
            <a:pPr lvl="2">
              <a:buFontTx/>
              <a:buChar char="-"/>
            </a:pPr>
            <a:r>
              <a:rPr lang="en-IE" smtClean="0">
                <a:latin typeface="Calibri" pitchFamily="34" charset="0"/>
              </a:rPr>
              <a:t>If one small step fails =&gt; Whole system stops</a:t>
            </a:r>
          </a:p>
          <a:p>
            <a:pPr lvl="1">
              <a:buFontTx/>
              <a:buChar char="-"/>
            </a:pPr>
            <a:r>
              <a:rPr lang="en-IE" sz="2400" smtClean="0">
                <a:latin typeface="Calibri" pitchFamily="34" charset="0"/>
              </a:rPr>
              <a:t>Exactly what Ohno wanted (no safety net)!</a:t>
            </a:r>
          </a:p>
          <a:p>
            <a:pPr lvl="1">
              <a:buFontTx/>
              <a:buChar char="-"/>
            </a:pPr>
            <a:r>
              <a:rPr lang="en-IE" sz="2400" smtClean="0">
                <a:latin typeface="Calibri" pitchFamily="34" charset="0"/>
              </a:rPr>
              <a:t>Took 20 years to perfect the process</a:t>
            </a:r>
          </a:p>
        </p:txBody>
      </p:sp>
      <p:sp>
        <p:nvSpPr>
          <p:cNvPr id="83971"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CE7022B6-9381-40AA-938F-5304F86391D1}" type="slidenum">
              <a:rPr lang="en-US">
                <a:cs typeface="Arial" charset="0"/>
              </a:rPr>
              <a:pPr fontAlgn="base">
                <a:spcBef>
                  <a:spcPct val="0"/>
                </a:spcBef>
                <a:spcAft>
                  <a:spcPct val="0"/>
                </a:spcAft>
              </a:pPr>
              <a:t>28</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Effect transition="in" filter="fade">
                                      <p:cBhvr>
                                        <p:cTn id="25" dur="500"/>
                                        <p:tgtEl>
                                          <p:spTgt spid="1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fade">
                                      <p:cBhvr>
                                        <p:cTn id="28" dur="500"/>
                                        <p:tgtEl>
                                          <p:spTgt spid="1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Effect transition="in" filter="fade">
                                      <p:cBhvr>
                                        <p:cTn id="33" dur="500"/>
                                        <p:tgtEl>
                                          <p:spTgt spid="10">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xEl>
                                              <p:pRg st="8" end="8"/>
                                            </p:txEl>
                                          </p:spTgt>
                                        </p:tgtEl>
                                        <p:attrNameLst>
                                          <p:attrName>style.visibility</p:attrName>
                                        </p:attrNameLst>
                                      </p:cBhvr>
                                      <p:to>
                                        <p:strVal val="visible"/>
                                      </p:to>
                                    </p:set>
                                    <p:animEffect transition="in" filter="fade">
                                      <p:cBhvr>
                                        <p:cTn id="36"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lvl="1" indent="0">
              <a:buFontTx/>
              <a:buNone/>
              <a:defRPr/>
            </a:pPr>
            <a:r>
              <a:rPr lang="en-IE" sz="2400" dirty="0" err="1" smtClean="0">
                <a:solidFill>
                  <a:srgbClr val="FF0000"/>
                </a:solidFill>
                <a:latin typeface="Calibri" pitchFamily="34" charset="0"/>
              </a:rPr>
              <a:t>Kanban</a:t>
            </a:r>
            <a:r>
              <a:rPr lang="en-IE" sz="2400" dirty="0" smtClean="0">
                <a:solidFill>
                  <a:srgbClr val="FF0000"/>
                </a:solidFill>
                <a:latin typeface="Calibri" pitchFamily="34" charset="0"/>
              </a:rPr>
              <a:t> boards</a:t>
            </a:r>
          </a:p>
          <a:p>
            <a:pPr marL="342900" lvl="1" indent="-342900">
              <a:buFontTx/>
              <a:buChar char="-"/>
              <a:defRPr/>
            </a:pPr>
            <a:r>
              <a:rPr lang="en-IE" sz="2400" dirty="0" smtClean="0">
                <a:latin typeface="Calibri" pitchFamily="34" charset="0"/>
              </a:rPr>
              <a:t>An extension of the </a:t>
            </a:r>
            <a:r>
              <a:rPr lang="en-IE" sz="2400" dirty="0" err="1" smtClean="0">
                <a:latin typeface="Calibri" pitchFamily="34" charset="0"/>
              </a:rPr>
              <a:t>Kanban</a:t>
            </a:r>
            <a:r>
              <a:rPr lang="en-IE" sz="2400" dirty="0" smtClean="0">
                <a:latin typeface="Calibri" pitchFamily="34" charset="0"/>
              </a:rPr>
              <a:t> concept</a:t>
            </a:r>
          </a:p>
          <a:p>
            <a:pPr marL="342900" lvl="1" indent="-342900">
              <a:buFontTx/>
              <a:buChar char="-"/>
              <a:defRPr/>
            </a:pPr>
            <a:r>
              <a:rPr lang="en-IE" sz="2400" dirty="0" smtClean="0">
                <a:latin typeface="Calibri" pitchFamily="34" charset="0"/>
              </a:rPr>
              <a:t>Provides visibility to everyone on the entire production system</a:t>
            </a:r>
            <a:endParaRPr lang="en-IE" sz="2400" dirty="0">
              <a:latin typeface="Calibri" pitchFamily="34" charset="0"/>
            </a:endParaRPr>
          </a:p>
        </p:txBody>
      </p:sp>
      <p:sp>
        <p:nvSpPr>
          <p:cNvPr id="86019"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6E6A7A3E-A643-436C-98C9-2444D53ABD1D}" type="slidenum">
              <a:rPr lang="en-US">
                <a:cs typeface="Arial" charset="0"/>
              </a:rPr>
              <a:pPr fontAlgn="base">
                <a:spcBef>
                  <a:spcPct val="0"/>
                </a:spcBef>
                <a:spcAft>
                  <a:spcPct val="0"/>
                </a:spcAft>
              </a:pPr>
              <a:t>29</a:t>
            </a:fld>
            <a:endParaRPr lang="en-US">
              <a:cs typeface="Arial" charset="0"/>
            </a:endParaRPr>
          </a:p>
        </p:txBody>
      </p:sp>
      <p:pic>
        <p:nvPicPr>
          <p:cNvPr id="15362" name="Picture 2" descr="http://2.bp.blogspot.com/-2c6tur0uGFE/TZUsAdi1kvI/AAAAAAAAADA/xGrhJbLBmZ4/s1600/toyota-andon-board-big.jpg"/>
          <p:cNvPicPr>
            <a:picLocks noChangeAspect="1" noChangeArrowheads="1"/>
          </p:cNvPicPr>
          <p:nvPr/>
        </p:nvPicPr>
        <p:blipFill>
          <a:blip r:embed="rId3"/>
          <a:srcRect/>
          <a:stretch>
            <a:fillRect/>
          </a:stretch>
        </p:blipFill>
        <p:spPr bwMode="auto">
          <a:xfrm>
            <a:off x="1714500" y="3000375"/>
            <a:ext cx="5715000" cy="3705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362"/>
                                        </p:tgtEl>
                                        <p:attrNameLst>
                                          <p:attrName>style.visibility</p:attrName>
                                        </p:attrNameLst>
                                      </p:cBhvr>
                                      <p:to>
                                        <p:strVal val="visible"/>
                                      </p:to>
                                    </p:set>
                                    <p:animEffect transition="in" filter="fade">
                                      <p:cBhvr>
                                        <p:cTn id="15"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1143000"/>
          </a:xfrm>
        </p:spPr>
        <p:txBody>
          <a:bodyPr>
            <a:normAutofit lnSpcReduction="10000"/>
          </a:bodyPr>
          <a:lstStyle/>
          <a:p>
            <a:pPr marL="0" indent="0">
              <a:buFontTx/>
              <a:buNone/>
              <a:defRPr/>
            </a:pPr>
            <a:r>
              <a:rPr lang="en-IE" sz="2400" dirty="0" smtClean="0">
                <a:latin typeface="Calibri" pitchFamily="34" charset="0"/>
              </a:rPr>
              <a:t>“No new idea springs full-blown from a void. Rather, new ideas emerge from a set of conditions in which old ideas no longer seem to work.”</a:t>
            </a:r>
            <a:endParaRPr lang="en-IE" sz="2400" dirty="0">
              <a:latin typeface="Calibri" pitchFamily="34" charset="0"/>
            </a:endParaRPr>
          </a:p>
        </p:txBody>
      </p:sp>
      <p:sp>
        <p:nvSpPr>
          <p:cNvPr id="32770" name="Title 2"/>
          <p:cNvSpPr>
            <a:spLocks noGrp="1"/>
          </p:cNvSpPr>
          <p:nvPr>
            <p:ph type="title"/>
          </p:nvPr>
        </p:nvSpPr>
        <p:spPr/>
        <p:txBody>
          <a:bodyPr/>
          <a:lstStyle/>
          <a:p>
            <a:r>
              <a:rPr lang="en-IE" sz="3600" smtClean="0">
                <a:latin typeface="Calibri" pitchFamily="34" charset="0"/>
              </a:rPr>
              <a:t>The Origins of Lean Production</a:t>
            </a:r>
          </a:p>
        </p:txBody>
      </p:sp>
      <p:pic>
        <p:nvPicPr>
          <p:cNvPr id="1026" name="Picture 2" descr="http://free-management-consulting-books.com/images-1/image_2918.jpeg"/>
          <p:cNvPicPr>
            <a:picLocks noChangeAspect="1" noChangeArrowheads="1"/>
          </p:cNvPicPr>
          <p:nvPr/>
        </p:nvPicPr>
        <p:blipFill>
          <a:blip r:embed="rId3"/>
          <a:srcRect/>
          <a:stretch>
            <a:fillRect/>
          </a:stretch>
        </p:blipFill>
        <p:spPr bwMode="auto">
          <a:xfrm>
            <a:off x="798513" y="2819400"/>
            <a:ext cx="1924050" cy="3095625"/>
          </a:xfrm>
          <a:prstGeom prst="rect">
            <a:avLst/>
          </a:prstGeom>
          <a:noFill/>
          <a:ln w="9525">
            <a:noFill/>
            <a:miter lim="800000"/>
            <a:headEnd/>
            <a:tailEnd/>
          </a:ln>
        </p:spPr>
      </p:pic>
      <p:sp>
        <p:nvSpPr>
          <p:cNvPr id="5" name="Content Placeholder 1"/>
          <p:cNvSpPr txBox="1">
            <a:spLocks/>
          </p:cNvSpPr>
          <p:nvPr/>
        </p:nvSpPr>
        <p:spPr bwMode="auto">
          <a:xfrm>
            <a:off x="3124200" y="3529013"/>
            <a:ext cx="5486400" cy="3024187"/>
          </a:xfrm>
          <a:prstGeom prst="rect">
            <a:avLst/>
          </a:prstGeom>
          <a:noFill/>
          <a:ln w="9525">
            <a:noFill/>
            <a:miter lim="800000"/>
            <a:headEnd/>
            <a:tailEnd/>
          </a:ln>
        </p:spPr>
        <p:txBody>
          <a:bodyPr/>
          <a:lstStyle/>
          <a:p>
            <a:pPr>
              <a:spcBef>
                <a:spcPct val="20000"/>
              </a:spcBef>
            </a:pPr>
            <a:r>
              <a:rPr lang="en-IE" sz="2000">
                <a:latin typeface="Calibri" pitchFamily="34" charset="0"/>
              </a:rPr>
              <a:t>WOMACK, J. P., JONES, D. T. &amp; ROOS, D. 1990. </a:t>
            </a:r>
          </a:p>
          <a:p>
            <a:pPr>
              <a:spcBef>
                <a:spcPct val="20000"/>
              </a:spcBef>
            </a:pPr>
            <a:r>
              <a:rPr lang="en-IE" sz="2000">
                <a:latin typeface="Calibri" pitchFamily="34" charset="0"/>
              </a:rPr>
              <a:t>The Machine That Changed The World: How lean production revolutionized the global car wars.</a:t>
            </a:r>
          </a:p>
          <a:p>
            <a:pPr>
              <a:spcBef>
                <a:spcPct val="20000"/>
              </a:spcBef>
            </a:pPr>
            <a:r>
              <a:rPr lang="en-IE" sz="2000">
                <a:latin typeface="Calibri" pitchFamily="34" charset="0"/>
              </a:rPr>
              <a:t>Simon &amp; Schuster Ltd.</a:t>
            </a:r>
          </a:p>
          <a:p>
            <a:pPr>
              <a:spcBef>
                <a:spcPct val="20000"/>
              </a:spcBef>
            </a:pPr>
            <a:endParaRPr lang="en-IE" sz="2000">
              <a:latin typeface="Calibri" pitchFamily="34" charset="0"/>
            </a:endParaRPr>
          </a:p>
          <a:p>
            <a:pPr>
              <a:spcBef>
                <a:spcPct val="20000"/>
              </a:spcBef>
            </a:pPr>
            <a:r>
              <a:rPr lang="en-IE" sz="2000">
                <a:latin typeface="Calibri" pitchFamily="34" charset="0"/>
              </a:rPr>
              <a:t>An examination of the global motor vehicle industry. Run out of MIT 1985-1990.</a:t>
            </a:r>
          </a:p>
          <a:p>
            <a:pPr>
              <a:spcBef>
                <a:spcPct val="20000"/>
              </a:spcBef>
            </a:pPr>
            <a:endParaRPr lang="en-IE" sz="2000">
              <a:latin typeface="Calibri" pitchFamily="34" charset="0"/>
            </a:endParaRPr>
          </a:p>
          <a:p>
            <a:pPr>
              <a:spcBef>
                <a:spcPct val="20000"/>
              </a:spcBef>
            </a:pPr>
            <a:endParaRPr lang="en-IE" sz="2000">
              <a:latin typeface="Calibri" pitchFamily="34" charset="0"/>
            </a:endParaRPr>
          </a:p>
        </p:txBody>
      </p:sp>
      <p:sp>
        <p:nvSpPr>
          <p:cNvPr id="32773"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ADF5B95C-BD20-42D9-B48C-CB244E9D821E}"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r>
              <a:rPr lang="en-IE" sz="2800" b="1" smtClean="0">
                <a:solidFill>
                  <a:srgbClr val="FF0000"/>
                </a:solidFill>
                <a:latin typeface="Calibri" pitchFamily="34" charset="0"/>
              </a:rPr>
              <a:t>Company as Community</a:t>
            </a:r>
          </a:p>
          <a:p>
            <a:pPr lvl="1"/>
            <a:r>
              <a:rPr lang="en-IE" smtClean="0">
                <a:latin typeface="Calibri" pitchFamily="34" charset="0"/>
              </a:rPr>
              <a:t>Life-time employment</a:t>
            </a:r>
          </a:p>
          <a:p>
            <a:pPr lvl="1"/>
            <a:r>
              <a:rPr lang="en-IE" smtClean="0">
                <a:latin typeface="Calibri" pitchFamily="34" charset="0"/>
              </a:rPr>
              <a:t>Pay graded by seniority</a:t>
            </a:r>
          </a:p>
          <a:p>
            <a:pPr lvl="1"/>
            <a:r>
              <a:rPr lang="en-IE" smtClean="0">
                <a:latin typeface="Calibri" pitchFamily="34" charset="0"/>
              </a:rPr>
              <a:t>Employees to be flexible in terms of work assignment</a:t>
            </a:r>
          </a:p>
          <a:p>
            <a:pPr lvl="1"/>
            <a:r>
              <a:rPr lang="en-IE" smtClean="0">
                <a:latin typeface="Calibri" pitchFamily="34" charset="0"/>
              </a:rPr>
              <a:t>Employees to seek out process improvements rather than merely responding to problems</a:t>
            </a:r>
          </a:p>
          <a:p>
            <a:endParaRPr lang="en-IE" smtClean="0">
              <a:latin typeface="Calibri" pitchFamily="34" charset="0"/>
            </a:endParaRPr>
          </a:p>
          <a:p>
            <a:endParaRPr lang="en-IE" sz="2400" smtClean="0">
              <a:latin typeface="Calibri" pitchFamily="34" charset="0"/>
            </a:endParaRPr>
          </a:p>
        </p:txBody>
      </p:sp>
      <p:sp>
        <p:nvSpPr>
          <p:cNvPr id="88067"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4D0B2FD0-EC45-4615-A94F-ADB7A3A869A1}" type="slidenum">
              <a:rPr lang="en-US">
                <a:cs typeface="Arial" charset="0"/>
              </a:rPr>
              <a:pPr fontAlgn="base">
                <a:spcBef>
                  <a:spcPct val="0"/>
                </a:spcBef>
                <a:spcAft>
                  <a:spcPct val="0"/>
                </a:spcAft>
              </a:pPr>
              <a:t>30</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r>
              <a:rPr lang="en-IE" sz="2800" b="1" smtClean="0">
                <a:solidFill>
                  <a:srgbClr val="FF0000"/>
                </a:solidFill>
                <a:latin typeface="Calibri" pitchFamily="34" charset="0"/>
              </a:rPr>
              <a:t>Keiretsu</a:t>
            </a:r>
            <a:endParaRPr lang="en-IE" sz="2400" b="1" smtClean="0">
              <a:solidFill>
                <a:srgbClr val="FF0000"/>
              </a:solidFill>
              <a:latin typeface="Calibri" pitchFamily="34" charset="0"/>
            </a:endParaRPr>
          </a:p>
          <a:p>
            <a:pPr lvl="1"/>
            <a:r>
              <a:rPr lang="en-IE" sz="2400" smtClean="0">
                <a:latin typeface="Calibri" pitchFamily="34" charset="0"/>
              </a:rPr>
              <a:t>A grouping of companies with interlocking business relationships</a:t>
            </a:r>
          </a:p>
          <a:p>
            <a:pPr lvl="1"/>
            <a:r>
              <a:rPr lang="en-IE" sz="2400" smtClean="0">
                <a:latin typeface="Calibri" pitchFamily="34" charset="0"/>
              </a:rPr>
              <a:t>Members hold portions of shares in each others companies</a:t>
            </a:r>
          </a:p>
          <a:p>
            <a:pPr lvl="1"/>
            <a:r>
              <a:rPr lang="en-IE" sz="2400" smtClean="0">
                <a:latin typeface="Calibri" pitchFamily="34" charset="0"/>
              </a:rPr>
              <a:t>Centred around a core bank/financing arrangement</a:t>
            </a:r>
          </a:p>
          <a:p>
            <a:pPr lvl="1"/>
            <a:r>
              <a:rPr lang="en-IE" sz="2400" smtClean="0">
                <a:latin typeface="Calibri" pitchFamily="34" charset="0"/>
              </a:rPr>
              <a:t>Helps insulate against</a:t>
            </a:r>
          </a:p>
          <a:p>
            <a:pPr lvl="2"/>
            <a:r>
              <a:rPr lang="en-IE" smtClean="0">
                <a:latin typeface="Calibri" pitchFamily="34" charset="0"/>
              </a:rPr>
              <a:t>stock market fluctuations</a:t>
            </a:r>
          </a:p>
          <a:p>
            <a:pPr lvl="2"/>
            <a:r>
              <a:rPr lang="en-IE" smtClean="0">
                <a:latin typeface="Calibri" pitchFamily="34" charset="0"/>
              </a:rPr>
              <a:t>Take over attempts</a:t>
            </a:r>
          </a:p>
          <a:p>
            <a:pPr lvl="1"/>
            <a:r>
              <a:rPr lang="en-IE" sz="2400" smtClean="0">
                <a:latin typeface="Calibri" pitchFamily="34" charset="0"/>
              </a:rPr>
              <a:t>Enables long-term planning of innovative, collaborative projects</a:t>
            </a:r>
          </a:p>
          <a:p>
            <a:pPr lvl="1"/>
            <a:endParaRPr lang="en-IE" sz="2000" smtClean="0">
              <a:latin typeface="Calibri" pitchFamily="34" charset="0"/>
            </a:endParaRPr>
          </a:p>
          <a:p>
            <a:pPr lvl="1"/>
            <a:endParaRPr lang="en-IE" sz="2000" smtClean="0">
              <a:latin typeface="Calibri" pitchFamily="34" charset="0"/>
            </a:endParaRPr>
          </a:p>
        </p:txBody>
      </p:sp>
      <p:sp>
        <p:nvSpPr>
          <p:cNvPr id="90115"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6E8F65DF-5DFD-44C6-B2BD-7DC035BB569A}" type="slidenum">
              <a:rPr lang="en-US">
                <a:cs typeface="Arial" charset="0"/>
              </a:rPr>
              <a:pPr fontAlgn="base">
                <a:spcBef>
                  <a:spcPct val="0"/>
                </a:spcBef>
                <a:spcAft>
                  <a:spcPct val="0"/>
                </a:spcAft>
              </a:pPr>
              <a:t>31</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fade">
                                      <p:cBhvr>
                                        <p:cTn id="24" dur="500"/>
                                        <p:tgtEl>
                                          <p:spTgt spid="10">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animEffect transition="in" filter="fade">
                                      <p:cBhvr>
                                        <p:cTn id="29"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defRPr/>
            </a:pPr>
            <a:r>
              <a:rPr lang="en-IE" sz="2800" dirty="0" smtClean="0">
                <a:latin typeface="Calibri" pitchFamily="34" charset="0"/>
              </a:rPr>
              <a:t>Toyota would share personnel with its suppliers</a:t>
            </a:r>
          </a:p>
          <a:p>
            <a:pPr>
              <a:buFontTx/>
              <a:buChar char="-"/>
              <a:defRPr/>
            </a:pPr>
            <a:r>
              <a:rPr lang="en-IE" sz="2800" dirty="0" smtClean="0">
                <a:latin typeface="Calibri" pitchFamily="34" charset="0"/>
              </a:rPr>
              <a:t>To assist with surges in demand</a:t>
            </a:r>
          </a:p>
          <a:p>
            <a:pPr>
              <a:buFontTx/>
              <a:buChar char="-"/>
              <a:defRPr/>
            </a:pPr>
            <a:r>
              <a:rPr lang="en-IE" sz="2800" dirty="0" smtClean="0">
                <a:latin typeface="Calibri" pitchFamily="34" charset="0"/>
              </a:rPr>
              <a:t>To take up senior positions to help improve the supplier companies</a:t>
            </a:r>
          </a:p>
          <a:p>
            <a:pPr>
              <a:buFontTx/>
              <a:buChar char="-"/>
              <a:defRPr/>
            </a:pPr>
            <a:endParaRPr lang="en-IE" sz="2800" dirty="0">
              <a:latin typeface="Calibri" pitchFamily="34" charset="0"/>
            </a:endParaRPr>
          </a:p>
          <a:p>
            <a:pPr marL="0" indent="0">
              <a:buFontTx/>
              <a:buNone/>
              <a:defRPr/>
            </a:pPr>
            <a:endParaRPr lang="en-IE" sz="2000" dirty="0">
              <a:latin typeface="Calibri" pitchFamily="34" charset="0"/>
            </a:endParaRPr>
          </a:p>
        </p:txBody>
      </p:sp>
      <p:sp>
        <p:nvSpPr>
          <p:cNvPr id="92163"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B019994F-F9FF-4742-8BD5-E328AE0E3AE3}" type="slidenum">
              <a:rPr lang="en-US">
                <a:cs typeface="Arial" charset="0"/>
              </a:rPr>
              <a:pPr fontAlgn="base">
                <a:spcBef>
                  <a:spcPct val="0"/>
                </a:spcBef>
                <a:spcAft>
                  <a:spcPct val="0"/>
                </a:spcAft>
              </a:pPr>
              <a:t>32</a:t>
            </a:fld>
            <a:endParaRPr lang="en-US">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2"/>
          <p:cNvSpPr>
            <a:spLocks noGrp="1"/>
          </p:cNvSpPr>
          <p:nvPr>
            <p:ph type="title"/>
          </p:nvPr>
        </p:nvSpPr>
        <p:spPr/>
        <p:txBody>
          <a:bodyPr/>
          <a:lstStyle/>
          <a:p>
            <a:r>
              <a:rPr lang="en-IE" sz="3200" smtClean="0">
                <a:latin typeface="Calibri" pitchFamily="34" charset="0"/>
              </a:rPr>
              <a:t>The Toyota Production Process (TPS)</a:t>
            </a:r>
          </a:p>
        </p:txBody>
      </p:sp>
      <p:sp>
        <p:nvSpPr>
          <p:cNvPr id="10" name="Content Placeholder 1"/>
          <p:cNvSpPr>
            <a:spLocks noGrp="1"/>
          </p:cNvSpPr>
          <p:nvPr>
            <p:ph idx="1"/>
          </p:nvPr>
        </p:nvSpPr>
        <p:spPr>
          <a:xfrm>
            <a:off x="457200" y="1600200"/>
            <a:ext cx="8610600" cy="4876800"/>
          </a:xfrm>
        </p:spPr>
        <p:txBody>
          <a:bodyPr/>
          <a:lstStyle/>
          <a:p>
            <a:pPr marL="0" indent="0">
              <a:buFontTx/>
              <a:buNone/>
              <a:defRPr/>
            </a:pPr>
            <a:r>
              <a:rPr lang="en-IE" sz="2800" dirty="0" smtClean="0">
                <a:latin typeface="Calibri" pitchFamily="34" charset="0"/>
              </a:rPr>
              <a:t>5 modern lean concepts</a:t>
            </a:r>
          </a:p>
          <a:p>
            <a:pPr>
              <a:defRPr/>
            </a:pPr>
            <a:r>
              <a:rPr lang="en-IE" sz="2000" b="1" dirty="0">
                <a:solidFill>
                  <a:srgbClr val="FF0000"/>
                </a:solidFill>
              </a:rPr>
              <a:t>Value</a:t>
            </a:r>
            <a:r>
              <a:rPr lang="en-IE" sz="2000" dirty="0"/>
              <a:t>:  It is defined by the customer and it is paramount to have a clear understanding of what that is;</a:t>
            </a:r>
          </a:p>
          <a:p>
            <a:pPr>
              <a:defRPr/>
            </a:pPr>
            <a:r>
              <a:rPr lang="en-IE" sz="2000" b="1" dirty="0">
                <a:solidFill>
                  <a:srgbClr val="FF0000"/>
                </a:solidFill>
              </a:rPr>
              <a:t>Value Stream</a:t>
            </a:r>
            <a:r>
              <a:rPr lang="en-IE" sz="2000" dirty="0"/>
              <a:t>: A map that identifies every step in the process and categorises each step in terms of the value it adds;</a:t>
            </a:r>
          </a:p>
          <a:p>
            <a:pPr>
              <a:defRPr/>
            </a:pPr>
            <a:r>
              <a:rPr lang="en-IE" sz="2000" b="1" dirty="0">
                <a:solidFill>
                  <a:srgbClr val="FF0000"/>
                </a:solidFill>
              </a:rPr>
              <a:t>Flow</a:t>
            </a:r>
            <a:r>
              <a:rPr lang="en-IE" sz="2000" dirty="0"/>
              <a:t>: It is important that the production process flows continuously;</a:t>
            </a:r>
          </a:p>
          <a:p>
            <a:pPr>
              <a:defRPr/>
            </a:pPr>
            <a:r>
              <a:rPr lang="en-IE" sz="2000" b="1" dirty="0">
                <a:solidFill>
                  <a:srgbClr val="FF0000"/>
                </a:solidFill>
              </a:rPr>
              <a:t>Pull</a:t>
            </a:r>
            <a:r>
              <a:rPr lang="en-IE" sz="2000" dirty="0"/>
              <a:t>: Customer orders pull product, ensuring nothing is built before it is needed;</a:t>
            </a:r>
          </a:p>
          <a:p>
            <a:pPr>
              <a:defRPr/>
            </a:pPr>
            <a:r>
              <a:rPr lang="en-IE" sz="2000" b="1" dirty="0">
                <a:solidFill>
                  <a:srgbClr val="FF0000"/>
                </a:solidFill>
              </a:rPr>
              <a:t>Perfection</a:t>
            </a:r>
            <a:r>
              <a:rPr lang="en-IE" sz="2000" dirty="0"/>
              <a:t>: You strive for perfection in your process by continuously identifying and removing waste.</a:t>
            </a:r>
          </a:p>
          <a:p>
            <a:pPr>
              <a:defRPr/>
            </a:pPr>
            <a:r>
              <a:rPr lang="en-IE" sz="2000" dirty="0"/>
              <a:t>However, </a:t>
            </a:r>
            <a:r>
              <a:rPr lang="en-IE" sz="2000" dirty="0" smtClean="0"/>
              <a:t>a </a:t>
            </a:r>
            <a:r>
              <a:rPr lang="en-IE" sz="2000" dirty="0"/>
              <a:t>6</a:t>
            </a:r>
            <a:r>
              <a:rPr lang="en-IE" sz="2000" baseline="30000" dirty="0"/>
              <a:t>th</a:t>
            </a:r>
            <a:r>
              <a:rPr lang="en-IE" sz="2000" dirty="0"/>
              <a:t> concept </a:t>
            </a:r>
            <a:r>
              <a:rPr lang="en-IE" sz="2000" dirty="0" smtClean="0"/>
              <a:t>should also be used</a:t>
            </a:r>
            <a:r>
              <a:rPr lang="en-IE" sz="2000" dirty="0"/>
              <a:t>, </a:t>
            </a:r>
            <a:r>
              <a:rPr lang="en-IE" sz="2000" b="1" dirty="0">
                <a:solidFill>
                  <a:srgbClr val="FF0000"/>
                </a:solidFill>
              </a:rPr>
              <a:t>Respect for </a:t>
            </a:r>
            <a:r>
              <a:rPr lang="en-IE" sz="2000" b="1" dirty="0" smtClean="0">
                <a:solidFill>
                  <a:srgbClr val="FF0000"/>
                </a:solidFill>
              </a:rPr>
              <a:t>People</a:t>
            </a:r>
            <a:r>
              <a:rPr lang="en-IE" sz="2000" dirty="0">
                <a:solidFill>
                  <a:srgbClr val="FF0000"/>
                </a:solidFill>
              </a:rPr>
              <a:t> </a:t>
            </a:r>
            <a:r>
              <a:rPr lang="en-IE" sz="1800" dirty="0"/>
              <a:t>(</a:t>
            </a:r>
            <a:r>
              <a:rPr lang="en-IE" sz="1800" dirty="0" err="1"/>
              <a:t>Sugimori</a:t>
            </a:r>
            <a:r>
              <a:rPr lang="en-IE" sz="1800" dirty="0"/>
              <a:t> et al., </a:t>
            </a:r>
            <a:r>
              <a:rPr lang="en-IE" sz="1800" dirty="0" smtClean="0"/>
              <a:t>1977)</a:t>
            </a:r>
            <a:r>
              <a:rPr lang="en-IE" sz="2000" dirty="0" smtClean="0">
                <a:solidFill>
                  <a:srgbClr val="FF0000"/>
                </a:solidFill>
              </a:rPr>
              <a:t> </a:t>
            </a:r>
            <a:endParaRPr lang="en-IE" sz="2000" dirty="0">
              <a:solidFill>
                <a:srgbClr val="FF0000"/>
              </a:solidFill>
              <a:latin typeface="Calibri" pitchFamily="34" charset="0"/>
            </a:endParaRPr>
          </a:p>
        </p:txBody>
      </p:sp>
      <p:sp>
        <p:nvSpPr>
          <p:cNvPr id="94211"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9203E951-6987-4FBF-8F36-C2F1799F3FCC}" type="slidenum">
              <a:rPr lang="en-US">
                <a:cs typeface="Arial" charset="0"/>
              </a:rPr>
              <a:pPr fontAlgn="base">
                <a:spcBef>
                  <a:spcPct val="0"/>
                </a:spcBef>
                <a:spcAft>
                  <a:spcPct val="0"/>
                </a:spcAft>
              </a:pPr>
              <a:t>33</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2"/>
          <p:cNvSpPr>
            <a:spLocks noGrp="1"/>
          </p:cNvSpPr>
          <p:nvPr>
            <p:ph type="title"/>
          </p:nvPr>
        </p:nvSpPr>
        <p:spPr/>
        <p:txBody>
          <a:bodyPr/>
          <a:lstStyle/>
          <a:p>
            <a:r>
              <a:rPr lang="en-IE" sz="3200" smtClean="0">
                <a:latin typeface="Calibri" pitchFamily="34" charset="0"/>
              </a:rPr>
              <a:t>The Toyota Production Process (TPS)</a:t>
            </a:r>
          </a:p>
        </p:txBody>
      </p:sp>
      <p:sp>
        <p:nvSpPr>
          <p:cNvPr id="96258" name="Content Placeholder 1"/>
          <p:cNvSpPr>
            <a:spLocks noGrp="1"/>
          </p:cNvSpPr>
          <p:nvPr>
            <p:ph idx="1"/>
          </p:nvPr>
        </p:nvSpPr>
        <p:spPr>
          <a:xfrm>
            <a:off x="457200" y="1600200"/>
            <a:ext cx="8610600" cy="914400"/>
          </a:xfrm>
        </p:spPr>
        <p:txBody>
          <a:bodyPr/>
          <a:lstStyle/>
          <a:p>
            <a:pPr marL="0" indent="0">
              <a:buFontTx/>
              <a:buNone/>
            </a:pPr>
            <a:r>
              <a:rPr lang="en-IE" sz="2800" smtClean="0">
                <a:latin typeface="Calibri" pitchFamily="34" charset="0"/>
              </a:rPr>
              <a:t>Japanese share of world motor vehicle production, </a:t>
            </a:r>
          </a:p>
          <a:p>
            <a:pPr marL="0" indent="0">
              <a:buFontTx/>
              <a:buNone/>
            </a:pPr>
            <a:r>
              <a:rPr lang="en-IE" sz="2800" smtClean="0">
                <a:latin typeface="Calibri" pitchFamily="34" charset="0"/>
              </a:rPr>
              <a:t>1955 - 1989</a:t>
            </a:r>
            <a:endParaRPr lang="en-IE" sz="2000" smtClean="0">
              <a:latin typeface="Calibri" pitchFamily="34" charset="0"/>
            </a:endParaRPr>
          </a:p>
        </p:txBody>
      </p:sp>
      <p:sp>
        <p:nvSpPr>
          <p:cNvPr id="96259"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9E62A93F-7138-4CC1-88FC-771A4EB0C262}" type="slidenum">
              <a:rPr lang="en-US">
                <a:cs typeface="Arial" charset="0"/>
              </a:rPr>
              <a:pPr fontAlgn="base">
                <a:spcBef>
                  <a:spcPct val="0"/>
                </a:spcBef>
                <a:spcAft>
                  <a:spcPct val="0"/>
                </a:spcAft>
              </a:pPr>
              <a:t>34</a:t>
            </a:fld>
            <a:endParaRPr lang="en-US">
              <a:cs typeface="Arial" charset="0"/>
            </a:endParaRPr>
          </a:p>
        </p:txBody>
      </p:sp>
      <p:pic>
        <p:nvPicPr>
          <p:cNvPr id="96260" name="Picture 2"/>
          <p:cNvPicPr>
            <a:picLocks noChangeAspect="1" noChangeArrowheads="1"/>
          </p:cNvPicPr>
          <p:nvPr/>
        </p:nvPicPr>
        <p:blipFill>
          <a:blip r:embed="rId3"/>
          <a:srcRect/>
          <a:stretch>
            <a:fillRect/>
          </a:stretch>
        </p:blipFill>
        <p:spPr bwMode="auto">
          <a:xfrm>
            <a:off x="2543175" y="2347913"/>
            <a:ext cx="5000625" cy="2162175"/>
          </a:xfrm>
          <a:prstGeom prst="rect">
            <a:avLst/>
          </a:prstGeom>
          <a:noFill/>
          <a:ln w="9525">
            <a:noFill/>
            <a:miter lim="800000"/>
            <a:headEnd/>
            <a:tailEnd/>
          </a:ln>
        </p:spPr>
      </p:pic>
      <p:pic>
        <p:nvPicPr>
          <p:cNvPr id="96261" name="Picture 3"/>
          <p:cNvPicPr>
            <a:picLocks noChangeAspect="1" noChangeArrowheads="1"/>
          </p:cNvPicPr>
          <p:nvPr/>
        </p:nvPicPr>
        <p:blipFill>
          <a:blip r:embed="rId4"/>
          <a:srcRect/>
          <a:stretch>
            <a:fillRect/>
          </a:stretch>
        </p:blipFill>
        <p:spPr bwMode="auto">
          <a:xfrm>
            <a:off x="2543175" y="4495800"/>
            <a:ext cx="5000625" cy="2152650"/>
          </a:xfrm>
          <a:prstGeom prst="rect">
            <a:avLst/>
          </a:prstGeom>
          <a:noFill/>
          <a:ln w="9525">
            <a:noFill/>
            <a:miter lim="800000"/>
            <a:headEnd/>
            <a:tailEnd/>
          </a:ln>
        </p:spPr>
      </p:pic>
      <p:sp>
        <p:nvSpPr>
          <p:cNvPr id="4" name="Freeform 3"/>
          <p:cNvSpPr/>
          <p:nvPr/>
        </p:nvSpPr>
        <p:spPr>
          <a:xfrm>
            <a:off x="6488113" y="3352800"/>
            <a:ext cx="804862" cy="231775"/>
          </a:xfrm>
          <a:custGeom>
            <a:avLst/>
            <a:gdLst>
              <a:gd name="connsiteX0" fmla="*/ 0 w 804672"/>
              <a:gd name="connsiteY0" fmla="*/ 0 h 211908"/>
              <a:gd name="connsiteX1" fmla="*/ 7316 w 804672"/>
              <a:gd name="connsiteY1" fmla="*/ 36576 h 211908"/>
              <a:gd name="connsiteX2" fmla="*/ 21946 w 804672"/>
              <a:gd name="connsiteY2" fmla="*/ 51207 h 211908"/>
              <a:gd name="connsiteX3" fmla="*/ 51207 w 804672"/>
              <a:gd name="connsiteY3" fmla="*/ 87783 h 211908"/>
              <a:gd name="connsiteX4" fmla="*/ 73152 w 804672"/>
              <a:gd name="connsiteY4" fmla="*/ 95098 h 211908"/>
              <a:gd name="connsiteX5" fmla="*/ 102413 w 804672"/>
              <a:gd name="connsiteY5" fmla="*/ 124359 h 211908"/>
              <a:gd name="connsiteX6" fmla="*/ 117044 w 804672"/>
              <a:gd name="connsiteY6" fmla="*/ 138989 h 211908"/>
              <a:gd name="connsiteX7" fmla="*/ 138989 w 804672"/>
              <a:gd name="connsiteY7" fmla="*/ 146304 h 211908"/>
              <a:gd name="connsiteX8" fmla="*/ 307239 w 804672"/>
              <a:gd name="connsiteY8" fmla="*/ 138989 h 211908"/>
              <a:gd name="connsiteX9" fmla="*/ 351130 w 804672"/>
              <a:gd name="connsiteY9" fmla="*/ 124359 h 211908"/>
              <a:gd name="connsiteX10" fmla="*/ 402336 w 804672"/>
              <a:gd name="connsiteY10" fmla="*/ 109728 h 211908"/>
              <a:gd name="connsiteX11" fmla="*/ 446228 w 804672"/>
              <a:gd name="connsiteY11" fmla="*/ 117043 h 211908"/>
              <a:gd name="connsiteX12" fmla="*/ 468173 w 804672"/>
              <a:gd name="connsiteY12" fmla="*/ 124359 h 211908"/>
              <a:gd name="connsiteX13" fmla="*/ 482804 w 804672"/>
              <a:gd name="connsiteY13" fmla="*/ 168250 h 211908"/>
              <a:gd name="connsiteX14" fmla="*/ 504749 w 804672"/>
              <a:gd name="connsiteY14" fmla="*/ 175565 h 211908"/>
              <a:gd name="connsiteX15" fmla="*/ 526695 w 804672"/>
              <a:gd name="connsiteY15" fmla="*/ 190195 h 211908"/>
              <a:gd name="connsiteX16" fmla="*/ 592532 w 804672"/>
              <a:gd name="connsiteY16" fmla="*/ 197511 h 211908"/>
              <a:gd name="connsiteX17" fmla="*/ 804672 w 804672"/>
              <a:gd name="connsiteY17" fmla="*/ 204826 h 21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4672" h="211908">
                <a:moveTo>
                  <a:pt x="0" y="0"/>
                </a:moveTo>
                <a:cubicBezTo>
                  <a:pt x="2439" y="12192"/>
                  <a:pt x="2418" y="25148"/>
                  <a:pt x="7316" y="36576"/>
                </a:cubicBezTo>
                <a:cubicBezTo>
                  <a:pt x="10033" y="42915"/>
                  <a:pt x="17638" y="45821"/>
                  <a:pt x="21946" y="51207"/>
                </a:cubicBezTo>
                <a:cubicBezTo>
                  <a:pt x="31147" y="62709"/>
                  <a:pt x="37620" y="79631"/>
                  <a:pt x="51207" y="87783"/>
                </a:cubicBezTo>
                <a:cubicBezTo>
                  <a:pt x="57819" y="91750"/>
                  <a:pt x="65837" y="92660"/>
                  <a:pt x="73152" y="95098"/>
                </a:cubicBezTo>
                <a:lnTo>
                  <a:pt x="102413" y="124359"/>
                </a:lnTo>
                <a:cubicBezTo>
                  <a:pt x="107290" y="129236"/>
                  <a:pt x="110501" y="136808"/>
                  <a:pt x="117044" y="138989"/>
                </a:cubicBezTo>
                <a:lnTo>
                  <a:pt x="138989" y="146304"/>
                </a:lnTo>
                <a:cubicBezTo>
                  <a:pt x="195072" y="143866"/>
                  <a:pt x="251401" y="144765"/>
                  <a:pt x="307239" y="138989"/>
                </a:cubicBezTo>
                <a:cubicBezTo>
                  <a:pt x="322579" y="137402"/>
                  <a:pt x="336500" y="129236"/>
                  <a:pt x="351130" y="124359"/>
                </a:cubicBezTo>
                <a:cubicBezTo>
                  <a:pt x="382623" y="113861"/>
                  <a:pt x="365583" y="118916"/>
                  <a:pt x="402336" y="109728"/>
                </a:cubicBezTo>
                <a:cubicBezTo>
                  <a:pt x="416967" y="112166"/>
                  <a:pt x="431749" y="113825"/>
                  <a:pt x="446228" y="117043"/>
                </a:cubicBezTo>
                <a:cubicBezTo>
                  <a:pt x="453755" y="118716"/>
                  <a:pt x="463691" y="118084"/>
                  <a:pt x="468173" y="124359"/>
                </a:cubicBezTo>
                <a:cubicBezTo>
                  <a:pt x="477137" y="136908"/>
                  <a:pt x="468174" y="163373"/>
                  <a:pt x="482804" y="168250"/>
                </a:cubicBezTo>
                <a:cubicBezTo>
                  <a:pt x="490119" y="170688"/>
                  <a:pt x="497852" y="172117"/>
                  <a:pt x="504749" y="175565"/>
                </a:cubicBezTo>
                <a:cubicBezTo>
                  <a:pt x="512613" y="179497"/>
                  <a:pt x="518166" y="188063"/>
                  <a:pt x="526695" y="190195"/>
                </a:cubicBezTo>
                <a:cubicBezTo>
                  <a:pt x="548116" y="195550"/>
                  <a:pt x="570586" y="195072"/>
                  <a:pt x="592532" y="197511"/>
                </a:cubicBezTo>
                <a:cubicBezTo>
                  <a:pt x="674622" y="224874"/>
                  <a:pt x="606766" y="204826"/>
                  <a:pt x="804672" y="20482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E"/>
          </a:p>
        </p:txBody>
      </p:sp>
      <p:sp>
        <p:nvSpPr>
          <p:cNvPr id="5" name="TextBox 4"/>
          <p:cNvSpPr txBox="1">
            <a:spLocks noChangeArrowheads="1"/>
          </p:cNvSpPr>
          <p:nvPr/>
        </p:nvSpPr>
        <p:spPr bwMode="auto">
          <a:xfrm>
            <a:off x="7848600" y="2743200"/>
            <a:ext cx="1143000" cy="369888"/>
          </a:xfrm>
          <a:prstGeom prst="rect">
            <a:avLst/>
          </a:prstGeom>
          <a:noFill/>
          <a:ln w="9525">
            <a:noFill/>
            <a:miter lim="800000"/>
            <a:headEnd/>
            <a:tailEnd/>
          </a:ln>
        </p:spPr>
        <p:txBody>
          <a:bodyPr wrap="none">
            <a:spAutoFit/>
          </a:bodyPr>
          <a:lstStyle/>
          <a:p>
            <a:r>
              <a:rPr lang="en-IE"/>
              <a:t>Off-shore</a:t>
            </a:r>
          </a:p>
        </p:txBody>
      </p:sp>
      <p:cxnSp>
        <p:nvCxnSpPr>
          <p:cNvPr id="7" name="Straight Arrow Connector 6"/>
          <p:cNvCxnSpPr>
            <a:stCxn id="5" idx="1"/>
          </p:cNvCxnSpPr>
          <p:nvPr/>
        </p:nvCxnSpPr>
        <p:spPr>
          <a:xfrm flipH="1">
            <a:off x="7292975" y="2927350"/>
            <a:ext cx="555625" cy="541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2"/>
          <p:cNvSpPr>
            <a:spLocks noGrp="1"/>
          </p:cNvSpPr>
          <p:nvPr>
            <p:ph type="title"/>
          </p:nvPr>
        </p:nvSpPr>
        <p:spPr/>
        <p:txBody>
          <a:bodyPr/>
          <a:lstStyle/>
          <a:p>
            <a:r>
              <a:rPr lang="en-IE" sz="3200" smtClean="0">
                <a:latin typeface="Calibri" pitchFamily="34" charset="0"/>
              </a:rPr>
              <a:t>The House of Lean</a:t>
            </a:r>
          </a:p>
        </p:txBody>
      </p:sp>
      <p:sp>
        <p:nvSpPr>
          <p:cNvPr id="10" name="Content Placeholder 1"/>
          <p:cNvSpPr>
            <a:spLocks noGrp="1"/>
          </p:cNvSpPr>
          <p:nvPr>
            <p:ph idx="1"/>
          </p:nvPr>
        </p:nvSpPr>
        <p:spPr>
          <a:xfrm>
            <a:off x="5105400" y="1981200"/>
            <a:ext cx="3657600" cy="4724400"/>
          </a:xfrm>
        </p:spPr>
        <p:txBody>
          <a:bodyPr/>
          <a:lstStyle/>
          <a:p>
            <a:pPr marL="0" indent="0">
              <a:buFontTx/>
              <a:buNone/>
              <a:defRPr/>
            </a:pPr>
            <a:r>
              <a:rPr lang="en-IE" sz="1800" dirty="0" smtClean="0">
                <a:latin typeface="Calibri" pitchFamily="34" charset="0"/>
              </a:rPr>
              <a:t>The goal is “perfection”</a:t>
            </a:r>
          </a:p>
          <a:p>
            <a:pPr marL="0" indent="0">
              <a:buFontTx/>
              <a:buNone/>
              <a:defRPr/>
            </a:pPr>
            <a:endParaRPr lang="en-IE" sz="1800" dirty="0">
              <a:latin typeface="Calibri" pitchFamily="34" charset="0"/>
            </a:endParaRPr>
          </a:p>
          <a:p>
            <a:pPr marL="0" indent="0">
              <a:buFontTx/>
              <a:buNone/>
              <a:defRPr/>
            </a:pPr>
            <a:endParaRPr lang="en-IE" sz="1800" dirty="0" smtClean="0">
              <a:latin typeface="Calibri" pitchFamily="34" charset="0"/>
            </a:endParaRPr>
          </a:p>
          <a:p>
            <a:pPr marL="0" indent="0">
              <a:buFontTx/>
              <a:buNone/>
              <a:defRPr/>
            </a:pPr>
            <a:endParaRPr lang="en-IE" sz="1800" dirty="0" smtClean="0">
              <a:latin typeface="Calibri" pitchFamily="34" charset="0"/>
            </a:endParaRPr>
          </a:p>
          <a:p>
            <a:pPr marL="0" indent="0">
              <a:buFontTx/>
              <a:buNone/>
              <a:defRPr/>
            </a:pPr>
            <a:r>
              <a:rPr lang="en-IE" sz="1800" dirty="0" smtClean="0">
                <a:latin typeface="Calibri" pitchFamily="34" charset="0"/>
              </a:rPr>
              <a:t>Two supporting pillars:</a:t>
            </a:r>
          </a:p>
          <a:p>
            <a:pPr>
              <a:buFontTx/>
              <a:buChar char="-"/>
              <a:defRPr/>
            </a:pPr>
            <a:r>
              <a:rPr lang="en-IE" sz="1800" dirty="0" smtClean="0">
                <a:latin typeface="Calibri" pitchFamily="34" charset="0"/>
              </a:rPr>
              <a:t>Just-in-time</a:t>
            </a:r>
          </a:p>
          <a:p>
            <a:pPr>
              <a:buFontTx/>
              <a:buChar char="-"/>
              <a:defRPr/>
            </a:pPr>
            <a:r>
              <a:rPr lang="en-IE" sz="1800" dirty="0" err="1" smtClean="0">
                <a:latin typeface="Calibri" pitchFamily="34" charset="0"/>
              </a:rPr>
              <a:t>Jidoku</a:t>
            </a:r>
            <a:endParaRPr lang="en-IE" sz="1800" dirty="0" smtClean="0">
              <a:latin typeface="Calibri" pitchFamily="34" charset="0"/>
            </a:endParaRPr>
          </a:p>
          <a:p>
            <a:pPr>
              <a:buFontTx/>
              <a:buChar char="-"/>
              <a:defRPr/>
            </a:pPr>
            <a:endParaRPr lang="en-IE" sz="1800" dirty="0">
              <a:latin typeface="Calibri" pitchFamily="34" charset="0"/>
            </a:endParaRPr>
          </a:p>
          <a:p>
            <a:pPr>
              <a:buFontTx/>
              <a:buChar char="-"/>
              <a:defRPr/>
            </a:pPr>
            <a:endParaRPr lang="en-IE" sz="1800" dirty="0" smtClean="0">
              <a:latin typeface="Calibri" pitchFamily="34" charset="0"/>
            </a:endParaRPr>
          </a:p>
          <a:p>
            <a:pPr>
              <a:buFontTx/>
              <a:buChar char="-"/>
              <a:defRPr/>
            </a:pPr>
            <a:endParaRPr lang="en-IE" sz="1800" dirty="0" smtClean="0">
              <a:latin typeface="Calibri" pitchFamily="34" charset="0"/>
            </a:endParaRPr>
          </a:p>
          <a:p>
            <a:pPr marL="0" indent="0">
              <a:buFontTx/>
              <a:buNone/>
              <a:defRPr/>
            </a:pPr>
            <a:r>
              <a:rPr lang="en-IE" sz="1800" dirty="0" smtClean="0">
                <a:latin typeface="Calibri" pitchFamily="34" charset="0"/>
              </a:rPr>
              <a:t>Foundations of stabilising principles:</a:t>
            </a:r>
          </a:p>
          <a:p>
            <a:pPr>
              <a:buFontTx/>
              <a:buChar char="-"/>
              <a:defRPr/>
            </a:pPr>
            <a:r>
              <a:rPr lang="en-IE" sz="1600" dirty="0" smtClean="0">
                <a:latin typeface="Calibri" pitchFamily="34" charset="0"/>
              </a:rPr>
              <a:t>Standardised processes</a:t>
            </a:r>
          </a:p>
          <a:p>
            <a:pPr>
              <a:buFontTx/>
              <a:buChar char="-"/>
              <a:defRPr/>
            </a:pPr>
            <a:r>
              <a:rPr lang="en-IE" sz="1600" dirty="0" smtClean="0">
                <a:latin typeface="Calibri" pitchFamily="34" charset="0"/>
              </a:rPr>
              <a:t>Production levelling</a:t>
            </a:r>
          </a:p>
          <a:p>
            <a:pPr>
              <a:buFontTx/>
              <a:buChar char="-"/>
              <a:defRPr/>
            </a:pPr>
            <a:r>
              <a:rPr lang="en-IE" sz="1600" dirty="0" smtClean="0">
                <a:latin typeface="Calibri" pitchFamily="34" charset="0"/>
              </a:rPr>
              <a:t>Visual workflow management</a:t>
            </a:r>
            <a:endParaRPr lang="en-IE" sz="1600" dirty="0">
              <a:latin typeface="Calibri" pitchFamily="34" charset="0"/>
            </a:endParaRPr>
          </a:p>
        </p:txBody>
      </p:sp>
      <p:sp>
        <p:nvSpPr>
          <p:cNvPr id="98307"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EFE8EC9C-DFC8-46DF-B52E-990F4B223F9F}" type="slidenum">
              <a:rPr lang="en-US">
                <a:cs typeface="Arial" charset="0"/>
              </a:rPr>
              <a:pPr fontAlgn="base">
                <a:spcBef>
                  <a:spcPct val="0"/>
                </a:spcBef>
                <a:spcAft>
                  <a:spcPct val="0"/>
                </a:spcAft>
              </a:pPr>
              <a:t>35</a:t>
            </a:fld>
            <a:endParaRPr lang="en-US">
              <a:cs typeface="Arial" charset="0"/>
            </a:endParaRPr>
          </a:p>
        </p:txBody>
      </p:sp>
      <p:pic>
        <p:nvPicPr>
          <p:cNvPr id="98308" name="Picture 2"/>
          <p:cNvPicPr>
            <a:picLocks noChangeAspect="1" noChangeArrowheads="1"/>
          </p:cNvPicPr>
          <p:nvPr/>
        </p:nvPicPr>
        <p:blipFill>
          <a:blip r:embed="rId3"/>
          <a:srcRect/>
          <a:stretch>
            <a:fillRect/>
          </a:stretch>
        </p:blipFill>
        <p:spPr bwMode="auto">
          <a:xfrm>
            <a:off x="266700" y="1524000"/>
            <a:ext cx="4610100" cy="495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fade">
                                      <p:cBhvr>
                                        <p:cTn id="15" dur="500"/>
                                        <p:tgtEl>
                                          <p:spTgt spid="10">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6" end="6"/>
                                            </p:txEl>
                                          </p:spTgt>
                                        </p:tgtEl>
                                        <p:attrNameLst>
                                          <p:attrName>style.visibility</p:attrName>
                                        </p:attrNameLst>
                                      </p:cBhvr>
                                      <p:to>
                                        <p:strVal val="visible"/>
                                      </p:to>
                                    </p:set>
                                    <p:animEffect transition="in" filter="fade">
                                      <p:cBhvr>
                                        <p:cTn id="18" dur="500"/>
                                        <p:tgtEl>
                                          <p:spTgt spid="10">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10" end="10"/>
                                            </p:txEl>
                                          </p:spTgt>
                                        </p:tgtEl>
                                        <p:attrNameLst>
                                          <p:attrName>style.visibility</p:attrName>
                                        </p:attrNameLst>
                                      </p:cBhvr>
                                      <p:to>
                                        <p:strVal val="visible"/>
                                      </p:to>
                                    </p:set>
                                    <p:animEffect transition="in" filter="fade">
                                      <p:cBhvr>
                                        <p:cTn id="23" dur="500"/>
                                        <p:tgtEl>
                                          <p:spTgt spid="10">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11" end="11"/>
                                            </p:txEl>
                                          </p:spTgt>
                                        </p:tgtEl>
                                        <p:attrNameLst>
                                          <p:attrName>style.visibility</p:attrName>
                                        </p:attrNameLst>
                                      </p:cBhvr>
                                      <p:to>
                                        <p:strVal val="visible"/>
                                      </p:to>
                                    </p:set>
                                    <p:animEffect transition="in" filter="fade">
                                      <p:cBhvr>
                                        <p:cTn id="26" dur="500"/>
                                        <p:tgtEl>
                                          <p:spTgt spid="10">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12" end="12"/>
                                            </p:txEl>
                                          </p:spTgt>
                                        </p:tgtEl>
                                        <p:attrNameLst>
                                          <p:attrName>style.visibility</p:attrName>
                                        </p:attrNameLst>
                                      </p:cBhvr>
                                      <p:to>
                                        <p:strVal val="visible"/>
                                      </p:to>
                                    </p:set>
                                    <p:animEffect transition="in" filter="fade">
                                      <p:cBhvr>
                                        <p:cTn id="29" dur="500"/>
                                        <p:tgtEl>
                                          <p:spTgt spid="10">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xEl>
                                              <p:pRg st="13" end="13"/>
                                            </p:txEl>
                                          </p:spTgt>
                                        </p:tgtEl>
                                        <p:attrNameLst>
                                          <p:attrName>style.visibility</p:attrName>
                                        </p:attrNameLst>
                                      </p:cBhvr>
                                      <p:to>
                                        <p:strVal val="visible"/>
                                      </p:to>
                                    </p:set>
                                    <p:animEffect transition="in" filter="fade">
                                      <p:cBhvr>
                                        <p:cTn id="32" dur="500"/>
                                        <p:tgtEl>
                                          <p:spTgt spid="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953000"/>
          </a:xfrm>
        </p:spPr>
        <p:txBody>
          <a:bodyPr/>
          <a:lstStyle/>
          <a:p>
            <a:pPr marL="0" indent="0">
              <a:buFontTx/>
              <a:buNone/>
              <a:defRPr/>
            </a:pPr>
            <a:r>
              <a:rPr lang="en-IE" sz="2800" dirty="0" smtClean="0">
                <a:latin typeface="Calibri" pitchFamily="34" charset="0"/>
              </a:rPr>
              <a:t>1890s </a:t>
            </a:r>
            <a:r>
              <a:rPr lang="en-IE" sz="2800" dirty="0" err="1" smtClean="0">
                <a:latin typeface="Calibri" pitchFamily="34" charset="0"/>
              </a:rPr>
              <a:t>Panhard</a:t>
            </a:r>
            <a:r>
              <a:rPr lang="en-IE" sz="2800" dirty="0" smtClean="0">
                <a:latin typeface="Calibri" pitchFamily="34" charset="0"/>
              </a:rPr>
              <a:t> et </a:t>
            </a:r>
            <a:r>
              <a:rPr lang="en-IE" sz="2800" dirty="0" err="1" smtClean="0">
                <a:latin typeface="Calibri" pitchFamily="34" charset="0"/>
              </a:rPr>
              <a:t>Levassor</a:t>
            </a:r>
            <a:r>
              <a:rPr lang="en-IE" sz="2800" dirty="0" smtClean="0">
                <a:latin typeface="Calibri" pitchFamily="34" charset="0"/>
              </a:rPr>
              <a:t> – The world’s leading car company</a:t>
            </a:r>
          </a:p>
          <a:p>
            <a:pPr>
              <a:defRPr/>
            </a:pPr>
            <a:r>
              <a:rPr lang="en-IE" sz="2800" dirty="0" smtClean="0">
                <a:latin typeface="Calibri" pitchFamily="34" charset="0"/>
              </a:rPr>
              <a:t>Secured a license to manufacture a high speed engine (</a:t>
            </a:r>
            <a:r>
              <a:rPr lang="en-IE" sz="2800" dirty="0" err="1" smtClean="0">
                <a:latin typeface="Calibri" pitchFamily="34" charset="0"/>
              </a:rPr>
              <a:t>Gottleib</a:t>
            </a:r>
            <a:r>
              <a:rPr lang="en-IE" sz="2800" dirty="0" smtClean="0">
                <a:latin typeface="Calibri" pitchFamily="34" charset="0"/>
              </a:rPr>
              <a:t> Daimler)</a:t>
            </a:r>
          </a:p>
          <a:p>
            <a:pPr>
              <a:defRPr/>
            </a:pPr>
            <a:r>
              <a:rPr lang="en-IE" sz="2800" dirty="0" smtClean="0">
                <a:latin typeface="Calibri" pitchFamily="34" charset="0"/>
              </a:rPr>
              <a:t>P&amp;L design was engine to the front driving the rear wheels</a:t>
            </a:r>
          </a:p>
          <a:p>
            <a:pPr>
              <a:defRPr/>
            </a:pPr>
            <a:r>
              <a:rPr lang="en-IE" sz="2800" dirty="0" smtClean="0">
                <a:latin typeface="Calibri" pitchFamily="34" charset="0"/>
              </a:rPr>
              <a:t>Was still very much a craft-production process</a:t>
            </a:r>
          </a:p>
          <a:p>
            <a:pPr lvl="1">
              <a:defRPr/>
            </a:pPr>
            <a:r>
              <a:rPr lang="en-IE" sz="2000" dirty="0" smtClean="0">
                <a:latin typeface="Calibri" pitchFamily="34" charset="0"/>
              </a:rPr>
              <a:t>Highly skilled labour</a:t>
            </a:r>
          </a:p>
          <a:p>
            <a:pPr lvl="1">
              <a:defRPr/>
            </a:pPr>
            <a:r>
              <a:rPr lang="en-IE" sz="2000" dirty="0" smtClean="0">
                <a:latin typeface="Calibri" pitchFamily="34" charset="0"/>
              </a:rPr>
              <a:t>Contractors used slightly different gauges (not identical car parts)</a:t>
            </a:r>
          </a:p>
          <a:p>
            <a:pPr lvl="1">
              <a:defRPr/>
            </a:pPr>
            <a:r>
              <a:rPr lang="en-IE" sz="2000" dirty="0" smtClean="0">
                <a:latin typeface="Calibri" pitchFamily="34" charset="0"/>
              </a:rPr>
              <a:t>Fitters would have to file down the parts</a:t>
            </a:r>
          </a:p>
          <a:p>
            <a:pPr lvl="2">
              <a:defRPr/>
            </a:pPr>
            <a:r>
              <a:rPr lang="en-IE" sz="1800" dirty="0" smtClean="0">
                <a:latin typeface="Calibri" pitchFamily="34" charset="0"/>
              </a:rPr>
              <a:t>Resulting in what is now referred to as </a:t>
            </a:r>
            <a:r>
              <a:rPr lang="en-IE" sz="1800" b="1" dirty="0" smtClean="0">
                <a:latin typeface="Calibri" pitchFamily="34" charset="0"/>
              </a:rPr>
              <a:t>dimensional creep</a:t>
            </a:r>
            <a:endParaRPr lang="en-IE" sz="1800" b="1" dirty="0">
              <a:latin typeface="Calibri" pitchFamily="34" charset="0"/>
            </a:endParaRPr>
          </a:p>
        </p:txBody>
      </p:sp>
      <p:sp>
        <p:nvSpPr>
          <p:cNvPr id="34818" name="Title 2"/>
          <p:cNvSpPr>
            <a:spLocks noGrp="1"/>
          </p:cNvSpPr>
          <p:nvPr>
            <p:ph type="title"/>
          </p:nvPr>
        </p:nvSpPr>
        <p:spPr/>
        <p:txBody>
          <a:bodyPr/>
          <a:lstStyle/>
          <a:p>
            <a:r>
              <a:rPr lang="en-IE" sz="3600" smtClean="0">
                <a:latin typeface="Calibri" pitchFamily="34" charset="0"/>
              </a:rPr>
              <a:t>A history of Car Manufacturing</a:t>
            </a:r>
          </a:p>
        </p:txBody>
      </p:sp>
      <p:sp>
        <p:nvSpPr>
          <p:cNvPr id="34819"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25BE708C-8BEF-4DBF-A112-508931E96B05}"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4114800" cy="2514600"/>
          </a:xfrm>
        </p:spPr>
        <p:txBody>
          <a:bodyPr/>
          <a:lstStyle/>
          <a:p>
            <a:pPr marL="0" indent="0">
              <a:buFontTx/>
              <a:buNone/>
              <a:defRPr/>
            </a:pPr>
            <a:r>
              <a:rPr lang="en-IE" sz="2400" dirty="0" smtClean="0">
                <a:latin typeface="Calibri" pitchFamily="34" charset="0"/>
              </a:rPr>
              <a:t>Evelyn Henry Ellis – 1895</a:t>
            </a:r>
          </a:p>
          <a:p>
            <a:pPr>
              <a:buFontTx/>
              <a:buChar char="-"/>
              <a:defRPr/>
            </a:pPr>
            <a:r>
              <a:rPr lang="en-IE" sz="2400" dirty="0" smtClean="0">
                <a:latin typeface="Calibri" pitchFamily="34" charset="0"/>
              </a:rPr>
              <a:t>First automobile to be driven in England</a:t>
            </a:r>
          </a:p>
          <a:p>
            <a:pPr>
              <a:buFontTx/>
              <a:buChar char="-"/>
              <a:defRPr/>
            </a:pPr>
            <a:r>
              <a:rPr lang="en-IE" sz="2400" dirty="0" smtClean="0">
                <a:latin typeface="Calibri" pitchFamily="34" charset="0"/>
              </a:rPr>
              <a:t>56 miles in 5 hours 32 minutes</a:t>
            </a:r>
          </a:p>
          <a:p>
            <a:pPr>
              <a:buFontTx/>
              <a:buChar char="-"/>
              <a:defRPr/>
            </a:pPr>
            <a:r>
              <a:rPr lang="en-IE" sz="2400" dirty="0" smtClean="0">
                <a:latin typeface="Calibri" pitchFamily="34" charset="0"/>
              </a:rPr>
              <a:t>Average speed 9.84 mph</a:t>
            </a:r>
            <a:endParaRPr lang="en-IE" sz="1600" dirty="0">
              <a:latin typeface="Calibri" pitchFamily="34" charset="0"/>
            </a:endParaRPr>
          </a:p>
        </p:txBody>
      </p:sp>
      <p:sp>
        <p:nvSpPr>
          <p:cNvPr id="36866" name="Title 2"/>
          <p:cNvSpPr>
            <a:spLocks noGrp="1"/>
          </p:cNvSpPr>
          <p:nvPr>
            <p:ph type="title"/>
          </p:nvPr>
        </p:nvSpPr>
        <p:spPr/>
        <p:txBody>
          <a:bodyPr/>
          <a:lstStyle/>
          <a:p>
            <a:r>
              <a:rPr lang="en-IE" sz="3600" smtClean="0">
                <a:latin typeface="Calibri" pitchFamily="34" charset="0"/>
              </a:rPr>
              <a:t>A history of Car Manufacturing</a:t>
            </a:r>
          </a:p>
        </p:txBody>
      </p:sp>
      <p:pic>
        <p:nvPicPr>
          <p:cNvPr id="36867" name="Picture 4" descr="http://www.datchethistory.org.uk/Link%20Articles/Ellis/ellis.JPG"/>
          <p:cNvPicPr>
            <a:picLocks noChangeAspect="1" noChangeArrowheads="1"/>
          </p:cNvPicPr>
          <p:nvPr/>
        </p:nvPicPr>
        <p:blipFill>
          <a:blip r:embed="rId3"/>
          <a:srcRect/>
          <a:stretch>
            <a:fillRect/>
          </a:stretch>
        </p:blipFill>
        <p:spPr bwMode="auto">
          <a:xfrm>
            <a:off x="4191000" y="2438400"/>
            <a:ext cx="4267200" cy="3181350"/>
          </a:xfrm>
          <a:prstGeom prst="rect">
            <a:avLst/>
          </a:prstGeom>
          <a:noFill/>
          <a:ln w="9525">
            <a:noFill/>
            <a:miter lim="800000"/>
            <a:headEnd/>
            <a:tailEnd/>
          </a:ln>
        </p:spPr>
      </p:pic>
      <p:sp>
        <p:nvSpPr>
          <p:cNvPr id="36868"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B33CC516-5EC3-4715-AB89-EA37F3682D19}" type="slidenum">
              <a:rPr lang="en-US">
                <a:cs typeface="Arial" charset="0"/>
              </a:rPr>
              <a:pPr fontAlgn="base">
                <a:spcBef>
                  <a:spcPct val="0"/>
                </a:spcBef>
                <a:spcAft>
                  <a:spcPct val="0"/>
                </a:spcAft>
              </a:pPr>
              <a:t>5</a:t>
            </a:fld>
            <a:endParaRPr lang="en-US">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defRPr/>
            </a:pPr>
            <a:r>
              <a:rPr lang="en-IE" sz="2400" b="1" dirty="0" smtClean="0">
                <a:latin typeface="Calibri" pitchFamily="34" charset="0"/>
              </a:rPr>
              <a:t>Craft Production </a:t>
            </a:r>
            <a:r>
              <a:rPr lang="en-IE" sz="2400" dirty="0" smtClean="0">
                <a:latin typeface="Calibri" pitchFamily="34" charset="0"/>
              </a:rPr>
              <a:t>characteristics</a:t>
            </a:r>
            <a:endParaRPr lang="en-IE" sz="2400" dirty="0">
              <a:latin typeface="Calibri" pitchFamily="34" charset="0"/>
            </a:endParaRPr>
          </a:p>
          <a:p>
            <a:pPr>
              <a:defRPr/>
            </a:pPr>
            <a:r>
              <a:rPr lang="en-IE" sz="2000" dirty="0" smtClean="0">
                <a:latin typeface="Calibri" pitchFamily="34" charset="0"/>
              </a:rPr>
              <a:t>A workforce highly skilled in design, machine operations, and fitting</a:t>
            </a:r>
          </a:p>
          <a:p>
            <a:pPr>
              <a:defRPr/>
            </a:pPr>
            <a:r>
              <a:rPr lang="en-IE" sz="2000" dirty="0" smtClean="0">
                <a:latin typeface="Calibri" pitchFamily="34" charset="0"/>
              </a:rPr>
              <a:t>Organisations that were extremely decentralised, although concentrated within a single city</a:t>
            </a:r>
          </a:p>
          <a:p>
            <a:pPr>
              <a:defRPr/>
            </a:pPr>
            <a:r>
              <a:rPr lang="en-IE" sz="2000" dirty="0" smtClean="0">
                <a:latin typeface="Calibri" pitchFamily="34" charset="0"/>
              </a:rPr>
              <a:t>The system was coordinated by an owner/entrepreneur in direct contact with everyone involved – customers, employees, and suppliers</a:t>
            </a:r>
          </a:p>
          <a:p>
            <a:pPr>
              <a:defRPr/>
            </a:pPr>
            <a:r>
              <a:rPr lang="en-IE" sz="2000" dirty="0" smtClean="0">
                <a:latin typeface="Calibri" pitchFamily="34" charset="0"/>
              </a:rPr>
              <a:t>General purpose machine tools to perform drilling, grinding, and other operations on metal and wood</a:t>
            </a:r>
          </a:p>
          <a:p>
            <a:pPr>
              <a:defRPr/>
            </a:pPr>
            <a:r>
              <a:rPr lang="en-IE" sz="2000" dirty="0" smtClean="0">
                <a:latin typeface="Calibri" pitchFamily="34" charset="0"/>
              </a:rPr>
              <a:t>Very low production volume – 1,000 or fewer automobiles a year. Very few built to the same design</a:t>
            </a:r>
          </a:p>
          <a:p>
            <a:pPr>
              <a:defRPr/>
            </a:pPr>
            <a:r>
              <a:rPr lang="en-IE" sz="2000" dirty="0" smtClean="0">
                <a:latin typeface="Calibri" pitchFamily="34" charset="0"/>
              </a:rPr>
              <a:t>Craft techniques inherently produced variations.</a:t>
            </a:r>
          </a:p>
        </p:txBody>
      </p:sp>
      <p:sp>
        <p:nvSpPr>
          <p:cNvPr id="38914" name="Title 2"/>
          <p:cNvSpPr>
            <a:spLocks noGrp="1"/>
          </p:cNvSpPr>
          <p:nvPr>
            <p:ph type="title"/>
          </p:nvPr>
        </p:nvSpPr>
        <p:spPr/>
        <p:txBody>
          <a:bodyPr/>
          <a:lstStyle/>
          <a:p>
            <a:r>
              <a:rPr lang="en-IE" sz="3600" smtClean="0">
                <a:latin typeface="Calibri" pitchFamily="34" charset="0"/>
              </a:rPr>
              <a:t>A history of Car Manufacturing</a:t>
            </a:r>
          </a:p>
        </p:txBody>
      </p:sp>
      <p:sp>
        <p:nvSpPr>
          <p:cNvPr id="38915"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440B0E9E-52B1-44C3-A7EE-2CB8CAB77FDB}"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defRPr/>
            </a:pPr>
            <a:r>
              <a:rPr lang="en-IE" sz="2400" dirty="0" smtClean="0">
                <a:latin typeface="Calibri" pitchFamily="34" charset="0"/>
              </a:rPr>
              <a:t>Competition</a:t>
            </a:r>
          </a:p>
          <a:p>
            <a:pPr>
              <a:defRPr/>
            </a:pPr>
            <a:r>
              <a:rPr lang="en-IE" sz="2400" dirty="0" smtClean="0">
                <a:latin typeface="Calibri" pitchFamily="34" charset="0"/>
              </a:rPr>
              <a:t>By 1905 hundreds of companies in Western Europe and North America were turning out automobiles in small volumes using craft techniques</a:t>
            </a:r>
          </a:p>
          <a:p>
            <a:pPr>
              <a:defRPr/>
            </a:pPr>
            <a:endParaRPr lang="en-IE" sz="2400" dirty="0">
              <a:latin typeface="Calibri" pitchFamily="34" charset="0"/>
            </a:endParaRPr>
          </a:p>
          <a:p>
            <a:pPr marL="0" indent="0">
              <a:buFontTx/>
              <a:buNone/>
              <a:defRPr/>
            </a:pPr>
            <a:r>
              <a:rPr lang="en-IE" sz="2400" dirty="0" smtClean="0">
                <a:latin typeface="Calibri" pitchFamily="34" charset="0"/>
              </a:rPr>
              <a:t>However, a fatal aspect of the craft process was the inability of these small companies to develop new technologies.</a:t>
            </a:r>
          </a:p>
          <a:p>
            <a:pPr marL="0" indent="0">
              <a:buFontTx/>
              <a:buNone/>
              <a:defRPr/>
            </a:pPr>
            <a:r>
              <a:rPr lang="en-IE" sz="2400" dirty="0" smtClean="0">
                <a:latin typeface="Calibri" pitchFamily="34" charset="0"/>
              </a:rPr>
              <a:t>The industry was reaching a plateau, requiring fundamental innovations rather than tinkering to move it along.</a:t>
            </a:r>
          </a:p>
          <a:p>
            <a:pPr marL="0" indent="0">
              <a:buFontTx/>
              <a:buNone/>
              <a:defRPr/>
            </a:pPr>
            <a:endParaRPr lang="en-IE" sz="2000" dirty="0">
              <a:latin typeface="Calibri" pitchFamily="34" charset="0"/>
            </a:endParaRPr>
          </a:p>
          <a:p>
            <a:pPr marL="0" indent="0">
              <a:buFontTx/>
              <a:buNone/>
              <a:defRPr/>
            </a:pPr>
            <a:r>
              <a:rPr lang="en-IE" sz="2400" dirty="0" smtClean="0">
                <a:latin typeface="Calibri" pitchFamily="34" charset="0"/>
              </a:rPr>
              <a:t>Enter Henry Ford…</a:t>
            </a:r>
            <a:endParaRPr lang="en-IE" sz="2400" dirty="0">
              <a:latin typeface="Calibri" pitchFamily="34" charset="0"/>
            </a:endParaRPr>
          </a:p>
        </p:txBody>
      </p:sp>
      <p:sp>
        <p:nvSpPr>
          <p:cNvPr id="40962" name="Title 2"/>
          <p:cNvSpPr>
            <a:spLocks noGrp="1"/>
          </p:cNvSpPr>
          <p:nvPr>
            <p:ph type="title"/>
          </p:nvPr>
        </p:nvSpPr>
        <p:spPr/>
        <p:txBody>
          <a:bodyPr/>
          <a:lstStyle/>
          <a:p>
            <a:r>
              <a:rPr lang="en-IE" sz="3600" smtClean="0">
                <a:latin typeface="Calibri" pitchFamily="34" charset="0"/>
              </a:rPr>
              <a:t>A history of Car Manufacturing</a:t>
            </a:r>
          </a:p>
        </p:txBody>
      </p:sp>
      <p:sp>
        <p:nvSpPr>
          <p:cNvPr id="40963"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198D4ED5-D53C-4EA8-84F7-D9018FBE4367}" type="slidenum">
              <a:rPr lang="en-US">
                <a:cs typeface="Arial" charset="0"/>
              </a:rPr>
              <a:pPr fontAlgn="base">
                <a:spcBef>
                  <a:spcPct val="0"/>
                </a:spcBef>
                <a:spcAft>
                  <a:spcPct val="0"/>
                </a:spcAft>
              </a:pPr>
              <a:t>7</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pPr>
            <a:r>
              <a:rPr lang="en-IE" sz="2000" smtClean="0">
                <a:latin typeface="Calibri" pitchFamily="34" charset="0"/>
              </a:rPr>
              <a:t>"I will build a car for the great multitude. It will be large enough for the family, but small enough for the individual to run and care for. It will be constructed of the best materials, by the best men to be hired, after the simplest designs that modern engineering can devise. But it will be so low in price that no man making a good salary will be unable to own one – and enjoy with his family the blessing of hours of pleasure in God's great open spaces”</a:t>
            </a:r>
          </a:p>
          <a:p>
            <a:pPr marL="0" indent="0">
              <a:buFontTx/>
              <a:buNone/>
            </a:pPr>
            <a:endParaRPr lang="en-IE" sz="2000" smtClean="0">
              <a:latin typeface="Calibri" pitchFamily="34" charset="0"/>
            </a:endParaRPr>
          </a:p>
          <a:p>
            <a:pPr marL="0" indent="0">
              <a:buFontTx/>
              <a:buNone/>
            </a:pPr>
            <a:r>
              <a:rPr lang="en-IE" sz="2000" smtClean="0">
                <a:latin typeface="Calibri" pitchFamily="34" charset="0"/>
              </a:rPr>
              <a:t>Henry Ford “My life and my work”, 1922.</a:t>
            </a:r>
          </a:p>
          <a:p>
            <a:pPr marL="0" indent="0">
              <a:buFontTx/>
              <a:buNone/>
            </a:pPr>
            <a:endParaRPr lang="en-IE" sz="2000" smtClean="0">
              <a:latin typeface="Calibri" pitchFamily="34" charset="0"/>
            </a:endParaRPr>
          </a:p>
          <a:p>
            <a:pPr marL="0" indent="0">
              <a:buFontTx/>
              <a:buNone/>
            </a:pPr>
            <a:r>
              <a:rPr lang="en-IE" sz="2000" smtClean="0">
                <a:latin typeface="Calibri" pitchFamily="34" charset="0"/>
              </a:rPr>
              <a:t>“The Customer can have it in any colour</a:t>
            </a:r>
          </a:p>
          <a:p>
            <a:pPr marL="0" indent="0">
              <a:buFontTx/>
              <a:buNone/>
            </a:pPr>
            <a:r>
              <a:rPr lang="en-IE" sz="2000" smtClean="0">
                <a:latin typeface="Calibri" pitchFamily="34" charset="0"/>
              </a:rPr>
              <a:t>as long as its black”</a:t>
            </a:r>
          </a:p>
        </p:txBody>
      </p:sp>
      <p:sp>
        <p:nvSpPr>
          <p:cNvPr id="43010" name="Title 2"/>
          <p:cNvSpPr>
            <a:spLocks noGrp="1"/>
          </p:cNvSpPr>
          <p:nvPr>
            <p:ph type="title"/>
          </p:nvPr>
        </p:nvSpPr>
        <p:spPr/>
        <p:txBody>
          <a:bodyPr/>
          <a:lstStyle/>
          <a:p>
            <a:r>
              <a:rPr lang="en-IE" sz="3600" smtClean="0">
                <a:latin typeface="Calibri" pitchFamily="34" charset="0"/>
              </a:rPr>
              <a:t>The Ford Model “T”</a:t>
            </a:r>
          </a:p>
        </p:txBody>
      </p:sp>
      <p:pic>
        <p:nvPicPr>
          <p:cNvPr id="43011" name="Picture 4" descr="http://www.oldnewsads.com/images/ford%20model%20t%20touring%20ad%201910.jpg"/>
          <p:cNvPicPr>
            <a:picLocks noChangeAspect="1" noChangeArrowheads="1"/>
          </p:cNvPicPr>
          <p:nvPr/>
        </p:nvPicPr>
        <p:blipFill>
          <a:blip r:embed="rId3"/>
          <a:srcRect/>
          <a:stretch>
            <a:fillRect/>
          </a:stretch>
        </p:blipFill>
        <p:spPr bwMode="auto">
          <a:xfrm>
            <a:off x="4876800" y="3670300"/>
            <a:ext cx="4021138" cy="2730500"/>
          </a:xfrm>
          <a:prstGeom prst="rect">
            <a:avLst/>
          </a:prstGeom>
          <a:noFill/>
          <a:ln w="9525">
            <a:noFill/>
            <a:miter lim="800000"/>
            <a:headEnd/>
            <a:tailEnd/>
          </a:ln>
        </p:spPr>
      </p:pic>
      <p:sp>
        <p:nvSpPr>
          <p:cNvPr id="43012"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32222736-F432-4CCB-9ED9-E9D33E0F03BD}"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876800"/>
          </a:xfrm>
        </p:spPr>
        <p:txBody>
          <a:bodyPr/>
          <a:lstStyle/>
          <a:p>
            <a:pPr marL="0" indent="0">
              <a:buFontTx/>
              <a:buNone/>
            </a:pPr>
            <a:r>
              <a:rPr lang="en-IE" sz="2400" b="1" smtClean="0">
                <a:latin typeface="Calibri" pitchFamily="34" charset="0"/>
              </a:rPr>
              <a:t>Mass Production</a:t>
            </a:r>
          </a:p>
          <a:p>
            <a:pPr marL="0" indent="0">
              <a:buFontTx/>
              <a:buNone/>
            </a:pPr>
            <a:r>
              <a:rPr lang="en-IE" sz="2400" smtClean="0">
                <a:latin typeface="Calibri" pitchFamily="34" charset="0"/>
              </a:rPr>
              <a:t>Ford’s 1908 Model T achieved two objectives:</a:t>
            </a:r>
          </a:p>
          <a:p>
            <a:pPr marL="0" indent="0">
              <a:buFontTx/>
              <a:buAutoNum type="arabicPeriod"/>
            </a:pPr>
            <a:r>
              <a:rPr lang="en-IE" sz="2400" smtClean="0">
                <a:latin typeface="Calibri" pitchFamily="34" charset="0"/>
              </a:rPr>
              <a:t>A car that was designed for manufacture. ‘user-friendly’.</a:t>
            </a:r>
          </a:p>
          <a:p>
            <a:pPr marL="0" indent="0">
              <a:buFontTx/>
              <a:buAutoNum type="arabicPeriod"/>
            </a:pPr>
            <a:r>
              <a:rPr lang="en-IE" sz="2400" smtClean="0">
                <a:latin typeface="Calibri" pitchFamily="34" charset="0"/>
              </a:rPr>
              <a:t>Almost anyone could drive and repair the car without the need for a chauffeur or mechanic</a:t>
            </a:r>
          </a:p>
          <a:p>
            <a:pPr marL="0" indent="0">
              <a:buFontTx/>
              <a:buAutoNum type="arabicPeriod"/>
            </a:pPr>
            <a:endParaRPr lang="en-IE" sz="2400" smtClean="0">
              <a:latin typeface="Calibri" pitchFamily="34" charset="0"/>
            </a:endParaRPr>
          </a:p>
          <a:p>
            <a:pPr marL="0" indent="0">
              <a:buFontTx/>
              <a:buAutoNum type="arabicPeriod"/>
            </a:pPr>
            <a:endParaRPr lang="en-IE" sz="2400" smtClean="0">
              <a:latin typeface="Calibri" pitchFamily="34" charset="0"/>
            </a:endParaRPr>
          </a:p>
          <a:p>
            <a:pPr marL="0" indent="0">
              <a:buFontTx/>
              <a:buNone/>
            </a:pPr>
            <a:r>
              <a:rPr lang="en-IE" sz="2400" smtClean="0">
                <a:latin typeface="Calibri" pitchFamily="34" charset="0"/>
              </a:rPr>
              <a:t>These two conditions laid the ground work for the revolutionary change in direction for the entire motor-vehicle industry.</a:t>
            </a:r>
          </a:p>
        </p:txBody>
      </p:sp>
      <p:sp>
        <p:nvSpPr>
          <p:cNvPr id="45058" name="Title 2"/>
          <p:cNvSpPr>
            <a:spLocks noGrp="1"/>
          </p:cNvSpPr>
          <p:nvPr>
            <p:ph type="title"/>
          </p:nvPr>
        </p:nvSpPr>
        <p:spPr/>
        <p:txBody>
          <a:bodyPr/>
          <a:lstStyle/>
          <a:p>
            <a:r>
              <a:rPr lang="en-IE" sz="3600" smtClean="0">
                <a:latin typeface="Calibri" pitchFamily="34" charset="0"/>
              </a:rPr>
              <a:t>A history of Car Manufacturing</a:t>
            </a:r>
          </a:p>
        </p:txBody>
      </p:sp>
      <p:sp>
        <p:nvSpPr>
          <p:cNvPr id="45059"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7107F3D7-15F9-4DA6-A4CE-D2FE66A1E53D}" type="slidenum">
              <a:rPr lang="en-US">
                <a:cs typeface="Arial" charset="0"/>
              </a:rPr>
              <a:pPr fontAlgn="base">
                <a:spcBef>
                  <a:spcPct val="0"/>
                </a:spcBef>
                <a:spcAft>
                  <a:spcPct val="0"/>
                </a:spcAft>
              </a:pPr>
              <a:t>9</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CI Them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CI Them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NCI Theme</Template>
  <TotalTime>5934</TotalTime>
  <Words>1924</Words>
  <Application>Microsoft Office PowerPoint</Application>
  <PresentationFormat>On-screen Show (4:3)</PresentationFormat>
  <Paragraphs>350</Paragraphs>
  <Slides>35</Slides>
  <Notes>34</Notes>
  <HiddenSlides>0</HiddenSlides>
  <MMClips>0</MMClips>
  <ScaleCrop>false</ScaleCrop>
  <HeadingPairs>
    <vt:vector size="6" baseType="variant">
      <vt:variant>
        <vt:lpstr>Fonts Used</vt:lpstr>
      </vt:variant>
      <vt:variant>
        <vt:i4>3</vt:i4>
      </vt:variant>
      <vt:variant>
        <vt:lpstr>Design Template</vt:lpstr>
      </vt:variant>
      <vt:variant>
        <vt:i4>6</vt:i4>
      </vt:variant>
      <vt:variant>
        <vt:lpstr>Slide Titles</vt:lpstr>
      </vt:variant>
      <vt:variant>
        <vt:i4>35</vt:i4>
      </vt:variant>
    </vt:vector>
  </HeadingPairs>
  <TitlesOfParts>
    <vt:vector size="44" baseType="lpstr">
      <vt:lpstr>Arial</vt:lpstr>
      <vt:lpstr>Calibri</vt:lpstr>
      <vt:lpstr>Verdana</vt:lpstr>
      <vt:lpstr>NCI Theme</vt:lpstr>
      <vt:lpstr>1_NCI Theme</vt:lpstr>
      <vt:lpstr>NCI Theme</vt:lpstr>
      <vt:lpstr>NCI Theme</vt:lpstr>
      <vt:lpstr>1_NCI Theme</vt:lpstr>
      <vt:lpstr>1_NCI Theme</vt:lpstr>
      <vt:lpstr>Introduction to Lean Engineering</vt:lpstr>
      <vt:lpstr>Learning Objectives</vt:lpstr>
      <vt:lpstr>The Origins of Lean Production</vt:lpstr>
      <vt:lpstr>A history of Car Manufacturing</vt:lpstr>
      <vt:lpstr>A history of Car Manufacturing</vt:lpstr>
      <vt:lpstr>A history of Car Manufacturing</vt:lpstr>
      <vt:lpstr>A history of Car Manufacturing</vt:lpstr>
      <vt:lpstr>The Ford Model “T”</vt:lpstr>
      <vt:lpstr>A history of Car Manufacturing</vt:lpstr>
      <vt:lpstr>A history of Car Manufacturing</vt:lpstr>
      <vt:lpstr>A history of Car Manufacturing</vt:lpstr>
      <vt:lpstr>A history of Car Manufacturing</vt:lpstr>
      <vt:lpstr>A history of Car Manufacturing</vt:lpstr>
      <vt:lpstr>Craft versus Mass Production</vt:lpstr>
      <vt:lpstr>A history of Car Manufacturing</vt:lpstr>
      <vt:lpstr>A history of Car Manufacturing</vt:lpstr>
      <vt:lpstr>A history of Car Manufacturing</vt:lpstr>
      <vt:lpstr>A history of Car Manufacturing</vt:lpstr>
      <vt:lpstr>A history of Car Manufacturing</vt:lpstr>
      <vt:lpstr>Lean Production</vt:lpstr>
      <vt:lpstr>Lean Production</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Toyota Production Process (TPS)</vt:lpstr>
      <vt:lpstr>The House of Lean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Rodney</dc:creator>
  <cp:lastModifiedBy>Ron Elliott</cp:lastModifiedBy>
  <cp:revision>422</cp:revision>
  <dcterms:created xsi:type="dcterms:W3CDTF">2006-08-16T00:00:00Z</dcterms:created>
  <dcterms:modified xsi:type="dcterms:W3CDTF">2013-02-27T23:46:39Z</dcterms:modified>
</cp:coreProperties>
</file>