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97" r:id="rId4"/>
    <p:sldId id="299" r:id="rId5"/>
    <p:sldId id="308" r:id="rId6"/>
    <p:sldId id="30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80331" autoAdjust="0"/>
  </p:normalViewPr>
  <p:slideViewPr>
    <p:cSldViewPr>
      <p:cViewPr varScale="1">
        <p:scale>
          <a:sx n="64" d="100"/>
          <a:sy n="64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C218B1D-95BE-400A-B8CA-B2F6C45E03E7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6D30C1D-B574-4F0B-81C6-5CEE243982E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2CBF19-9529-4CA7-9573-ED3848CA68F1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C36D27-F3FF-411C-91A8-064195C773E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E340F2-CD94-495E-B013-2B610AAAA04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Figure 7.3: Functions of components of a pencil.</a:t>
            </a:r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r>
              <a:rPr lang="en-GB" altLang="ja-JP" smtClean="0">
                <a:cs typeface="MS PGothic"/>
              </a:rPr>
              <a:t>The primary function of a pencil is to make marks on paper – all other functions are secondary to this</a:t>
            </a:r>
            <a:r>
              <a:rPr lang="en-US" altLang="ja-JP" smtClean="0">
                <a:cs typeface="MS PGothic"/>
              </a:rPr>
              <a:t> </a:t>
            </a: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11D377-1265-4CCF-BC1D-470759186A5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Figure 7.4: A typical mousetrap</a:t>
            </a: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D3F01E-5BF3-42B1-9EF1-375E893696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Anything that did not directly contribute to this utility was eliminated…..</a:t>
            </a:r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r>
              <a:rPr lang="en-GB" smtClean="0"/>
              <a:t>In effect, the product was redesigned to deliver or enhance its value, in customer terms, in the most cost-effective manner possible.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DCEA7-80CC-41A7-B9CA-E308917A84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An example of value engineering illustrates well the savings that can be made by questioning basic design assumptions:</a:t>
            </a:r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r>
              <a:rPr lang="en-GB" smtClean="0"/>
              <a:t>An AA 777 has 50lbs of paint v’s a fully painted 777 that has 475lbs of paint. </a:t>
            </a:r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r>
              <a:rPr lang="en-GB" smtClean="0"/>
              <a:t>Saves fuel through reduced weight</a:t>
            </a:r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r>
              <a:rPr lang="en-GB" smtClean="0"/>
              <a:t>Marketing influence – Painted and partially polished </a:t>
            </a:r>
          </a:p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AB2730-9FF6-4706-8053-341E9CB8CE61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479673-919E-4D72-96B6-F2581E1E5F6D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19E22C-FED9-4CFC-B315-760276DB7CA5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IE" b="1" smtClean="0"/>
              <a:t>Primary Activities</a:t>
            </a:r>
            <a:r>
              <a:rPr lang="en-IE" smtClean="0"/>
              <a:t> - those activities that are directly concerned with creating and delivering a product/service</a:t>
            </a:r>
          </a:p>
          <a:p>
            <a:pPr>
              <a:spcBef>
                <a:spcPct val="0"/>
              </a:spcBef>
            </a:pPr>
            <a:endParaRPr lang="en-IE" b="1" smtClean="0"/>
          </a:p>
          <a:p>
            <a:pPr>
              <a:spcBef>
                <a:spcPct val="0"/>
              </a:spcBef>
            </a:pPr>
            <a:r>
              <a:rPr lang="en-IE" b="1" smtClean="0"/>
              <a:t>Support Activities</a:t>
            </a:r>
            <a:r>
              <a:rPr lang="en-IE" smtClean="0"/>
              <a:t> - whilst not directly involved in production, support activities may increase effectiveness or efficiency (e.g. human resource management). It is rare for a business to undertake all primary and support activities.</a:t>
            </a:r>
          </a:p>
          <a:p>
            <a:pPr>
              <a:spcBef>
                <a:spcPct val="0"/>
              </a:spcBef>
            </a:pPr>
            <a:endParaRPr lang="en-IE" smtClean="0"/>
          </a:p>
          <a:p>
            <a:pPr>
              <a:spcBef>
                <a:spcPct val="0"/>
              </a:spcBef>
            </a:pPr>
            <a:r>
              <a:rPr lang="en-GB" b="1" smtClean="0">
                <a:solidFill>
                  <a:schemeClr val="hlink"/>
                </a:solidFill>
              </a:rPr>
              <a:t>Procurement</a:t>
            </a:r>
            <a:r>
              <a:rPr lang="en-GB" b="1" smtClean="0"/>
              <a:t> </a:t>
            </a:r>
            <a:r>
              <a:rPr lang="en-GB" smtClean="0"/>
              <a:t>– materials &amp; equipment</a:t>
            </a:r>
          </a:p>
          <a:p>
            <a:pPr>
              <a:spcBef>
                <a:spcPct val="0"/>
              </a:spcBef>
            </a:pPr>
            <a:r>
              <a:rPr lang="en-GB" b="1" smtClean="0">
                <a:solidFill>
                  <a:schemeClr val="hlink"/>
                </a:solidFill>
              </a:rPr>
              <a:t>Firm’s Infrastructure</a:t>
            </a:r>
            <a:r>
              <a:rPr lang="en-GB" smtClean="0"/>
              <a:t> – Culture, Controls</a:t>
            </a:r>
          </a:p>
          <a:p>
            <a:pPr>
              <a:spcBef>
                <a:spcPct val="0"/>
              </a:spcBef>
            </a:pPr>
            <a:r>
              <a:rPr lang="en-GB" b="1" smtClean="0">
                <a:solidFill>
                  <a:schemeClr val="hlink"/>
                </a:solidFill>
              </a:rPr>
              <a:t>Technology Development</a:t>
            </a:r>
            <a:r>
              <a:rPr lang="en-GB" smtClean="0"/>
              <a:t> – to support value creating activities</a:t>
            </a:r>
          </a:p>
          <a:p>
            <a:pPr>
              <a:spcBef>
                <a:spcPct val="0"/>
              </a:spcBef>
            </a:pPr>
            <a:r>
              <a:rPr lang="en-GB" b="1" smtClean="0">
                <a:solidFill>
                  <a:schemeClr val="hlink"/>
                </a:solidFill>
              </a:rPr>
              <a:t>Human Resources</a:t>
            </a:r>
            <a:r>
              <a:rPr lang="en-GB" smtClean="0"/>
              <a:t> –hiring. Training etc</a:t>
            </a:r>
          </a:p>
          <a:p>
            <a:pPr>
              <a:spcBef>
                <a:spcPct val="0"/>
              </a:spcBef>
            </a:pPr>
            <a:endParaRPr lang="en-IE" smtClean="0"/>
          </a:p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C1E7CE-E3E5-4575-88A8-65F9F703CF45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43351E-2920-41E8-A836-FC6C0C279F8E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0D7CDF-177A-403B-913B-DCAC4D6B2A6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5AF494-3674-44DD-9240-341C37A1496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In many ways BPR is Value Engineering applied to process rather than products.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Developed by GE in 1940’s is essentially a technique to improve product performance through redesign.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Existing product’s design is scrutinised to ensure that every aspect was necessary to deliver the utility of the product.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3AE010-2D1C-4534-83B1-5A24FC29666B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E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CF677D-3522-4935-8A49-F6A5EAE1EBF3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BCAABE-EC05-4E8F-B045-502A89A256D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3B66A7-431C-412A-8A00-DC14BB5ACE7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Use it when analyzing a product or process, to determine the real value of each component. </a:t>
            </a:r>
          </a:p>
          <a:p>
            <a:pPr>
              <a:spcBef>
                <a:spcPct val="0"/>
              </a:spcBef>
            </a:pPr>
            <a:r>
              <a:rPr lang="en-US" smtClean="0"/>
              <a:t>Use it when looking for cost savings, to determine components that may be optimized. </a:t>
            </a:r>
          </a:p>
          <a:p>
            <a:pPr>
              <a:spcBef>
                <a:spcPct val="0"/>
              </a:spcBef>
            </a:pPr>
            <a:r>
              <a:rPr lang="en-US" smtClean="0"/>
              <a:t>Use it only when the item to be analyzed can be broken down into sub-components and realistic costs and values allocated to these </a:t>
            </a:r>
          </a:p>
          <a:p>
            <a:pPr>
              <a:spcBef>
                <a:spcPct val="0"/>
              </a:spcBef>
            </a:pPr>
            <a:endParaRPr lang="en-GB" smtClean="0"/>
          </a:p>
          <a:p>
            <a:pPr>
              <a:spcBef>
                <a:spcPct val="0"/>
              </a:spcBef>
            </a:pPr>
            <a:r>
              <a:rPr lang="en-GB" smtClean="0"/>
              <a:t>DIAGRAM - </a:t>
            </a:r>
            <a:r>
              <a:rPr lang="en-US" b="1" smtClean="0"/>
              <a:t>Using Value Analysis in problem solving</a:t>
            </a:r>
            <a:r>
              <a:rPr lang="en-US" smtClean="0"/>
              <a:t> 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D30171-FEF9-40E2-B025-39A6AE996A7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mtClean="0"/>
              <a:t>The construction of the value analysis table may reflect a different set of factors.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mtClean="0"/>
              <a:t>The primary concern is to determine functions that have a high cost associated with them. </a:t>
            </a:r>
            <a:r>
              <a:rPr lang="en-US" b="1" smtClean="0"/>
              <a:t>These functions often call for a redesign priority.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mtClean="0"/>
              <a:t>Competitors' superior designs must be considered in all redesign efforts.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3F673-804E-4C5F-BE94-6DBB1560505F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22B98-C647-4901-B623-CE763DFCF6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0E7A8-2E8F-4080-A523-936AB8408834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06AE-8A62-4E2C-A21E-F5227A8480C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00D89-4FF7-4168-9293-D910A11D49FF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28814-3844-4C06-AE25-F91231D7440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73875" y="0"/>
            <a:ext cx="227012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179388" y="6448425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0" i="1" dirty="0" smtClean="0"/>
              <a:t>Business Process Engineering</a:t>
            </a:r>
            <a:endParaRPr lang="en-IE" b="0" i="1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6942138" y="64198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0" i="1" dirty="0" smtClean="0"/>
              <a:t>Slide </a:t>
            </a:r>
            <a:fld id="{49992B0E-5A5A-4B9A-95FC-EDB86A86AD41}" type="slidenum">
              <a:rPr lang="en-IE" b="0" i="1" smtClean="0"/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E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C893-1406-4B53-80CB-9851C23D146A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3F4-FAD3-4F59-BA09-A19EC2F3F17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EE57-2C73-4F3C-8DE4-533C41B200A0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24823-7BBE-4C61-8DF0-F3F7A62C9E7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3649-AF6D-4110-98EB-56031C68FE63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CCC70-053F-45DC-8266-632948EE789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5CF9-6261-4569-97D7-22784655D526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DBFB-5CEB-4A6F-88F5-21278D4E38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154D5-E290-4A1D-BE8C-5B4596072E36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2483E-3C09-44D9-92A1-5859D712EDF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AB291-413E-43C5-B37D-40E7F35F231D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3DBD1-AC3D-466D-957F-435793144D2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57B15-BFD6-433B-B0D6-896FC0B94341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1CFB-55BE-49DD-9E5D-21CED480B5F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9BA635-2753-41C1-BA8A-E0ABA4B5CDF2}" type="datetimeFigureOut">
              <a:rPr lang="en-IE"/>
              <a:pPr>
                <a:defRPr/>
              </a:pPr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5369D3-D6D7-4756-882C-32A7F46E9EC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v-csv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566863"/>
            <a:ext cx="4829175" cy="36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539750" y="222250"/>
            <a:ext cx="8015288" cy="1697038"/>
          </a:xfrm>
        </p:spPr>
        <p:txBody>
          <a:bodyPr/>
          <a:lstStyle/>
          <a:p>
            <a:r>
              <a:rPr lang="en-IE" sz="3200" b="1" i="1" smtClean="0"/>
              <a:t>BSc in Business Information Systems (BSHBIS4)</a:t>
            </a:r>
            <a:br>
              <a:rPr lang="en-IE" sz="3200" b="1" i="1" smtClean="0"/>
            </a:br>
            <a:r>
              <a:rPr lang="en-IE" sz="3200" b="1" i="1" smtClean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450" y="4797425"/>
            <a:ext cx="6400800" cy="15367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Engineering/Analysis</a:t>
            </a:r>
            <a:endParaRPr lang="en-GB" b="1" i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</a:t>
            </a:r>
            <a:endParaRPr lang="en-US" smtClean="0"/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ja-JP" smtClean="0">
                <a:cs typeface="MS PGothic"/>
              </a:rPr>
              <a:t>The fundamental concept underlying </a:t>
            </a:r>
            <a:br>
              <a:rPr lang="en-GB" altLang="ja-JP" smtClean="0">
                <a:cs typeface="MS PGothic"/>
              </a:rPr>
            </a:br>
            <a:r>
              <a:rPr lang="en-GB" altLang="ja-JP" smtClean="0">
                <a:cs typeface="MS PGothic"/>
              </a:rPr>
              <a:t>Value Analysis is function – ask yourself:</a:t>
            </a:r>
          </a:p>
          <a:p>
            <a:endParaRPr lang="en-GB" altLang="ja-JP" smtClean="0">
              <a:cs typeface="MS PGothic"/>
            </a:endParaRPr>
          </a:p>
          <a:p>
            <a:pPr lvl="1"/>
            <a:r>
              <a:rPr lang="en-GB" altLang="ja-JP" smtClean="0">
                <a:cs typeface="MS PGothic"/>
              </a:rPr>
              <a:t>“What does an object do?” </a:t>
            </a:r>
          </a:p>
          <a:p>
            <a:pPr lvl="1"/>
            <a:endParaRPr lang="en-GB" altLang="ja-JP" smtClean="0">
              <a:cs typeface="MS PGothic"/>
            </a:endParaRPr>
          </a:p>
          <a:p>
            <a:pPr lvl="1">
              <a:buFont typeface="Wingdings" pitchFamily="2" charset="2"/>
              <a:buNone/>
            </a:pPr>
            <a:r>
              <a:rPr lang="en-GB" altLang="ja-JP" smtClean="0">
                <a:cs typeface="MS PGothic"/>
              </a:rPr>
              <a:t>…rather than… </a:t>
            </a:r>
          </a:p>
          <a:p>
            <a:pPr lvl="1"/>
            <a:endParaRPr lang="en-GB" altLang="ja-JP" smtClean="0">
              <a:cs typeface="MS PGothic"/>
            </a:endParaRPr>
          </a:p>
          <a:p>
            <a:pPr lvl="1"/>
            <a:r>
              <a:rPr lang="en-GB" altLang="ja-JP" smtClean="0">
                <a:cs typeface="MS PGothic"/>
              </a:rPr>
              <a:t>“How is an object made?” </a:t>
            </a:r>
            <a:endParaRPr lang="en-US" smtClean="0"/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50" y="2751138"/>
            <a:ext cx="24003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5" descr="wooden-pencil-horizonta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3551238"/>
            <a:ext cx="42068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Simple example</a:t>
            </a:r>
            <a:endParaRPr lang="en-US" smtClean="0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1870075" y="4951413"/>
            <a:ext cx="2085975" cy="638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Part: Wooden case</a:t>
            </a:r>
          </a:p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Function: Hold graphite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792663" y="2382838"/>
            <a:ext cx="2085975" cy="638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Part: Metal band</a:t>
            </a:r>
          </a:p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Function: Attach eraser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2449513" y="2271713"/>
            <a:ext cx="1789112" cy="638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Part: Graphite</a:t>
            </a:r>
          </a:p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Function: Make marks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H="1">
            <a:off x="2298700" y="2755900"/>
            <a:ext cx="763588" cy="868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>
            <a:off x="5507038" y="2951163"/>
            <a:ext cx="593725" cy="593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 flipV="1">
            <a:off x="6299200" y="3829050"/>
            <a:ext cx="15875" cy="1082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V="1">
            <a:off x="2565400" y="3890963"/>
            <a:ext cx="388938" cy="1135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3302000" y="4154488"/>
            <a:ext cx="2384425" cy="798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Part: Paint</a:t>
            </a:r>
          </a:p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Functions: Protect pencil, Improve appearance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 flipH="1" flipV="1">
            <a:off x="4279900" y="3833813"/>
            <a:ext cx="0" cy="371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5289550" y="4808538"/>
            <a:ext cx="2085975" cy="639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Part: Eraser</a:t>
            </a:r>
          </a:p>
          <a:p>
            <a:pPr algn="ctr"/>
            <a:r>
              <a:rPr lang="en-US" altLang="ja-JP" sz="1400">
                <a:latin typeface="Times New Roman" pitchFamily="18" charset="0"/>
                <a:ea typeface="MS Mincho" pitchFamily="49" charset="-128"/>
              </a:rPr>
              <a:t>Function: Remove marks</a:t>
            </a:r>
            <a:endParaRPr lang="en-US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66713"/>
            <a:ext cx="8229600" cy="11398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ja-JP" sz="3800" dirty="0"/>
              <a:t>Value Analysis Example – </a:t>
            </a:r>
            <a:r>
              <a:rPr lang="en-GB" altLang="ja-JP" sz="3800" dirty="0" smtClean="0"/>
              <a:t/>
            </a:r>
            <a:br>
              <a:rPr lang="en-GB" altLang="ja-JP" sz="3800" dirty="0" smtClean="0"/>
            </a:br>
            <a:r>
              <a:rPr lang="en-GB" altLang="ja-JP" sz="3800" dirty="0" smtClean="0"/>
              <a:t>Building </a:t>
            </a:r>
            <a:r>
              <a:rPr lang="en-GB" altLang="ja-JP" sz="3800" dirty="0"/>
              <a:t>a Better Mousetrap</a:t>
            </a:r>
            <a:r>
              <a:rPr lang="en-US" altLang="ja-JP" sz="3800" dirty="0"/>
              <a:t> </a:t>
            </a:r>
            <a:endParaRPr lang="en-US" sz="3800" dirty="0"/>
          </a:p>
        </p:txBody>
      </p:sp>
      <p:pic>
        <p:nvPicPr>
          <p:cNvPr id="51202" name="Picture 4" descr="j0398839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097088" y="2028825"/>
            <a:ext cx="50958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7"/>
          <p:cNvSpPr txBox="1">
            <a:spLocks noChangeArrowheads="1"/>
          </p:cNvSpPr>
          <p:nvPr/>
        </p:nvSpPr>
        <p:spPr bwMode="auto">
          <a:xfrm>
            <a:off x="1209675" y="4918075"/>
            <a:ext cx="1379538" cy="374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1600" b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Hammer</a:t>
            </a:r>
            <a:endParaRPr lang="en-GB" sz="1600" b="1">
              <a:latin typeface="Calibri" pitchFamily="34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1204" name="Text Box 11"/>
          <p:cNvSpPr txBox="1">
            <a:spLocks noChangeArrowheads="1"/>
          </p:cNvSpPr>
          <p:nvPr/>
        </p:nvSpPr>
        <p:spPr bwMode="auto">
          <a:xfrm>
            <a:off x="1185863" y="2205038"/>
            <a:ext cx="1643062" cy="428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1600" b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Bait pedal</a:t>
            </a:r>
            <a:endParaRPr lang="en-GB" sz="1600" b="1">
              <a:latin typeface="Calibri" pitchFamily="34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87413" y="3284538"/>
            <a:ext cx="1887537" cy="474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GB" sz="1600" b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Locking bar</a:t>
            </a:r>
            <a:endParaRPr lang="en-GB" sz="1600" b="1">
              <a:latin typeface="Calibri" pitchFamily="34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909888" y="3582988"/>
            <a:ext cx="992187" cy="2778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12"/>
          <p:cNvSpPr>
            <a:spLocks noChangeShapeType="1"/>
          </p:cNvSpPr>
          <p:nvPr/>
        </p:nvSpPr>
        <p:spPr bwMode="auto">
          <a:xfrm>
            <a:off x="2949575" y="2449513"/>
            <a:ext cx="1639888" cy="4175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Line 10"/>
          <p:cNvSpPr>
            <a:spLocks noChangeShapeType="1"/>
          </p:cNvSpPr>
          <p:nvPr/>
        </p:nvSpPr>
        <p:spPr bwMode="auto">
          <a:xfrm flipH="1">
            <a:off x="5087938" y="3238500"/>
            <a:ext cx="1177925" cy="82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 flipV="1">
            <a:off x="2624138" y="4302125"/>
            <a:ext cx="863600" cy="6635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Text Box 13"/>
          <p:cNvSpPr txBox="1">
            <a:spLocks noChangeArrowheads="1"/>
          </p:cNvSpPr>
          <p:nvPr/>
        </p:nvSpPr>
        <p:spPr bwMode="auto">
          <a:xfrm>
            <a:off x="5945188" y="4494213"/>
            <a:ext cx="1606550" cy="482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1600" b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Platform</a:t>
            </a:r>
            <a:endParaRPr lang="en-GB" sz="1600" b="1">
              <a:latin typeface="Calibri" pitchFamily="34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1211" name="Line 14"/>
          <p:cNvSpPr>
            <a:spLocks noChangeShapeType="1"/>
          </p:cNvSpPr>
          <p:nvPr/>
        </p:nvSpPr>
        <p:spPr bwMode="auto">
          <a:xfrm flipH="1" flipV="1">
            <a:off x="5037138" y="4543425"/>
            <a:ext cx="895350" cy="1238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Text Box 9"/>
          <p:cNvSpPr txBox="1">
            <a:spLocks noChangeArrowheads="1"/>
          </p:cNvSpPr>
          <p:nvPr/>
        </p:nvSpPr>
        <p:spPr bwMode="auto">
          <a:xfrm>
            <a:off x="6342063" y="2979738"/>
            <a:ext cx="1493837" cy="454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1600" b="1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Spring</a:t>
            </a:r>
            <a:endParaRPr lang="en-GB" sz="1600" b="1">
              <a:latin typeface="Calibri" pitchFamily="34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1213" name="Rectangle 15"/>
          <p:cNvSpPr>
            <a:spLocks noChangeArrowheads="1"/>
          </p:cNvSpPr>
          <p:nvPr/>
        </p:nvSpPr>
        <p:spPr bwMode="auto">
          <a:xfrm>
            <a:off x="2097088" y="202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sp>
        <p:nvSpPr>
          <p:cNvPr id="51214" name="Rectangle 16"/>
          <p:cNvSpPr>
            <a:spLocks noChangeArrowheads="1"/>
          </p:cNvSpPr>
          <p:nvPr/>
        </p:nvSpPr>
        <p:spPr bwMode="auto">
          <a:xfrm>
            <a:off x="2097088" y="202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ja-JP" sz="3800" dirty="0"/>
              <a:t>Value Analysis for Building </a:t>
            </a:r>
            <a:r>
              <a:rPr lang="en-GB" altLang="ja-JP" sz="3800" dirty="0" smtClean="0"/>
              <a:t/>
            </a:r>
            <a:br>
              <a:rPr lang="en-GB" altLang="ja-JP" sz="3800" dirty="0" smtClean="0"/>
            </a:br>
            <a:r>
              <a:rPr lang="en-GB" altLang="ja-JP" sz="3800" dirty="0" smtClean="0"/>
              <a:t>a </a:t>
            </a:r>
            <a:r>
              <a:rPr lang="en-GB" altLang="ja-JP" sz="3800" dirty="0"/>
              <a:t>Better Mouse</a:t>
            </a:r>
            <a:endParaRPr lang="en-US" sz="3800" dirty="0"/>
          </a:p>
        </p:txBody>
      </p:sp>
      <p:pic>
        <p:nvPicPr>
          <p:cNvPr id="5325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73238"/>
            <a:ext cx="8624888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mtClean="0">
                <a:cs typeface="MS PGothic"/>
              </a:rPr>
              <a:t>What do you do next?</a:t>
            </a:r>
            <a:r>
              <a:rPr lang="en-US" altLang="ja-JP" smtClean="0">
                <a:cs typeface="MS PGothic"/>
              </a:rPr>
              <a:t> </a:t>
            </a:r>
            <a:endParaRPr lang="en-US" smtClean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ja-JP" smtClean="0">
                <a:cs typeface="MS PGothic"/>
              </a:rPr>
              <a:t>Re-check your data</a:t>
            </a:r>
            <a:r>
              <a:rPr lang="en-US" altLang="ja-JP" smtClean="0">
                <a:cs typeface="MS PGothic"/>
              </a:rPr>
              <a:t> </a:t>
            </a:r>
          </a:p>
          <a:p>
            <a:r>
              <a:rPr lang="en-GB" altLang="ja-JP" smtClean="0">
                <a:cs typeface="MS PGothic"/>
              </a:rPr>
              <a:t>Cost of redesigning each function</a:t>
            </a:r>
            <a:r>
              <a:rPr lang="en-US" altLang="ja-JP" smtClean="0">
                <a:cs typeface="MS PGothic"/>
              </a:rPr>
              <a:t>?</a:t>
            </a:r>
          </a:p>
          <a:p>
            <a:r>
              <a:rPr lang="en-GB" altLang="ja-JP" smtClean="0">
                <a:cs typeface="MS PGothic"/>
              </a:rPr>
              <a:t>Level of difficulty in any redesign project</a:t>
            </a:r>
            <a:r>
              <a:rPr lang="en-US" altLang="ja-JP" smtClean="0">
                <a:cs typeface="MS PGothic"/>
              </a:rPr>
              <a:t>?</a:t>
            </a:r>
          </a:p>
          <a:p>
            <a:r>
              <a:rPr lang="en-GB" altLang="ja-JP" smtClean="0">
                <a:cs typeface="MS PGothic"/>
              </a:rPr>
              <a:t>Cost-Benefit Analysis</a:t>
            </a:r>
            <a:r>
              <a:rPr lang="en-US" altLang="ja-JP" smtClean="0">
                <a:cs typeface="MS PGothic"/>
              </a:rPr>
              <a:t> </a:t>
            </a:r>
            <a:endParaRPr lang="en-US" smtClean="0"/>
          </a:p>
        </p:txBody>
      </p:sp>
      <p:pic>
        <p:nvPicPr>
          <p:cNvPr id="55299" name="Picture 4" descr="j0398839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719638" y="3236913"/>
            <a:ext cx="4067175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American Airlines</a:t>
            </a:r>
          </a:p>
          <a:p>
            <a:pPr lvl="1"/>
            <a:r>
              <a:rPr lang="en-GB" smtClean="0"/>
              <a:t>saved a great deal of money by implementing a suggestion to adopt a non-painted livery on their aircraft</a:t>
            </a:r>
            <a:endParaRPr lang="en-IE" smtClean="0"/>
          </a:p>
        </p:txBody>
      </p:sp>
      <p:sp>
        <p:nvSpPr>
          <p:cNvPr id="573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Other Examples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284538"/>
            <a:ext cx="5400675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425" y="16891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Insurance company:</a:t>
            </a:r>
          </a:p>
          <a:p>
            <a:pPr lvl="1"/>
            <a:r>
              <a:rPr lang="en-GB" smtClean="0"/>
              <a:t>22 days to process </a:t>
            </a:r>
            <a:br>
              <a:rPr lang="en-GB" smtClean="0"/>
            </a:br>
            <a:r>
              <a:rPr lang="en-GB" smtClean="0"/>
              <a:t>application for insurance</a:t>
            </a:r>
          </a:p>
          <a:p>
            <a:pPr lvl="1"/>
            <a:r>
              <a:rPr lang="en-GB" smtClean="0"/>
              <a:t>17 minutes of actual </a:t>
            </a:r>
            <a:br>
              <a:rPr lang="en-GB" smtClean="0"/>
            </a:br>
            <a:r>
              <a:rPr lang="en-GB" smtClean="0"/>
              <a:t>work done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8825" y="3141663"/>
            <a:ext cx="44672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915025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Ford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Buys </a:t>
            </a:r>
            <a:r>
              <a:rPr lang="en-GB" dirty="0"/>
              <a:t>about 2/3s of its parts from o/s </a:t>
            </a:r>
            <a:r>
              <a:rPr lang="en-GB" dirty="0" smtClean="0"/>
              <a:t>suppliers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Employed </a:t>
            </a:r>
            <a:r>
              <a:rPr lang="en-GB" dirty="0"/>
              <a:t>500 in accounts </a:t>
            </a:r>
            <a:r>
              <a:rPr lang="en-GB" dirty="0" smtClean="0"/>
              <a:t>payable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By </a:t>
            </a:r>
            <a:r>
              <a:rPr lang="en-GB" dirty="0"/>
              <a:t>rationalising procedures and installing new computer systems it could reduce head count to 400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Mazda </a:t>
            </a:r>
            <a:endParaRPr lang="en-GB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did </a:t>
            </a:r>
            <a:r>
              <a:rPr lang="en-GB" dirty="0"/>
              <a:t>the same job with 5 people even after allowing for scale differences.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2708275"/>
            <a:ext cx="2171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AutoShape 4" descr="data:image/jpg;base64,/9j/4AAQSkZJRgABAQAAAQABAAD/2wCEAAkGBhQSERUUEhQVFRUWFRYVFxcYGRQaFRgcFRQVFxcYFxUXHCYeGBskGRUUHy8gJCcqLCwsFR4xNTAqNSYrLCkBCQoKDgwOGg8PGiwfHCQ1KSkpKiksLC4sLCwqKy0vKiwtLCkpLSkpLC4pKSwuKSksLCkpLCkpLCwsLDApLCkpKf/AABEIAOsA1wMBIgACEQEDEQH/xAAcAAEAAgIDAQAAAAAAAAAAAAAABgcEBQECCAP/xABREAABAwIBCAUGCgcECAcAAAABAAIDBBEFBgcSITFBUXETImGBkTJCUpKhsRcjU2Jyc4KywdEUMzRDwtLhFWOToiQ1RFSDo7PwCBZ0w9Pi8f/EABoBAQEBAQEBAQAAAAAAAAAAAAABAgMEBQb/xAAyEQEAAQMCAwQIBgMAAAAAAAAAAQIDEQQhEmFxBTFBURNTgZLB0eHwFCMzQpGxIjKh/9oADAMBAAIRAxEAPwC8UREBERAREQEWDUY1Cw2LwTwbdx8G3t3rEdlAT5ETubiG+wXKJmG5RaT+0pz8m0cnO9twsCrykbH+trIY+boW+x5KGUqRQd+XtINuINP0dF33GFfP4Q6L/epXcmT/APxgIZTxFAznGoh+/m9Wb8ly3ONQH/aZRzZP/KVMmU7RQ2PL2hP+22+kHt++xZ9JlRTyG0ddC48OkgJ8NRTKpGiwWSvtcOa4cdE+8OXdtU7e0HkfwIHvVGWixxWt33bzGrx2e1fdrgdY1hByiIgIiICIiAiIgIiIC4JXyqqtsbS95s0b/wAAN57FB8cymMtwTox7mb3dr7beWzntRJnCR1uU7RqiGmfS2Rjv87u1dq0lZiRdczSatujfRYB9EbRzuoRj+Wradus9YjqsFtM9pOxre3wuq5xHG6itcdN2jGDctF9AcL73u5+xGN5WhimdOlh6kDTO/YBHYM9f8gVGa/ORXSXs+Omb6MbQ+Tve/UO4LW5K5GVFYdCljswGz5Xamj6Traz81t/xVvZOZnaSnAdOP0mT5+qMcoxqP2iVGohTsYqax1gKmqPa6WQeq3qjwW8w7NdiT9baeOEHe50bT3ht3K/4KdrGhrGta0bA0AAcgNS+iYXClYcyda79ZUwt5dI78GrNjzCk+XW+EX5yK3UTBhVDcwUe+rk/w2fzLh2YNm6skHONp/iCthFTCnp8xMrf1Va0/SjcPaHlaevzP4i3YIJx2OF/CRo96vlFMGHmaowisojd8NTTW8+MyNb6zCWLY4ZnNr4vJqGzt9GdoJ7pG2PiV6HIUYx/NvRVdy6IRvP7yKzHd4HVd3gpgRDB89sTiGVcTqdx87W6M9ukBcDuI7VOaLGIZWh8bxZ2x7SNE/abdp71UOVWa2po2ucwfpNPtNh1mji5m76Tb9yiOG109I4y0chA2vjOtp+k06njt2jiiPT0dWRt6w4jb4b+7wWVHIHC4NwqiyNzjR1VmX6Gf5Mm7JPqyd/zTr4XU4pMa63W6juPmu7CFrBxeaTovhS1YeOBG0fiOI7V91GhERAREQF0mmDGlzjZoFyeAC7qG5Y4zpPEDTqBGn2nh3e/kiTOGBlriMumzSFmP/VcL21h395bXbhe2w3rrKTKDoBYdaVw6oOwD0ndnAb1eOM4NHUxOikF2uFuVthB3EHYdypHLHNVVxvdLHeoG0kH42wFhdp8rVvbfuRmad1fta+olsXEkm73nXqG1x5DdyCtPIDNf+lBss4dHSjWxmx83zidzTx2ndYa1880ubnp7zVLSIg7W1wsZC06mEHzQdbuOobirza2wsNijUQ+VHRsiY2ONrWMaLNa0AADsAX2RFVEREBERAREQEREBERAVdZc5r2y3qKNoZNtdGLBknGw2Nf7D7VYqIPI+N0BY4uALXA2cNYLSDruNoIKnmQ+X36QBT1R+N2RyH958159PgfO2bds4zo5ACpjdUwt+NaPjGj940Dbb02jxGrcFU+TubCpqLSOtDDfU917u+rZtdz1DtSNmJhbmD4lKZujjI6lnPc65EbT5pttLrWDe/cLzqlqQ8cCDZw4EbQopktgbYGNjbc9Yuc463Pc7a953uPsGpaV+WopcemppDaKYREcGvMTbjv287+kklKy0REbEREGLidZ0UTn7wNQ4k6gPEhV3PTON3G5J137dt/FTTHQZHsjGwXefut/iUdysmFLSyynzWm3PcoxUmNPLpMa4ec0HxF1y9l15tyUzoVVE7U7pIibuiffR1nXonaw8tXYVdWSucmjrgA1/Ryn91IQHX+a7Y/u19iNt9HWiFoa8WYPPA1Dfd42jXvGrktjFKHAOaQQdYIIIPIjasaWK6i2IYPPA4yUbywk3czaxx7WHUeYse1VM4TVFCKHOUGHRrYjEdhkZd0f2h5TPbzUuoMSimbpxSNkad7SD7tiETlkoiIoiIgIiICIiAiL5VNUyNpdI5rGjaXEAeJQfVFGarLdh6tOx0x9LyYx9oi57gsJ0U9R+vf1fk2XbH373d5RmaobmuykaLthtI7Zf923m4eUewd5C1tJRuNtI3tqHAdgG4dizqTCwAAAsPKDLGjw5t6mUB9tUTetKfsDZzdYdqJiZ727oaW2teb87FcXYxUOabFj2AEbiyNgFu8Lb5TZ2KvEXiCmvTRPOjZp+NcDtL5BsFtdm27SVGstcGELoy2+iWhtz8warnlq5NCi8noPNrlN+nUEchPXaOjeO1v9PcpUqDzA490dVJTE9WZuk0fOZr+7dX4qsCIiK1lOzSklf87QHJgAP+bSVbZ+cS0KWOIbZX3PJutWZhn6sHiXO9ZxP4qjs/1dpVsUe5kV+97r/goisG7FyyQjYuYGFzgBtJA8TZXflVmCjeNOgk6N1tcUhc6NxA81+tzCe3SHJEQTJrO1W0lm6fTRjzJbusPmu8pvjbsVoYBnooqizZ9Knf8AO60frtGrvAVIY9kfV0TrVMD4xuda8Z5SNu0+K1GtFy9YTYZT1TNNpZI07HsIPg5qitbkA+Jxko5XRP29U2vzHku9iojCsfnpnaUEr43fNcRfmNh71YeAZ96hlm1cbZ2+kOpJ7OqfAImITjD84M9M4R4hHq2CZosPtDdz2Ke0OIxzNDo3Agi/dx7R2qF4bldh2Jt6Nr2h7v3Utmv1+jfU7uK0lRTzYRLpN0n0hd1h50JO8HcPZuOrYN4Wwi1mF4w2RrTcEOALXjY6/Hgf++xbNVoREQFj1+IRwsL5XhjRvJ93Fa3KTKiOkYS4jSDS6x2NHpO7OzafaqnqJpcRk6SoLuj8yI6rjcXj+HYN9yjMzhLK/OXJO4soI+rsM7x1fsN87nsXxo8DfM4PqHvmfxcdQ5N2DuC+bp6aijD6qRsTbXazbI/6EY6x57O1RXG8+ThdlBAGDZ0s3WfzEYOi3vLkZ3lbFLhLY26TiGtAuSSA0DtJ1BR3HM7WHUlwx5qZB5sOtt+2Q9XwJVDYzlHVVjr1M0kvAOPUHJgs0dwWubHx28BrKjURhYGUmeutqbsgtSxn5PXIR2ynZ9kBQOQ6y55LnHWSSSSeJJ1nmt1guRlbVaqeneRs0iLN73HUFZmSuYFoIfXyaW/ooyQOTpNvc3xRUKyAwYm9Q4bbtZ7nH8PFbXL2h0qQu3scHfgfYVM5MHZDPNDG0NZG+zWjYGuYx7QOwB9u5a7Kag0qaVvGN3uVc571U5G4r+jV0EvoSNJ5XGl7Lr1uF4xhPWC9e5NVnS0dPJ6cETjzLG39t1HSGyREVVrcJf8AEx/RHuXnnPRNpYtL2MjHg1XpgdeOiaOHV72mx9yoXO9/rSU8WsPsKjOUdybh0qymad9RCPGVq9gLyFko61dSnhUQ/wDVavXqLDrJGHAhwBB1EHWDzBUSxrNRh1TcupxG4+dF1D4Dq+xS9FVUvi//AIe99NUfZkH4t2+xQnGc1FdTXLow5o84HV63kjvcvTyImHjqrw+WEjpGPZwJBAPJ2w9xUwyWzqTQN6GqH6VTEaJa43kaNnUedo+a7VyV94rklTzh12BhdtLAAHfTYQWSfaBVU5W5pmRkuI6IHZNECYezpYSSYubTb3KI3WTWJRQlohk6WhqHWhdvhkOswSA62k7Rf+psbDa6/UcddrtPpD8x/XivNsVPU4W89IwSU0vVeGm8Mrb6rOHkSNOtrtRaRzBtzJPHxPG3Rk0iBpxyHa5oNruG57T1Xt49jgidyxlrscxcU8eltcdTG8TxPYN/9V9oMQaYjI46IaDp/NsNf58iFWeVuUZOnMRc+REziSbMbzJNz38FVmUaygrnVdWIblzWESzu9J21jD2agbcAtfi2XohBZS2L9hmIBa36tp1OPzjq4A7VrI6Sadj44nNEekXVNS86MbnnaNLeBsDRttwW5yWyOZM/QpIv0p7fLqZwW00f0Y9rjwB19llGcIZFS1FW90jWSTOOt8rr25ulebDvKkWB5rqqp1gjR4sGm3/FcWxn7Lncld2DZAQx6LqgmqkGwyAdEz6qAdRnOxPapQAjeFTYRmChFjUyudxa0/jYD2FTjB831DTAdHTsuN7gHHnr1A8gpEiquA22xcoiCFVEOliNS3+7p5PESM/9sLDyio7RP+ifctrTkHF6ocKSm/6k35rjK9mjA88Gu9yMTHi8ux+UOa9U5tH3wqkP9yB4Ej8F5Wi1uHNep82H+qaT6r+JyjUJQiIqqusMqdB80foTyD2g/iqrzvR/6a1/pRj/ACk/mFYuOP6HE6hm6QMmHeLO9paoRnTg0o4ZfRcWH7QJH3VHPxQDD59CWN/ovY71XA/gvZDHXAI2HWO9eMWGxB7V61yJxLp6Cmk2kxNaebBoO9rSjcN2iIqoiIgLq9gIIIBBFiDsIO4hdkQQDKfJXoA58TQ+nd+thcLtaOIHo+1vLZBqahNBIJack0zng6LjcwSEWGkd8bx1dLkTraFe5CgGPYEKaXqtBglu3RPki/lRH5pGscLHgFGZjD7YlU6dNpsJDXllxx2kBw4g+5V3lHUtc6zidBlxYGxc4izg07ja7dLzQX7y1Sy3QwvhBu3qyQl20tLtEh3zmO1O8d6iWH4I+vq2wxkhpuXO9CMEaTyPSNx3uA2BRnG77ZH5Hy4pIDIejpITazBZo39HENl+L9Z17yVeGHYbHBG2KFjWMaLBrdn9TxJ1lcYZhsdPEyKJoaxg0Wj8Sd5JuSd5JWUtOgiIgIiICIuHGyCG4HJp4xiLtzI6aPwDyfauucmp6Oimdwjd7liZtJ+lkxCo3S1WiOUbf/stRntxTRoywHW9zW917n2BRme5RFONfJeschKXo8NpGnaKeInm5gcfaV5Vw6kMj2sb5UjmsHN5DR7SvYdPAGMaxuxrQ0cmiw9yqw+iIiKqjPTG6CSmq2Dybxv7Rtt33PqqKYq9tbRvEZ0iW6beOkzraNuOojvVvZwsn/0ygmiAu8N02fSZrAHMXHevNGDYy+llBF9G40m8jtHaFGZhqlfeYHHekpZacnrRP02/Rk2+Dmn1lXGVmRTg0VdK3Tp5R0lm6zET5TSPRvex3bCvnmtyj/QsQjc42Y/4uThovsLnk7RPcg9QIuAVyq0IiICIiAsPFsOE8LozquNR9Fw1td3GyzEQVHjXWjaHiz43SA9hMbo5B7ApTmxwPoqYzuHXqDpDiIxcRjv1v+2OC6ZTZISTVN4x8XLbpHXA0DbRcbbdbbEW3gqZwxBrQ1os1oAAGwACwHgpEMxDuiIq0IiICIiAtHlti4pqKaQmx0C0c3A/hc9y3iqXPDi/TSw0MZ8p4Du+xdfk23rFElts2TehwyLS8qQvmd/xHEj/AC6KrrPFi3STxxA+SC483ah7AfFWA7EBHFYamsbYdgaPyCpDHMQM9RJKd51chqCjMTlIs0mC9PikGq7Ybzu/4fkf8xzF6WVYZism+ipX1Tx1qh1mfVxkgH7Ty48mtVnqtQIiIovOWeLIw0lWZWN+JnJe22xr/PZ2azcdh7F6NWpyoycjrqZ8Euxwu129jh5Lhy9oJG9BTOZzKkaRoZjqeSYSfS3s7xs7R2qSZV5uoJzpNb0Ug85osDxDm7Dz2qo8dwSahqXRSgskjcCHC+vXdr2HgdoP4hXZkBlm3EoNCQgVUTfjBs6QbBK0eGkNx7CEhiYbfNzlC6SI005/0inPRu+c0eS8d1lMVXeM4O+KVtXBqkj1OA89nbxI911McDx1lTGHN1Otrb+SLEtmiIjQiIgIiICIiAiIgIiICIsTEsTZAzSeeTR5TjwA/wC7IMXKPHW0sDpHEXsdEHjbaewbT/VUhg5dUVD6yS5vdsd+BPWdzP4lbfKqulxGbQvaMHrEbAAfJbxHE7zyCx8UrI6SEbNQsxu82/DiVHOZy1uWmPaEfRNPWft7G/1UZyPyafX1cdOy4DjpSOHmRttpu56wB2uC180slTNqBfJI4BrQLkkmwa0eyy9GZs8hBh1N17Gols6Vw12t5MbTwbc695JPCxqISujpGxRsjjAaxjQxrRsAaLAeAX2RFWhERAREQRfLzISLEodF1mTMv0UttnzXcWHeO8Lz1V0dVhlWA7ShnjOk1w2EbNJp2PYdY4HWDvC9WrUZS5K09fF0dQzSAuWuGp7Cd7Hbvcd4KIh+RWceGva2OXRiqdmjsZIeMZO/5h18LrLrMKfTSGWHyCbuaPN7RwHbuVYZXZpauiJfCDUQjXpsHxjRt68Y16vSbccl9Mls71RTgMnH6RGNXWPxrR2Sa78nX7lEwvDC8cEjbnXxI2j6TR7x4BbWOQOFwQRxCrvB8raCpIMMwhkPmSWZr7DfRPce5Sdsrm63tP02b/DamVb9FqosQO54PY4a/Zb3LIFc7ewHk78CPxVVmosT+0OLH/5T/En9pN9F/qn8EGWixRiLeD/Uf+Sf2g3g/wBV34oMpFiHEBuY/wAGj3kLo7EHbmes4D3AoM5dZJA0XcQAN5Nh4rUzYi7fI1vY0XPib+5YUkoPWILrec86h47O6yJlmVuP2BEQ0vnu1MHLe72DtUOxQPmJu4m+pzjw4Abh2BdMdy/o4L6cwkePMi6+vmDojvN1W+UGdKaa7YB0LNlwbyetsb9kX7VGZzKUY7lBDRN0BZ0noDbzefNHZt96rWqq562cAB0kjzosY0EnsDWjd/8AqkGS+a2uryHuaYYjrMsoNzfexnlP56h2q8sjs39LhzPiW6UpFnzPsZHdg3Nb80d99qLENDmyzWtoAJ6iz6ojVvbCCNYad7yNRd3DVcmw0RVoREQEREBERAREQFF8pM29DWkulhDZD+9j6knMkan/AGgVKEQUhjOYKdlzSVDJB6MoLHctJt2nwao9/Y+NYf5MdUwDfETJH3iMuHiF6QRTA85w5362M6MzYpCN0kYa7/Lolbamz1+nSDnHK9vscCrvqqGOUWkYx44Oa1w8CFpavN5h0nlUdPzaxrT4ssmEV7Bnqpj5UVS3k6N3vsstmeSiO11SObIz7nqSTZncLd/sxb9GWcfxrClzG4adgmbyld/ECmBrPhfovlJ/8Jv8y6PzwUQ8+pPJjB/Gth8A2H+lU/4jf5F3jzFYcNvTnnL+TQmBoKjPRTDyY6l3Msb7nFamqz0X/V0o5ySud7A0e9WHBmawtv7hzvpSzH2B4C2lHm7w6LyaOC/FzA8+L7pgwpCbOpXTHRhEbCdgij0nd2lpFdRkpjNeevHUuB3zO6Ng+zIR7AvRtNRsjFo2NYODWho8AF9kwYUjgv8A4fZHWNXUNYPRiBe7lpvsB6pVjZO5tqGisYoQ54/eSdd/ME6mn6IClCKqIiICIiAiIgIiICIiAiIgIiICIiAiIgIiICIiAiIgIiICIiAiIgIiICIiAiIgLAx6rdFTTSMNnMie5p26w0kalnrVZVfsVT9TJ9wrduM1xHOHO7OKJmPKVYfCTW/KM9Rn5Lj4Sa35RnqM/JRhW4M11H/e+uP5V+gv/hrGOOmN+T8zp/xWozwVztzlCvhJrflGeoz8k+Emt+UZ6jPyUakbYkcCR7VZeBZuqWamikcZQ58bXGzha5G4Fqt6NPZiJqpjfkzp6tVfmaaK525y0uHZ0qljh0oZI3eANF3cRq8QpJljle+OmgmpXi0pOstB1aOyx2EG4PJVjitF0M8kV79G9zL8dFxF7dyneTtNSvwxhrTZjJZNHrOGs7gG63HbqC5X7FmjhuRTt5RHfmPJ302ov1xXamrfHfM92J82i+Emt+UZ6jPyT4Sa35RnqM/JbIy4L6M3/O/mXDpcFI8mYdvxv4la/K9TPuwz+f6+Pel0wzOnUNcOmayRl9dhovHIjV3EeCkGXGV0kMdNJSvGjMHuuWg3ADC3bs8oqrqoND3CMks0naJOoltzokjcbWVnZO5MxVuHU3TafxfS6OibeVKRr1H0QsaizZtTTcmnbxj2T4N6W/qL0V2oq3xmJz5THiinwk1vyjPUZ+S2WBZVYlVyaETmWGtzyxmgwcXG3s2lb2rzc0MTHPkdI1rRcuLxYf5VDcdypDo/0akb0VMNvpy8XPO2x4ePAKPRXtrVEdZjaPn0SuL+n3vXJ6RM5n5dUgyhzjOiAipniV7fLnLW6JO8MYNVu337VovhJrflGeoz8lhZNZKS1j7M6sYPXkI6o7B6TuzxssvL3BI6WaKKIG3QgknW5xL3guJ46h4LrTa09NUWsRNX394cq72qrom9mYp7o3+/5dvhJrflGeoz8k+Emt+UZ6jPyXOQeTkVZJI2bSs1gcNE21l1uCmbs1lJbUZR26Y/Fq53bmltVcFVO/R0s29Zeo46a5x1lGsNzqztcOmYyRu+w0X9xvbut3qWZU5UFtA2ppXDruZYkA6je4IOwgi3cquyiwY0tQ+EnS0bEO2XDgCDbjrt3KX5FdBLh80dWbRRyh9y4ttpNFhca9oOrfdZv2LMRTepjbbaPGJ5N6fU35mqxXVvid58Jjm03wk1vyjPUZ+SfCTW/KM9Rn5LZvkwUG2jKe0dNb2ldemwX0Jv+b/Mun5XqZ92HPF718e9LHoc6NU1wMgjkbvGjonuc3Z3gq0MIxRlTCyWPyXi9jtBGog9oIIVE4o2ISv6AuMV+oXanWsNR5G47laGap3+hO7Jn29SM/iV59dp7cW4uUxiXo7O1N2q7Nuucxv/AM5pkiIvjPviIiAtVlV+xVP1Mn3CtqtVlV+xVP1Mn3Culr/eOsOd39OrpKiF6LbsXnWy9FN2L6vav7Pb8HxOxv3+z4vO83lHmferyyS/Yaf6ln3VRsw6x5n3q8skv2Gn+pZ91dO0/wBOnq59kfqVdPip3Kn9tqfrpPvlYc1Y50bIyeqzSIHa83J8A0dyzcqB/ptT9dJ98r7/APluR9GyoiaXAOeyQAXIsbtdYayNZB4WC99NVNNFPFy/p82qmqquvh5/2+uSmR7q7pC2RrAzRvcEk6V7agRwKkHwRP8A94Z6jv5lBIKh7DdjnNOw6JLT7F9v7Wn+Wl/xH/mudyi9NWaK8R0dbVzT00xFdEzPnl8q2m6OR7L30HuZfjouIv7FaWS+PRUmFQySut+s0WjynHpX6mjf7gqocSTc3JOsk7Su5e52i25Nuq0aza5Js0cyTq3lav2IvUxTVPdvLOm1M2K5qpjvjEfy22U2Vcta+7+rGD1IwdQ7T6Tu3wstnkjkI6ptLOejg3bnSfRvsb87w4jmjwKKiYJ64aUhF4qbeeDpeA7PedS0ON45LVSacp7GtGpjBwaN34rnGaqeCztT5/Lz6uk4oq9Jf/yqn9vz8ui86SKKJgZHotY0WAFrBVjnY/a4/qG/9SRQohS3OOPjqf8A9LH95689nS+gvUzxZzl6r+s/EaeqOHGMffczs0zgJprkD4tv3lZrqloFy5oHaQvO9kst6jQemrmvix7Pq56btKbFuLfDn2/RIMvMRZNWyOjIc0BrQ4bDotFyDvF7juWl/SHdHoeYX6fMhth4Bx9ZfXDsImqHBsMbnnsGoc3bAOamuUeQD46KHohpyRaRlDRrdp2JLRtOiQBbbZd5uW7PDbmeTzxau3+O7Ec/ojGS+TTq2VzGvazRbpEkE7wNQG3apP8ABE//AHhnqO/mUDjkex12lzHDVcEtI47Na+/9rT/LS/4j/wA1blF6qrNFeI6JZuWKacXKJmertjWGGnnfCXaRYbXAtfUDs71Zman9jf8AXv8AuRqqJHucSXEknaSSSeZKtfNT+xv+vf8AcjXn1+Ysb9+z09mzE6nMbRumaIi/PP1AiIgIiIOugOAXZEQddAcAuwCIg40BwCALlEHXQHAJoDgF2RB10BwC50BwC5RBwWjguNAcAuyIOugOAXJaOC5RB10BwCaA4BdkQcALlEQcFo4LjQHALsiDroDgFyAuU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>
              <a:latin typeface="Calibri" pitchFamily="34" charset="0"/>
            </a:endParaRP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581525"/>
            <a:ext cx="1192213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Chain Analysis (Porter)</a:t>
            </a:r>
          </a:p>
        </p:txBody>
      </p:sp>
      <p:pic>
        <p:nvPicPr>
          <p:cNvPr id="63490" name="Picture 2" descr="http://www.smartersolutions.com/blog/forrestbreyfogle/wp-content/uploads/2010/07/Michael-Porters-Value-Chain-Cc984967_BusDrivenEvalofDistComp02en-usMSDN_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916113"/>
            <a:ext cx="8234363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r>
              <a:rPr lang="en-IE" smtClean="0"/>
              <a:t>By the end of this lesson you should be able to:</a:t>
            </a:r>
          </a:p>
          <a:p>
            <a:pPr lvl="1"/>
            <a:r>
              <a:rPr lang="en-IE" smtClean="0"/>
              <a:t>Define Value Engineering</a:t>
            </a:r>
          </a:p>
          <a:p>
            <a:pPr lvl="1"/>
            <a:r>
              <a:rPr lang="en-IE" smtClean="0"/>
              <a:t>Define value</a:t>
            </a:r>
          </a:p>
          <a:p>
            <a:pPr lvl="1"/>
            <a:r>
              <a:rPr lang="en-IE" smtClean="0"/>
              <a:t>Explain how to do a Value Analysis</a:t>
            </a:r>
          </a:p>
          <a:p>
            <a:pPr lvl="1"/>
            <a:r>
              <a:rPr lang="en-IE" smtClean="0"/>
              <a:t>Describe the components of Porter’s Value Chain Analysis</a:t>
            </a:r>
          </a:p>
        </p:txBody>
      </p:sp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Learning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ja-JP" sz="3800"/>
              <a:t>Analysis Tools for Identifying</a:t>
            </a:r>
            <a:br>
              <a:rPr lang="en-GB" altLang="ja-JP" sz="3800"/>
            </a:br>
            <a:r>
              <a:rPr lang="en-GB" altLang="ja-JP" sz="3800"/>
              <a:t>Improvement Priorities</a:t>
            </a:r>
            <a:endParaRPr lang="en-US" sz="3800"/>
          </a:p>
        </p:txBody>
      </p:sp>
      <p:sp>
        <p:nvSpPr>
          <p:cNvPr id="32778" name="Rectangle 6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E">
              <a:latin typeface="Calibri" pitchFamily="34" charset="0"/>
            </a:endParaRP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692275" y="1557338"/>
          <a:ext cx="5472113" cy="4556125"/>
        </p:xfrm>
        <a:graphic>
          <a:graphicData uri="http://schemas.openxmlformats.org/presentationml/2006/ole">
            <p:oleObj spid="_x0000_s32776" name="Visio" r:id="rId4" imgW="3669053" imgH="3046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Definition</a:t>
            </a:r>
            <a:endParaRPr 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ja-JP" dirty="0"/>
              <a:t>Canadian Society of Value Analysis </a:t>
            </a:r>
            <a:r>
              <a:rPr lang="en-GB" altLang="ja-JP" dirty="0" smtClean="0"/>
              <a:t/>
            </a:r>
            <a:br>
              <a:rPr lang="en-GB" altLang="ja-JP" dirty="0" smtClean="0"/>
            </a:br>
            <a:r>
              <a:rPr lang="en-GB" altLang="ja-JP" dirty="0" smtClean="0"/>
              <a:t>(</a:t>
            </a:r>
            <a:r>
              <a:rPr lang="en-GB" altLang="ja-JP" dirty="0">
                <a:hlinkClick r:id="rId3"/>
              </a:rPr>
              <a:t>www.scav-csva.org</a:t>
            </a:r>
            <a:r>
              <a:rPr lang="en-GB" altLang="ja-JP" dirty="0"/>
              <a:t>):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altLang="ja-JP" dirty="0"/>
              <a:t>Value Analysis is defined as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altLang="ja-JP" dirty="0"/>
              <a:t>“</a:t>
            </a:r>
            <a:r>
              <a:rPr lang="en-GB" altLang="ja-JP" i="1" dirty="0"/>
              <a:t>a systematic and function-based approach to improving the value of products, projects, or processes</a:t>
            </a:r>
            <a:r>
              <a:rPr lang="en-GB" altLang="ja-JP" dirty="0"/>
              <a:t>”. </a:t>
            </a:r>
            <a:endParaRPr lang="en-US" dirty="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2205038"/>
            <a:ext cx="266382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Analyzes the functionality of a product</a:t>
            </a:r>
          </a:p>
          <a:p>
            <a:r>
              <a:rPr lang="en-US" sz="2600" smtClean="0"/>
              <a:t>States an estimated cost for each function</a:t>
            </a:r>
          </a:p>
          <a:p>
            <a:r>
              <a:rPr lang="en-US" sz="2600" smtClean="0"/>
              <a:t>Demonstrates a function as compared with that of a competitor's</a:t>
            </a:r>
            <a:br>
              <a:rPr lang="en-US" sz="2600" smtClean="0"/>
            </a:br>
            <a:endParaRPr lang="en-US" sz="2600" smtClean="0"/>
          </a:p>
          <a:p>
            <a:r>
              <a:rPr lang="en-US" sz="2600" smtClean="0"/>
              <a:t>Forces a product assessment for:</a:t>
            </a:r>
          </a:p>
          <a:p>
            <a:pPr lvl="1"/>
            <a:r>
              <a:rPr lang="en-US" sz="2200" smtClean="0"/>
              <a:t>manufacturing processes</a:t>
            </a:r>
          </a:p>
          <a:p>
            <a:pPr lvl="1"/>
            <a:r>
              <a:rPr lang="en-US" sz="2200" smtClean="0"/>
              <a:t>parts and materials</a:t>
            </a:r>
          </a:p>
          <a:p>
            <a:pPr lvl="1"/>
            <a:r>
              <a:rPr lang="en-US" sz="2200" smtClean="0"/>
              <a:t>design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ja-JP" dirty="0"/>
              <a:t>What is Value </a:t>
            </a:r>
            <a:r>
              <a:rPr lang="en-GB" altLang="ja-JP" dirty="0" smtClean="0"/>
              <a:t/>
            </a:r>
            <a:br>
              <a:rPr lang="en-GB" altLang="ja-JP" dirty="0" smtClean="0"/>
            </a:br>
            <a:r>
              <a:rPr lang="en-GB" altLang="ja-JP" dirty="0" smtClean="0"/>
              <a:t>Analysis/Engineering?</a:t>
            </a:r>
            <a:r>
              <a:rPr lang="en-US" altLang="ja-JP" dirty="0" smtClean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Good/Bad Value?</a:t>
            </a:r>
          </a:p>
        </p:txBody>
      </p:sp>
      <p:pic>
        <p:nvPicPr>
          <p:cNvPr id="38914" name="Picture 3" descr="C:\Users\eugeneol\AppData\Local\Microsoft\Windows\Temporary Internet Files\Content.IE5\PZO7CI0V\MC90044152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25" y="1557338"/>
            <a:ext cx="5113338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</a:t>
            </a:r>
            <a:endParaRPr lang="en-US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commercial activities are performed with the objective of providing </a:t>
            </a:r>
            <a:r>
              <a:rPr lang="en-US" b="1" u="sng" smtClean="0"/>
              <a:t>value</a:t>
            </a:r>
            <a:r>
              <a:rPr lang="en-US" smtClean="0"/>
              <a:t> of some kind, where the value is a combination of the benefits gained from the activity and the cost of achieving these benefits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2840038" y="4484688"/>
            <a:ext cx="33162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15900" algn="ctr"/>
            <a:r>
              <a:rPr lang="en-US" sz="2400" b="1" i="1">
                <a:latin typeface="Calibri" pitchFamily="34" charset="0"/>
              </a:rPr>
              <a:t>Value = </a:t>
            </a:r>
            <a:r>
              <a:rPr lang="en-US" sz="2400" b="1" i="1" u="sng">
                <a:latin typeface="Calibri" pitchFamily="34" charset="0"/>
              </a:rPr>
              <a:t>Worth</a:t>
            </a:r>
            <a:endParaRPr lang="en-US" sz="2400" b="1">
              <a:latin typeface="Calibri" pitchFamily="34" charset="0"/>
            </a:endParaRPr>
          </a:p>
          <a:p>
            <a:pPr indent="215900" algn="ctr"/>
            <a:r>
              <a:rPr lang="en-US" sz="2400" b="1" i="1">
                <a:latin typeface="Calibri" pitchFamily="34" charset="0"/>
              </a:rPr>
              <a:t>             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mtClean="0">
                <a:cs typeface="MS PGothic"/>
              </a:rPr>
              <a:t>When to use Value Analysis</a:t>
            </a:r>
            <a:endParaRPr lang="en-US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identify needed product improvements</a:t>
            </a:r>
          </a:p>
          <a:p>
            <a:r>
              <a:rPr lang="en-US" smtClean="0"/>
              <a:t>To lower product costs</a:t>
            </a:r>
          </a:p>
          <a:p>
            <a:r>
              <a:rPr lang="en-US" smtClean="0"/>
              <a:t>To prioritize product redesign activities</a:t>
            </a:r>
          </a:p>
          <a:p>
            <a:r>
              <a:rPr lang="en-US" smtClean="0"/>
              <a:t>To determine the real value of each component</a:t>
            </a:r>
          </a:p>
          <a:p>
            <a:endParaRPr lang="en-US" smtClean="0"/>
          </a:p>
        </p:txBody>
      </p:sp>
      <p:pic>
        <p:nvPicPr>
          <p:cNvPr id="43011" name="Picture 4" descr="Image3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724400"/>
            <a:ext cx="5305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sz="3800" smtClean="0">
                <a:cs typeface="MS PGothic"/>
              </a:rPr>
              <a:t>How to do a Value Analysis</a:t>
            </a:r>
            <a:endParaRPr lang="en-US" sz="380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construction of the value analysis table may reflect a different set of factors.</a:t>
            </a:r>
          </a:p>
          <a:p>
            <a:r>
              <a:rPr lang="en-US" smtClean="0"/>
              <a:t>The primary concern is to determine functions that have a </a:t>
            </a:r>
            <a:r>
              <a:rPr lang="en-US" b="1" u="sng" smtClean="0"/>
              <a:t>high cost</a:t>
            </a:r>
            <a:r>
              <a:rPr lang="en-US" smtClean="0"/>
              <a:t> associated with them. </a:t>
            </a:r>
          </a:p>
          <a:p>
            <a:r>
              <a:rPr lang="en-US" smtClean="0"/>
              <a:t>Competitors' superior designs must be considered in all redesign efforts.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2158</TotalTime>
  <Words>760</Words>
  <Application>Microsoft Office PowerPoint</Application>
  <PresentationFormat>On-screen Show (4:3)</PresentationFormat>
  <Paragraphs>136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Arial</vt:lpstr>
      <vt:lpstr>MS PGothic</vt:lpstr>
      <vt:lpstr>Wingdings</vt:lpstr>
      <vt:lpstr>Times New Roman</vt:lpstr>
      <vt:lpstr>MS Mincho</vt:lpstr>
      <vt:lpstr>Office Theme</vt:lpstr>
      <vt:lpstr>Office Theme</vt:lpstr>
      <vt:lpstr>Visio</vt:lpstr>
      <vt:lpstr>BSc in Business Information Systems (BSHBIS4) Business Process Engineering</vt:lpstr>
      <vt:lpstr>Learning Objectives</vt:lpstr>
      <vt:lpstr>Analysis Tools for Identifying Improvement Priorities</vt:lpstr>
      <vt:lpstr>Definition</vt:lpstr>
      <vt:lpstr>What is Value  Analysis/Engineering? </vt:lpstr>
      <vt:lpstr>Good/Bad Value?</vt:lpstr>
      <vt:lpstr>Value</vt:lpstr>
      <vt:lpstr>When to use Value Analysis</vt:lpstr>
      <vt:lpstr>How to do a Value Analysis</vt:lpstr>
      <vt:lpstr>Function</vt:lpstr>
      <vt:lpstr>Simple example</vt:lpstr>
      <vt:lpstr>Value Analysis Example –  Building a Better Mousetrap </vt:lpstr>
      <vt:lpstr>Value Analysis for Building  a Better Mouse</vt:lpstr>
      <vt:lpstr>What do you do next? </vt:lpstr>
      <vt:lpstr>Other Examples</vt:lpstr>
      <vt:lpstr>Other Examples</vt:lpstr>
      <vt:lpstr>Other Examples</vt:lpstr>
      <vt:lpstr>Value Chain Analysis (Porter)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 in Business Information Systems (BSHBIS4) Business Process Engineering</dc:title>
  <dc:creator>Eugene O'Loughlin</dc:creator>
  <cp:lastModifiedBy>Ron Elliott</cp:lastModifiedBy>
  <cp:revision>42</cp:revision>
  <dcterms:created xsi:type="dcterms:W3CDTF">2011-09-06T14:08:35Z</dcterms:created>
  <dcterms:modified xsi:type="dcterms:W3CDTF">2013-02-06T18:41:20Z</dcterms:modified>
</cp:coreProperties>
</file>