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73" r:id="rId4"/>
    <p:sldId id="258" r:id="rId5"/>
    <p:sldId id="259" r:id="rId6"/>
    <p:sldId id="274" r:id="rId7"/>
    <p:sldId id="275" r:id="rId8"/>
    <p:sldId id="284" r:id="rId9"/>
    <p:sldId id="260" r:id="rId10"/>
    <p:sldId id="261" r:id="rId11"/>
    <p:sldId id="276" r:id="rId12"/>
    <p:sldId id="277" r:id="rId13"/>
    <p:sldId id="278" r:id="rId14"/>
    <p:sldId id="279" r:id="rId15"/>
    <p:sldId id="280" r:id="rId16"/>
    <p:sldId id="281" r:id="rId17"/>
    <p:sldId id="286" r:id="rId18"/>
    <p:sldId id="283" r:id="rId19"/>
    <p:sldId id="262" r:id="rId20"/>
    <p:sldId id="263" r:id="rId21"/>
    <p:sldId id="264" r:id="rId22"/>
    <p:sldId id="265" r:id="rId23"/>
    <p:sldId id="266" r:id="rId24"/>
    <p:sldId id="267" r:id="rId25"/>
    <p:sldId id="285" r:id="rId26"/>
    <p:sldId id="268" r:id="rId27"/>
    <p:sldId id="269" r:id="rId28"/>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57" autoAdjust="0"/>
  </p:normalViewPr>
  <p:slideViewPr>
    <p:cSldViewPr snapToGrid="0">
      <p:cViewPr>
        <p:scale>
          <a:sx n="90" d="100"/>
          <a:sy n="90" d="100"/>
        </p:scale>
        <p:origin x="-2244" y="-2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DFF45C09-3ABC-4616-981C-80AD2D087561}" type="datetimeFigureOut">
              <a:rPr lang="en-IE" smtClean="0"/>
              <a:t>22/10/2012</a:t>
            </a:fld>
            <a:endParaRPr lang="en-IE"/>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86F3B706-72DD-4B66-A507-1FC158F2DBE1}" type="slidenum">
              <a:rPr lang="en-IE" smtClean="0"/>
              <a:t>‹#›</a:t>
            </a:fld>
            <a:endParaRPr lang="en-IE"/>
          </a:p>
        </p:txBody>
      </p:sp>
    </p:spTree>
    <p:extLst>
      <p:ext uri="{BB962C8B-B14F-4D97-AF65-F5344CB8AC3E}">
        <p14:creationId xmlns:p14="http://schemas.microsoft.com/office/powerpoint/2010/main" val="108297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asycalculation.com/statistics/ttest-calculator.ph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jpkc.njmu.edu.cn/course/tongjixue/file/jxzy/ybzzSD/LiB0071.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gla.ac.uk/sums/users/narjis/stroke/pandt2.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sjsu.edu/faculty/gerstman/StatPrimer/t-table.pdf"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jpkc.njmu.edu.cn/course/tongjixue/file/jxzy/ybzzSD/toc.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1</a:t>
            </a:fld>
            <a:endParaRPr lang="en-IE"/>
          </a:p>
        </p:txBody>
      </p:sp>
    </p:spTree>
    <p:extLst>
      <p:ext uri="{BB962C8B-B14F-4D97-AF65-F5344CB8AC3E}">
        <p14:creationId xmlns:p14="http://schemas.microsoft.com/office/powerpoint/2010/main" val="2280862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effectLst/>
              </a:rPr>
              <a:t>Each sample size has its own </a:t>
            </a:r>
            <a:r>
              <a:rPr lang="en-IE" baseline="0" dirty="0" smtClean="0">
                <a:effectLst/>
              </a:rPr>
              <a:t> </a:t>
            </a:r>
            <a:r>
              <a:rPr lang="en-IE" dirty="0" smtClean="0">
                <a:effectLst/>
              </a:rPr>
              <a:t>t-distribution. </a:t>
            </a:r>
            <a:r>
              <a:rPr lang="en-IE" sz="1200" b="0" i="0" kern="1200" dirty="0" smtClean="0">
                <a:solidFill>
                  <a:schemeClr val="tx1"/>
                </a:solidFill>
                <a:effectLst/>
                <a:latin typeface="+mn-lt"/>
                <a:ea typeface="+mn-ea"/>
                <a:cs typeface="+mn-cs"/>
              </a:rPr>
              <a:t>That's because the penalty for having a smaller sample size, like 5, is greater than the penalty for having a larger sample size, like 10 or 20.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Smaller sample sizes have shorter, fatter t-distributions than the larger sample sizes.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And as you may expect, the larger the sample size is, the more the t-distribution looks like a standard normal distribution (Z-distribution); and the point where they become very similar is about the point where the sample size is 30.</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Figure above shows what different t-distributions look like for different sample sizes and how they all compare to the standard normal distribution (Z-distribution).</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10</a:t>
            </a:fld>
            <a:endParaRPr lang="en-IE"/>
          </a:p>
        </p:txBody>
      </p:sp>
    </p:spTree>
    <p:extLst>
      <p:ext uri="{BB962C8B-B14F-4D97-AF65-F5344CB8AC3E}">
        <p14:creationId xmlns:p14="http://schemas.microsoft.com/office/powerpoint/2010/main" val="70047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Source: </a:t>
            </a:r>
            <a:r>
              <a:rPr lang="en-IE" dirty="0" smtClean="0">
                <a:hlinkClick r:id="rId3"/>
              </a:rPr>
              <a:t>http://easycalculation.com/statistics/ttest-calculator.php</a:t>
            </a:r>
            <a:endParaRPr lang="en-IE" sz="1200" b="0" i="0" kern="1200" dirty="0" smtClean="0">
              <a:solidFill>
                <a:schemeClr val="tx1"/>
              </a:solidFill>
              <a:effectLst/>
              <a:latin typeface="+mn-lt"/>
              <a:ea typeface="+mn-ea"/>
              <a:cs typeface="+mn-cs"/>
            </a:endParaRP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T-test calculation is most commonly applied when the test statistic would follow a normal distribution if the value of a scaling term in the test statistic were known. When the scaling term is unknown and is replaced by an estimate based on the data, the test statistic (under certain conditions) follows a Students t distribution.</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11</a:t>
            </a:fld>
            <a:endParaRPr lang="en-IE"/>
          </a:p>
        </p:txBody>
      </p:sp>
    </p:spTree>
    <p:extLst>
      <p:ext uri="{BB962C8B-B14F-4D97-AF65-F5344CB8AC3E}">
        <p14:creationId xmlns:p14="http://schemas.microsoft.com/office/powerpoint/2010/main" val="3468106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Source:</a:t>
            </a:r>
          </a:p>
          <a:p>
            <a:endParaRPr lang="en-IE" dirty="0" smtClean="0"/>
          </a:p>
          <a:p>
            <a:r>
              <a:rPr lang="en-IE" dirty="0" smtClean="0">
                <a:hlinkClick r:id="rId3"/>
              </a:rPr>
              <a:t>http://jpkc.njmu.edu.cn/course/tongjixue/file/jxzy/ybzzSD/LiB0071.html</a:t>
            </a:r>
            <a:endParaRPr lang="en-IE" dirty="0" smtClean="0"/>
          </a:p>
          <a:p>
            <a:endParaRPr lang="en-IE" dirty="0" smtClean="0"/>
          </a:p>
          <a:p>
            <a:r>
              <a:rPr lang="en-IE" sz="1200" b="0" i="0" kern="1200" dirty="0" smtClean="0">
                <a:solidFill>
                  <a:schemeClr val="tx1"/>
                </a:solidFill>
                <a:effectLst/>
                <a:latin typeface="+mn-lt"/>
                <a:ea typeface="+mn-ea"/>
                <a:cs typeface="+mn-cs"/>
              </a:rPr>
              <a:t>This test is used when the variable is numerical (for example, income, cholesterol level, or miles per gallon) and two populations or groups are being compared (for example, men versus women, athletes versus non-athletes, or cars versus SUVs).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Two separate random samples need to be selected, one from each population, in order to collect the data needed for this test.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The null hypothesis is that the two population means are the same; in other words, that their difference is equal to 0.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The notation for the null hypothesis is H</a:t>
            </a:r>
            <a:r>
              <a:rPr lang="en-IE" sz="1200" b="0" i="0" kern="1200" baseline="-25000" dirty="0" smtClean="0">
                <a:solidFill>
                  <a:schemeClr val="tx1"/>
                </a:solidFill>
                <a:effectLst/>
                <a:latin typeface="+mn-lt"/>
                <a:ea typeface="+mn-ea"/>
                <a:cs typeface="+mn-cs"/>
              </a:rPr>
              <a:t>0</a:t>
            </a:r>
            <a:r>
              <a:rPr lang="en-IE" sz="1200" b="0" i="0" kern="1200" dirty="0" smtClean="0">
                <a:solidFill>
                  <a:schemeClr val="tx1"/>
                </a:solidFill>
                <a:effectLst/>
                <a:latin typeface="+mn-lt"/>
                <a:ea typeface="+mn-ea"/>
                <a:cs typeface="+mn-cs"/>
              </a:rPr>
              <a:t>: </a:t>
            </a:r>
            <a:r>
              <a:rPr lang="en-IE" sz="1200" b="0" i="0" kern="1200" dirty="0" err="1" smtClean="0">
                <a:solidFill>
                  <a:schemeClr val="tx1"/>
                </a:solidFill>
                <a:effectLst/>
                <a:latin typeface="+mn-lt"/>
                <a:ea typeface="+mn-ea"/>
                <a:cs typeface="+mn-cs"/>
              </a:rPr>
              <a:t>μ</a:t>
            </a:r>
            <a:r>
              <a:rPr lang="en-IE" sz="1200" b="0" i="1" kern="1200" baseline="-25000" dirty="0" err="1" smtClean="0">
                <a:solidFill>
                  <a:schemeClr val="tx1"/>
                </a:solidFill>
                <a:effectLst/>
                <a:latin typeface="+mn-lt"/>
                <a:ea typeface="+mn-ea"/>
                <a:cs typeface="+mn-cs"/>
              </a:rPr>
              <a:t>x</a:t>
            </a:r>
            <a:r>
              <a:rPr lang="en-IE" sz="1200" b="0" i="0" kern="1200" dirty="0" smtClean="0">
                <a:solidFill>
                  <a:schemeClr val="tx1"/>
                </a:solidFill>
                <a:effectLst/>
                <a:latin typeface="+mn-lt"/>
                <a:ea typeface="+mn-ea"/>
                <a:cs typeface="+mn-cs"/>
              </a:rPr>
              <a:t> − </a:t>
            </a:r>
            <a:r>
              <a:rPr lang="en-IE" sz="1200" b="0" i="0" kern="1200" dirty="0" err="1" smtClean="0">
                <a:solidFill>
                  <a:schemeClr val="tx1"/>
                </a:solidFill>
                <a:effectLst/>
                <a:latin typeface="+mn-lt"/>
                <a:ea typeface="+mn-ea"/>
                <a:cs typeface="+mn-cs"/>
              </a:rPr>
              <a:t>μ</a:t>
            </a:r>
            <a:r>
              <a:rPr lang="en-IE" sz="1200" b="0" i="1" kern="1200" baseline="-25000" dirty="0" err="1" smtClean="0">
                <a:solidFill>
                  <a:schemeClr val="tx1"/>
                </a:solidFill>
                <a:effectLst/>
                <a:latin typeface="+mn-lt"/>
                <a:ea typeface="+mn-ea"/>
                <a:cs typeface="+mn-cs"/>
              </a:rPr>
              <a:t>y</a:t>
            </a:r>
            <a:r>
              <a:rPr lang="en-IE" sz="1200" b="0" i="0" kern="1200" dirty="0" smtClean="0">
                <a:solidFill>
                  <a:schemeClr val="tx1"/>
                </a:solidFill>
                <a:effectLst/>
                <a:latin typeface="+mn-lt"/>
                <a:ea typeface="+mn-ea"/>
                <a:cs typeface="+mn-cs"/>
              </a:rPr>
              <a:t> = 0, where </a:t>
            </a:r>
            <a:r>
              <a:rPr lang="en-IE" sz="1200" b="0" i="0" kern="1200" dirty="0" err="1" smtClean="0">
                <a:solidFill>
                  <a:schemeClr val="tx1"/>
                </a:solidFill>
                <a:effectLst/>
                <a:latin typeface="+mn-lt"/>
                <a:ea typeface="+mn-ea"/>
                <a:cs typeface="+mn-cs"/>
              </a:rPr>
              <a:t>μ</a:t>
            </a:r>
            <a:r>
              <a:rPr lang="en-IE" sz="1200" b="0" i="1" kern="1200" baseline="-25000" dirty="0" err="1" smtClean="0">
                <a:solidFill>
                  <a:schemeClr val="tx1"/>
                </a:solidFill>
                <a:effectLst/>
                <a:latin typeface="+mn-lt"/>
                <a:ea typeface="+mn-ea"/>
                <a:cs typeface="+mn-cs"/>
              </a:rPr>
              <a:t>x</a:t>
            </a:r>
            <a:r>
              <a:rPr lang="en-IE" sz="1200" b="0" i="0" kern="1200" dirty="0" smtClean="0">
                <a:solidFill>
                  <a:schemeClr val="tx1"/>
                </a:solidFill>
                <a:effectLst/>
                <a:latin typeface="+mn-lt"/>
                <a:ea typeface="+mn-ea"/>
                <a:cs typeface="+mn-cs"/>
              </a:rPr>
              <a:t> represents the mean of the first population, and </a:t>
            </a:r>
            <a:r>
              <a:rPr lang="en-IE" sz="1200" b="0" i="0" kern="1200" dirty="0" err="1" smtClean="0">
                <a:solidFill>
                  <a:schemeClr val="tx1"/>
                </a:solidFill>
                <a:effectLst/>
                <a:latin typeface="+mn-lt"/>
                <a:ea typeface="+mn-ea"/>
                <a:cs typeface="+mn-cs"/>
              </a:rPr>
              <a:t>μ</a:t>
            </a:r>
            <a:r>
              <a:rPr lang="en-IE" sz="1200" b="0" i="1" kern="1200" baseline="-25000" dirty="0" err="1" smtClean="0">
                <a:solidFill>
                  <a:schemeClr val="tx1"/>
                </a:solidFill>
                <a:effectLst/>
                <a:latin typeface="+mn-lt"/>
                <a:ea typeface="+mn-ea"/>
                <a:cs typeface="+mn-cs"/>
              </a:rPr>
              <a:t>y</a:t>
            </a:r>
            <a:r>
              <a:rPr lang="en-IE" sz="1200" b="0" i="0" kern="1200" dirty="0" smtClean="0">
                <a:solidFill>
                  <a:schemeClr val="tx1"/>
                </a:solidFill>
                <a:effectLst/>
                <a:latin typeface="+mn-lt"/>
                <a:ea typeface="+mn-ea"/>
                <a:cs typeface="+mn-cs"/>
              </a:rPr>
              <a:t> represents the mean of the second population.</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12</a:t>
            </a:fld>
            <a:endParaRPr lang="en-IE"/>
          </a:p>
        </p:txBody>
      </p:sp>
    </p:spTree>
    <p:extLst>
      <p:ext uri="{BB962C8B-B14F-4D97-AF65-F5344CB8AC3E}">
        <p14:creationId xmlns:p14="http://schemas.microsoft.com/office/powerpoint/2010/main" val="769535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H</a:t>
            </a:r>
            <a:r>
              <a:rPr lang="en-IE" baseline="-25000" dirty="0" err="1" smtClean="0"/>
              <a:t>o</a:t>
            </a:r>
            <a:r>
              <a:rPr lang="en-IE" dirty="0" smtClean="0"/>
              <a:t> says the difference between the average absorbencies is 0 (non-existent), and H</a:t>
            </a:r>
            <a:r>
              <a:rPr lang="en-IE" baseline="-25000" dirty="0" smtClean="0"/>
              <a:t>a</a:t>
            </a:r>
            <a:r>
              <a:rPr lang="en-IE" dirty="0" smtClean="0"/>
              <a:t> says the difference is not 0. </a:t>
            </a:r>
          </a:p>
          <a:p>
            <a:endParaRPr lang="en-IE" dirty="0" smtClean="0"/>
          </a:p>
          <a:p>
            <a:r>
              <a:rPr lang="en-IE" dirty="0" smtClean="0"/>
              <a:t>Here, you have no indication of which paper towel may be more absorbent, so the not-equal-to alternative is the one to use.</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13</a:t>
            </a:fld>
            <a:endParaRPr lang="en-IE"/>
          </a:p>
        </p:txBody>
      </p:sp>
    </p:spTree>
    <p:extLst>
      <p:ext uri="{BB962C8B-B14F-4D97-AF65-F5344CB8AC3E}">
        <p14:creationId xmlns:p14="http://schemas.microsoft.com/office/powerpoint/2010/main" val="3839589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14</a:t>
            </a:fld>
            <a:endParaRPr lang="en-IE"/>
          </a:p>
        </p:txBody>
      </p:sp>
    </p:spTree>
    <p:extLst>
      <p:ext uri="{BB962C8B-B14F-4D97-AF65-F5344CB8AC3E}">
        <p14:creationId xmlns:p14="http://schemas.microsoft.com/office/powerpoint/2010/main" val="4066560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Get students</a:t>
            </a:r>
            <a:r>
              <a:rPr lang="en-IE" baseline="0" dirty="0" smtClean="0"/>
              <a:t> to calculate t</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15</a:t>
            </a:fld>
            <a:endParaRPr lang="en-IE"/>
          </a:p>
        </p:txBody>
      </p:sp>
    </p:spTree>
    <p:extLst>
      <p:ext uri="{BB962C8B-B14F-4D97-AF65-F5344CB8AC3E}">
        <p14:creationId xmlns:p14="http://schemas.microsoft.com/office/powerpoint/2010/main" val="441881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16</a:t>
            </a:fld>
            <a:endParaRPr lang="en-IE"/>
          </a:p>
        </p:txBody>
      </p:sp>
    </p:spTree>
    <p:extLst>
      <p:ext uri="{BB962C8B-B14F-4D97-AF65-F5344CB8AC3E}">
        <p14:creationId xmlns:p14="http://schemas.microsoft.com/office/powerpoint/2010/main" val="42543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17</a:t>
            </a:fld>
            <a:endParaRPr lang="en-IE"/>
          </a:p>
        </p:txBody>
      </p:sp>
    </p:spTree>
    <p:extLst>
      <p:ext uri="{BB962C8B-B14F-4D97-AF65-F5344CB8AC3E}">
        <p14:creationId xmlns:p14="http://schemas.microsoft.com/office/powerpoint/2010/main" val="1146253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b="0" i="0" kern="1200" dirty="0" smtClean="0">
                <a:solidFill>
                  <a:schemeClr val="tx1"/>
                </a:solidFill>
                <a:effectLst/>
                <a:latin typeface="+mn-lt"/>
                <a:ea typeface="+mn-ea"/>
                <a:cs typeface="+mn-cs"/>
              </a:rPr>
              <a:t>Converting from a t-value to a p-value requires some tricky maths, so statisticians use pre-calculated tables to make it easy. </a:t>
            </a:r>
          </a:p>
          <a:p>
            <a:pPr marL="0" marR="0" indent="0" algn="l" defTabSz="914400" rtl="0" eaLnBrk="1" fontAlgn="auto" latinLnBrk="0" hangingPunct="1">
              <a:lnSpc>
                <a:spcPct val="100000"/>
              </a:lnSpc>
              <a:spcBef>
                <a:spcPts val="0"/>
              </a:spcBef>
              <a:spcAft>
                <a:spcPts val="0"/>
              </a:spcAft>
              <a:buClrTx/>
              <a:buSzTx/>
              <a:buFontTx/>
              <a:buNone/>
              <a:tabLst/>
              <a:defRPr/>
            </a:pPr>
            <a:endParaRPr lang="en-IE"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E" sz="1200" b="0" i="0" kern="1200" dirty="0" smtClean="0">
                <a:solidFill>
                  <a:schemeClr val="tx1"/>
                </a:solidFill>
                <a:effectLst/>
                <a:latin typeface="+mn-lt"/>
                <a:ea typeface="+mn-ea"/>
                <a:cs typeface="+mn-cs"/>
              </a:rPr>
              <a:t>These tables are called t-</a:t>
            </a:r>
            <a:r>
              <a:rPr lang="en-IE" sz="1200" b="0" i="0" kern="1200" dirty="0" err="1" smtClean="0">
                <a:solidFill>
                  <a:schemeClr val="tx1"/>
                </a:solidFill>
                <a:effectLst/>
                <a:latin typeface="+mn-lt"/>
                <a:ea typeface="+mn-ea"/>
                <a:cs typeface="+mn-cs"/>
              </a:rPr>
              <a:t>tables.A</a:t>
            </a:r>
            <a:r>
              <a:rPr lang="en-IE" sz="1200" b="0" i="0" kern="1200" dirty="0" smtClean="0">
                <a:solidFill>
                  <a:schemeClr val="tx1"/>
                </a:solidFill>
                <a:effectLst/>
                <a:latin typeface="+mn-lt"/>
                <a:ea typeface="+mn-ea"/>
                <a:cs typeface="+mn-cs"/>
              </a:rPr>
              <a:t> t-table is shown below. Notice that it has a number of columns, each showing a different significance level (</a:t>
            </a:r>
            <a:r>
              <a:rPr lang="en-IE" sz="1200" b="0" i="1" kern="1200" dirty="0" smtClean="0">
                <a:solidFill>
                  <a:schemeClr val="tx1"/>
                </a:solidFill>
                <a:effectLst/>
                <a:latin typeface="+mn-lt"/>
                <a:ea typeface="+mn-ea"/>
                <a:cs typeface="+mn-cs"/>
              </a:rPr>
              <a:t>p</a:t>
            </a:r>
            <a:r>
              <a:rPr lang="en-IE" sz="12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E"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E" sz="1200" b="0" i="0" kern="1200" dirty="0" smtClean="0">
                <a:solidFill>
                  <a:schemeClr val="tx1"/>
                </a:solidFill>
                <a:effectLst/>
                <a:latin typeface="+mn-lt"/>
                <a:ea typeface="+mn-ea"/>
                <a:cs typeface="+mn-cs"/>
              </a:rPr>
              <a:t>T-tables do not tell you the exact value of p. They list a few key values of p and tell you what value of t is required to produce a p-value less than the listed value.</a:t>
            </a:r>
          </a:p>
          <a:p>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18</a:t>
            </a:fld>
            <a:endParaRPr lang="en-IE"/>
          </a:p>
        </p:txBody>
      </p:sp>
    </p:spTree>
    <p:extLst>
      <p:ext uri="{BB962C8B-B14F-4D97-AF65-F5344CB8AC3E}">
        <p14:creationId xmlns:p14="http://schemas.microsoft.com/office/powerpoint/2010/main" val="3698874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smtClean="0">
                <a:solidFill>
                  <a:schemeClr val="tx1"/>
                </a:solidFill>
                <a:effectLst/>
                <a:latin typeface="+mn-lt"/>
                <a:ea typeface="+mn-ea"/>
                <a:cs typeface="+mn-cs"/>
              </a:rPr>
              <a:t>Degrees of freedom</a:t>
            </a:r>
            <a:r>
              <a:rPr lang="en-IE" sz="1200" b="0" i="0" kern="1200" dirty="0" smtClean="0">
                <a:solidFill>
                  <a:schemeClr val="tx1"/>
                </a:solidFill>
                <a:effectLst/>
                <a:latin typeface="+mn-lt"/>
                <a:ea typeface="+mn-ea"/>
                <a:cs typeface="+mn-cs"/>
              </a:rPr>
              <a:t> is the number of values in the final calculation of a statistic that are free to vary</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19</a:t>
            </a:fld>
            <a:endParaRPr lang="en-IE"/>
          </a:p>
        </p:txBody>
      </p:sp>
    </p:spTree>
    <p:extLst>
      <p:ext uri="{BB962C8B-B14F-4D97-AF65-F5344CB8AC3E}">
        <p14:creationId xmlns:p14="http://schemas.microsoft.com/office/powerpoint/2010/main" val="382796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2</a:t>
            </a:fld>
            <a:endParaRPr lang="en-IE"/>
          </a:p>
        </p:txBody>
      </p:sp>
    </p:spTree>
    <p:extLst>
      <p:ext uri="{BB962C8B-B14F-4D97-AF65-F5344CB8AC3E}">
        <p14:creationId xmlns:p14="http://schemas.microsoft.com/office/powerpoint/2010/main" val="1184336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Suppose your sample size is 10, your test statistic (referred to as the </a:t>
            </a:r>
            <a:r>
              <a:rPr lang="en-IE" sz="1200" b="0" i="1" kern="1200" dirty="0" smtClean="0">
                <a:solidFill>
                  <a:schemeClr val="tx1"/>
                </a:solidFill>
                <a:effectLst/>
                <a:latin typeface="+mn-lt"/>
                <a:ea typeface="+mn-ea"/>
                <a:cs typeface="+mn-cs"/>
              </a:rPr>
              <a:t>t-value</a:t>
            </a:r>
            <a:r>
              <a:rPr lang="en-IE" sz="1200" b="0" i="0" kern="1200" dirty="0" smtClean="0">
                <a:solidFill>
                  <a:schemeClr val="tx1"/>
                </a:solidFill>
                <a:effectLst/>
                <a:latin typeface="+mn-lt"/>
                <a:ea typeface="+mn-ea"/>
                <a:cs typeface="+mn-cs"/>
              </a:rPr>
              <a:t>) is 2.5, and your alternative hypothesis, H</a:t>
            </a:r>
            <a:r>
              <a:rPr lang="en-IE" sz="1200" b="0" i="0" kern="1200" baseline="-25000" dirty="0" smtClean="0">
                <a:solidFill>
                  <a:schemeClr val="tx1"/>
                </a:solidFill>
                <a:effectLst/>
                <a:latin typeface="+mn-lt"/>
                <a:ea typeface="+mn-ea"/>
                <a:cs typeface="+mn-cs"/>
              </a:rPr>
              <a:t>a</a:t>
            </a:r>
            <a:r>
              <a:rPr lang="en-IE" sz="1200" b="0" i="0" kern="1200" dirty="0" smtClean="0">
                <a:solidFill>
                  <a:schemeClr val="tx1"/>
                </a:solidFill>
                <a:effectLst/>
                <a:latin typeface="+mn-lt"/>
                <a:ea typeface="+mn-ea"/>
                <a:cs typeface="+mn-cs"/>
              </a:rPr>
              <a:t>, is the greater-than alternative.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Because the sample size is 10, you use the t-distribution with 10 − 1 = 9 degrees of freedom to calculate your </a:t>
            </a:r>
            <a:r>
              <a:rPr lang="en-IE" sz="1200" b="0" i="1" kern="1200" dirty="0" smtClean="0">
                <a:solidFill>
                  <a:schemeClr val="tx1"/>
                </a:solidFill>
                <a:effectLst/>
                <a:latin typeface="+mn-lt"/>
                <a:ea typeface="+mn-ea"/>
                <a:cs typeface="+mn-cs"/>
              </a:rPr>
              <a:t>p</a:t>
            </a:r>
            <a:r>
              <a:rPr lang="en-IE" sz="1200" b="0" i="0" kern="1200" dirty="0" smtClean="0">
                <a:solidFill>
                  <a:schemeClr val="tx1"/>
                </a:solidFill>
                <a:effectLst/>
                <a:latin typeface="+mn-lt"/>
                <a:ea typeface="+mn-ea"/>
                <a:cs typeface="+mn-cs"/>
              </a:rPr>
              <a:t>-value.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This means you'll be looking at the row in the t-table that has a 9 in the Degrees of Freedom column.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Your test statistic (2.5) falls between two values: 2.262 (the 97.5th percentile) and 2.821 (the </a:t>
            </a:r>
            <a:r>
              <a:rPr lang="en-IE" sz="1200" b="0" i="0" kern="1200" dirty="0" smtClean="0">
                <a:solidFill>
                  <a:schemeClr val="tx1"/>
                </a:solidFill>
                <a:effectLst/>
                <a:latin typeface="+mn-lt"/>
                <a:ea typeface="+mn-ea"/>
                <a:cs typeface="+mn-cs"/>
              </a:rPr>
              <a:t>99th </a:t>
            </a:r>
            <a:r>
              <a:rPr lang="en-IE" sz="1200" b="0" i="0" kern="1200" dirty="0" smtClean="0">
                <a:solidFill>
                  <a:schemeClr val="tx1"/>
                </a:solidFill>
                <a:effectLst/>
                <a:latin typeface="+mn-lt"/>
                <a:ea typeface="+mn-ea"/>
                <a:cs typeface="+mn-cs"/>
              </a:rPr>
              <a:t>percentile</a:t>
            </a:r>
            <a:r>
              <a:rPr lang="en-IE" sz="1200" b="0" i="0" kern="1200" dirty="0" smtClean="0">
                <a:solidFill>
                  <a:schemeClr val="tx1"/>
                </a:solidFill>
                <a:effectLst/>
                <a:latin typeface="+mn-lt"/>
                <a:ea typeface="+mn-ea"/>
                <a:cs typeface="+mn-cs"/>
              </a:rPr>
              <a:t>).</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Some tables (such as the ones on this page) show a p-value heading for both one and two-tailed tests to make it easier. If your test is one tailed, find the p-value you need in the top row. If your test is two tailed, find your p-value in the second row. Notice how the p-values for the two tailed test are simply double those for the one tailed test.</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20</a:t>
            </a:fld>
            <a:endParaRPr lang="en-IE"/>
          </a:p>
        </p:txBody>
      </p:sp>
    </p:spTree>
    <p:extLst>
      <p:ext uri="{BB962C8B-B14F-4D97-AF65-F5344CB8AC3E}">
        <p14:creationId xmlns:p14="http://schemas.microsoft.com/office/powerpoint/2010/main" val="789483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Source:</a:t>
            </a:r>
          </a:p>
          <a:p>
            <a:endParaRPr lang="en-IE" dirty="0" smtClean="0"/>
          </a:p>
          <a:p>
            <a:r>
              <a:rPr lang="en-IE" dirty="0" smtClean="0">
                <a:hlinkClick r:id="rId3"/>
              </a:rPr>
              <a:t>http://www.gla.ac.uk/sums/users/narjis/stroke/pandt2.html</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21</a:t>
            </a:fld>
            <a:endParaRPr lang="en-IE"/>
          </a:p>
        </p:txBody>
      </p:sp>
    </p:spTree>
    <p:extLst>
      <p:ext uri="{BB962C8B-B14F-4D97-AF65-F5344CB8AC3E}">
        <p14:creationId xmlns:p14="http://schemas.microsoft.com/office/powerpoint/2010/main" val="537798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22</a:t>
            </a:fld>
            <a:endParaRPr lang="en-IE"/>
          </a:p>
        </p:txBody>
      </p:sp>
    </p:spTree>
    <p:extLst>
      <p:ext uri="{BB962C8B-B14F-4D97-AF65-F5344CB8AC3E}">
        <p14:creationId xmlns:p14="http://schemas.microsoft.com/office/powerpoint/2010/main" val="2191535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Source:</a:t>
            </a:r>
          </a:p>
          <a:p>
            <a:endParaRPr lang="en-IE" dirty="0" smtClean="0"/>
          </a:p>
          <a:p>
            <a:r>
              <a:rPr lang="en-IE" dirty="0" smtClean="0">
                <a:hlinkClick r:id="rId3"/>
              </a:rPr>
              <a:t>http://www.sjsu.edu/faculty/gerstman/StatPrimer/t-table.pdf</a:t>
            </a:r>
            <a:endParaRPr lang="en-IE" dirty="0" smtClean="0"/>
          </a:p>
          <a:p>
            <a:endParaRPr lang="en-IE" dirty="0" smtClean="0"/>
          </a:p>
          <a:p>
            <a:r>
              <a:rPr lang="en-IE" dirty="0" smtClean="0"/>
              <a:t>ADD TO</a:t>
            </a:r>
            <a:r>
              <a:rPr lang="en-IE" baseline="0" dirty="0" smtClean="0"/>
              <a:t> MOODLE</a:t>
            </a:r>
          </a:p>
          <a:p>
            <a:endParaRPr lang="en-I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E" sz="1200" b="0" i="0" kern="1200" dirty="0" smtClean="0">
                <a:solidFill>
                  <a:schemeClr val="tx1"/>
                </a:solidFill>
                <a:effectLst/>
                <a:latin typeface="+mn-lt"/>
                <a:ea typeface="+mn-ea"/>
                <a:cs typeface="+mn-cs"/>
              </a:rPr>
              <a:t>Converting from a t-value to a p-value requires some tricky maths, so statisticians use pre-calculated tables to make it easy.   </a:t>
            </a:r>
          </a:p>
          <a:p>
            <a:pPr marL="0" marR="0" indent="0" algn="l" defTabSz="914400" rtl="0" eaLnBrk="1" fontAlgn="auto" latinLnBrk="0" hangingPunct="1">
              <a:lnSpc>
                <a:spcPct val="100000"/>
              </a:lnSpc>
              <a:spcBef>
                <a:spcPts val="0"/>
              </a:spcBef>
              <a:spcAft>
                <a:spcPts val="0"/>
              </a:spcAft>
              <a:buClrTx/>
              <a:buSzTx/>
              <a:buFontTx/>
              <a:buNone/>
              <a:tabLst/>
              <a:defRPr/>
            </a:pPr>
            <a:endParaRPr lang="en-IE"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E" sz="1200" b="0" i="0" kern="1200" dirty="0" smtClean="0">
                <a:solidFill>
                  <a:schemeClr val="tx1"/>
                </a:solidFill>
                <a:effectLst/>
                <a:latin typeface="+mn-lt"/>
                <a:ea typeface="+mn-ea"/>
                <a:cs typeface="+mn-cs"/>
              </a:rPr>
              <a:t>These tables are called t-</a:t>
            </a:r>
            <a:r>
              <a:rPr lang="en-IE" sz="1200" b="0" i="0" kern="1200" dirty="0" err="1" smtClean="0">
                <a:solidFill>
                  <a:schemeClr val="tx1"/>
                </a:solidFill>
                <a:effectLst/>
                <a:latin typeface="+mn-lt"/>
                <a:ea typeface="+mn-ea"/>
                <a:cs typeface="+mn-cs"/>
              </a:rPr>
              <a:t>tables.A</a:t>
            </a:r>
            <a:r>
              <a:rPr lang="en-IE" sz="1200" b="0" i="0" kern="1200" dirty="0" smtClean="0">
                <a:solidFill>
                  <a:schemeClr val="tx1"/>
                </a:solidFill>
                <a:effectLst/>
                <a:latin typeface="+mn-lt"/>
                <a:ea typeface="+mn-ea"/>
                <a:cs typeface="+mn-cs"/>
              </a:rPr>
              <a:t> t-table is shown below. Notice that it has a number of columns, each showing a different significance level (</a:t>
            </a:r>
            <a:r>
              <a:rPr lang="en-IE" sz="1200" b="0" i="1" kern="1200" dirty="0" smtClean="0">
                <a:solidFill>
                  <a:schemeClr val="tx1"/>
                </a:solidFill>
                <a:effectLst/>
                <a:latin typeface="+mn-lt"/>
                <a:ea typeface="+mn-ea"/>
                <a:cs typeface="+mn-cs"/>
              </a:rPr>
              <a:t>p</a:t>
            </a:r>
            <a:r>
              <a:rPr lang="en-IE" sz="1200" b="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E"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E" sz="1200" b="0" i="0" kern="1200" dirty="0" smtClean="0">
                <a:solidFill>
                  <a:schemeClr val="tx1"/>
                </a:solidFill>
                <a:effectLst/>
                <a:latin typeface="+mn-lt"/>
                <a:ea typeface="+mn-ea"/>
                <a:cs typeface="+mn-cs"/>
              </a:rPr>
              <a:t>T-tables do not tell you the exact value of p. </a:t>
            </a:r>
          </a:p>
          <a:p>
            <a:pPr marL="0" marR="0" indent="0" algn="l" defTabSz="914400" rtl="0" eaLnBrk="1" fontAlgn="auto" latinLnBrk="0" hangingPunct="1">
              <a:lnSpc>
                <a:spcPct val="100000"/>
              </a:lnSpc>
              <a:spcBef>
                <a:spcPts val="0"/>
              </a:spcBef>
              <a:spcAft>
                <a:spcPts val="0"/>
              </a:spcAft>
              <a:buClrTx/>
              <a:buSzTx/>
              <a:buFontTx/>
              <a:buNone/>
              <a:tabLst/>
              <a:defRPr/>
            </a:pPr>
            <a:endParaRPr lang="en-IE"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E" sz="1200" b="0" i="0" kern="1200" dirty="0" smtClean="0">
                <a:solidFill>
                  <a:schemeClr val="tx1"/>
                </a:solidFill>
                <a:effectLst/>
                <a:latin typeface="+mn-lt"/>
                <a:ea typeface="+mn-ea"/>
                <a:cs typeface="+mn-cs"/>
              </a:rPr>
              <a:t>They list a few key values of p and tell you what value of t is required to produce a p-value less than the listed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IE"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E" sz="1200" b="0" i="0" kern="1200" dirty="0" smtClean="0">
                <a:solidFill>
                  <a:schemeClr val="tx1"/>
                </a:solidFill>
                <a:effectLst/>
                <a:latin typeface="+mn-lt"/>
                <a:ea typeface="+mn-ea"/>
                <a:cs typeface="+mn-cs"/>
              </a:rPr>
              <a:t>It has many rows and each row is marked with a number showing the degrees of freedom (</a:t>
            </a:r>
            <a:r>
              <a:rPr lang="en-IE" sz="1200" b="0" i="1" kern="1200" dirty="0" err="1" smtClean="0">
                <a:solidFill>
                  <a:schemeClr val="tx1"/>
                </a:solidFill>
                <a:effectLst/>
                <a:latin typeface="+mn-lt"/>
                <a:ea typeface="+mn-ea"/>
                <a:cs typeface="+mn-cs"/>
              </a:rPr>
              <a:t>df</a:t>
            </a:r>
            <a:r>
              <a:rPr lang="en-IE" sz="1200" b="0" i="0" kern="1200" dirty="0" smtClean="0">
                <a:solidFill>
                  <a:schemeClr val="tx1"/>
                </a:solidFill>
                <a:effectLst/>
                <a:latin typeface="+mn-lt"/>
                <a:ea typeface="+mn-ea"/>
                <a:cs typeface="+mn-cs"/>
              </a:rPr>
              <a:t>).</a:t>
            </a:r>
          </a:p>
          <a:p>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23</a:t>
            </a:fld>
            <a:endParaRPr lang="en-IE"/>
          </a:p>
        </p:txBody>
      </p:sp>
    </p:spTree>
    <p:extLst>
      <p:ext uri="{BB962C8B-B14F-4D97-AF65-F5344CB8AC3E}">
        <p14:creationId xmlns:p14="http://schemas.microsoft.com/office/powerpoint/2010/main" val="1455611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24</a:t>
            </a:fld>
            <a:endParaRPr lang="en-IE"/>
          </a:p>
        </p:txBody>
      </p:sp>
    </p:spTree>
    <p:extLst>
      <p:ext uri="{BB962C8B-B14F-4D97-AF65-F5344CB8AC3E}">
        <p14:creationId xmlns:p14="http://schemas.microsoft.com/office/powerpoint/2010/main" val="187953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25</a:t>
            </a:fld>
            <a:endParaRPr lang="en-IE"/>
          </a:p>
        </p:txBody>
      </p:sp>
    </p:spTree>
    <p:extLst>
      <p:ext uri="{BB962C8B-B14F-4D97-AF65-F5344CB8AC3E}">
        <p14:creationId xmlns:p14="http://schemas.microsoft.com/office/powerpoint/2010/main" val="1836865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Ask</a:t>
            </a:r>
            <a:r>
              <a:rPr lang="en-IE" baseline="0" dirty="0" smtClean="0"/>
              <a:t> – is there a significant difference or not?</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26</a:t>
            </a:fld>
            <a:endParaRPr lang="en-IE"/>
          </a:p>
        </p:txBody>
      </p:sp>
    </p:spTree>
    <p:extLst>
      <p:ext uri="{BB962C8B-B14F-4D97-AF65-F5344CB8AC3E}">
        <p14:creationId xmlns:p14="http://schemas.microsoft.com/office/powerpoint/2010/main" val="3851862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E" dirty="0" smtClean="0"/>
          </a:p>
          <a:p>
            <a:pPr marL="228600" indent="-228600">
              <a:buAutoNum type="arabicPeriod"/>
            </a:pP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27</a:t>
            </a:fld>
            <a:endParaRPr lang="en-IE"/>
          </a:p>
        </p:txBody>
      </p:sp>
    </p:spTree>
    <p:extLst>
      <p:ext uri="{BB962C8B-B14F-4D97-AF65-F5344CB8AC3E}">
        <p14:creationId xmlns:p14="http://schemas.microsoft.com/office/powerpoint/2010/main" val="1129903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3</a:t>
            </a:fld>
            <a:endParaRPr lang="en-IE"/>
          </a:p>
        </p:txBody>
      </p:sp>
    </p:spTree>
    <p:extLst>
      <p:ext uri="{BB962C8B-B14F-4D97-AF65-F5344CB8AC3E}">
        <p14:creationId xmlns:p14="http://schemas.microsoft.com/office/powerpoint/2010/main" val="1861239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“Student” is a pseudonym</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4</a:t>
            </a:fld>
            <a:endParaRPr lang="en-IE"/>
          </a:p>
        </p:txBody>
      </p:sp>
    </p:spTree>
    <p:extLst>
      <p:ext uri="{BB962C8B-B14F-4D97-AF65-F5344CB8AC3E}">
        <p14:creationId xmlns:p14="http://schemas.microsoft.com/office/powerpoint/2010/main" val="2611843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smtClean="0">
                <a:solidFill>
                  <a:schemeClr val="tx1"/>
                </a:solidFill>
                <a:effectLst/>
                <a:latin typeface="+mn-lt"/>
                <a:ea typeface="+mn-ea"/>
                <a:cs typeface="+mn-cs"/>
              </a:rPr>
              <a:t>This and next few slides taken from </a:t>
            </a:r>
            <a:r>
              <a:rPr lang="en-IE" b="1" dirty="0" smtClean="0">
                <a:hlinkClick r:id="rId3"/>
              </a:rPr>
              <a:t>http://jpkc.njmu.edu.cn/course/tongjixue/file/jxzy/ybzzSD/toc.html</a:t>
            </a:r>
            <a:r>
              <a:rPr lang="en-IE" b="1" dirty="0" smtClean="0"/>
              <a:t> (Statistics for Dummies)</a:t>
            </a:r>
            <a:endParaRPr lang="en-IE" sz="1200" b="1" i="0" kern="1200" dirty="0" smtClean="0">
              <a:solidFill>
                <a:schemeClr val="tx1"/>
              </a:solidFill>
              <a:effectLst/>
              <a:latin typeface="+mn-lt"/>
              <a:ea typeface="+mn-ea"/>
              <a:cs typeface="+mn-cs"/>
            </a:endParaRP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For means/proportions, in the case where the sample size is small (and by small, I mean dropping below 30 or so), you have less information on which to base your conclusions.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Another drawback is that you can't rely on the standard normal distribution (Z-distribution) to compare your test statistic, because the central limit theorem hasn't kicked in yet. (The central limit theorem requires sample sizes that are large enough for the results to average out to a bell-shaped curve.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You already know you should disregard results that are based on very small sample sizes (especially those with a sample size of 1).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So, what do you do in those in-between situations, in which the sample size isn't small enough to disregard and isn't large enough to use the standard normal distribution to weigh your evidence?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You use a different distribution, called a </a:t>
            </a:r>
            <a:r>
              <a:rPr lang="en-IE" sz="1200" b="0" i="1" kern="1200" dirty="0" smtClean="0">
                <a:solidFill>
                  <a:schemeClr val="tx1"/>
                </a:solidFill>
                <a:effectLst/>
                <a:latin typeface="+mn-lt"/>
                <a:ea typeface="+mn-ea"/>
                <a:cs typeface="+mn-cs"/>
              </a:rPr>
              <a:t>t-distribution.</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5</a:t>
            </a:fld>
            <a:endParaRPr lang="en-IE"/>
          </a:p>
        </p:txBody>
      </p:sp>
    </p:spTree>
    <p:extLst>
      <p:ext uri="{BB962C8B-B14F-4D97-AF65-F5344CB8AC3E}">
        <p14:creationId xmlns:p14="http://schemas.microsoft.com/office/powerpoint/2010/main" val="1716545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Level of Measurement</a:t>
            </a:r>
          </a:p>
          <a:p>
            <a:endParaRPr lang="en-GB" dirty="0" smtClean="0"/>
          </a:p>
          <a:p>
            <a:r>
              <a:rPr lang="en-GB" b="1" dirty="0" smtClean="0"/>
              <a:t>Nominal scale</a:t>
            </a:r>
            <a:r>
              <a:rPr lang="en-GB" dirty="0" smtClean="0"/>
              <a:t>: categorical (e.g., gender, race, experiment group vs. control group)</a:t>
            </a:r>
          </a:p>
          <a:p>
            <a:r>
              <a:rPr lang="en-GB" b="1" dirty="0" smtClean="0"/>
              <a:t>Ordinal scale</a:t>
            </a:r>
            <a:r>
              <a:rPr lang="en-GB" dirty="0" smtClean="0"/>
              <a:t>: categories that can be ranked (e.g., none, light, moderate, heavy smoker)</a:t>
            </a:r>
          </a:p>
          <a:p>
            <a:r>
              <a:rPr lang="en-GB" b="1" dirty="0" smtClean="0"/>
              <a:t>Interval scale</a:t>
            </a:r>
            <a:r>
              <a:rPr lang="en-GB" dirty="0" smtClean="0"/>
              <a:t>: continuous, equal distances (e.g., age, reading time)</a:t>
            </a:r>
          </a:p>
          <a:p>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6</a:t>
            </a:fld>
            <a:endParaRPr lang="en-IE"/>
          </a:p>
        </p:txBody>
      </p:sp>
    </p:spTree>
    <p:extLst>
      <p:ext uri="{BB962C8B-B14F-4D97-AF65-F5344CB8AC3E}">
        <p14:creationId xmlns:p14="http://schemas.microsoft.com/office/powerpoint/2010/main" val="3509485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7</a:t>
            </a:fld>
            <a:endParaRPr lang="en-IE"/>
          </a:p>
        </p:txBody>
      </p:sp>
    </p:spTree>
    <p:extLst>
      <p:ext uri="{BB962C8B-B14F-4D97-AF65-F5344CB8AC3E}">
        <p14:creationId xmlns:p14="http://schemas.microsoft.com/office/powerpoint/2010/main" val="4028496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You will probably notice that these conditions are very similar to those of a normal distribution.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I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A t-test works best on normally distributed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I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If the distribution is not normal, but still satisfies the conditions above, (it is flat, for example), then a t-test will still work as long as you have enough values in your sample (25 to 30 is usually okay). </a:t>
            </a:r>
          </a:p>
          <a:p>
            <a:pPr marL="0" marR="0" indent="0" algn="l" defTabSz="914400" rtl="0" eaLnBrk="1" fontAlgn="auto" latinLnBrk="0" hangingPunct="1">
              <a:lnSpc>
                <a:spcPct val="100000"/>
              </a:lnSpc>
              <a:spcBef>
                <a:spcPts val="0"/>
              </a:spcBef>
              <a:spcAft>
                <a:spcPts val="0"/>
              </a:spcAft>
              <a:buClrTx/>
              <a:buSzTx/>
              <a:buFontTx/>
              <a:buNone/>
              <a:tabLst/>
              <a:defRPr/>
            </a:pPr>
            <a:endParaRPr lang="en-I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If your data is heavily skewed, then you may need a very large sample before a t-test will work. In such cases, an alternate non-parametric test should be used.</a:t>
            </a:r>
          </a:p>
          <a:p>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8</a:t>
            </a:fld>
            <a:endParaRPr lang="en-IE"/>
          </a:p>
        </p:txBody>
      </p:sp>
    </p:spTree>
    <p:extLst>
      <p:ext uri="{BB962C8B-B14F-4D97-AF65-F5344CB8AC3E}">
        <p14:creationId xmlns:p14="http://schemas.microsoft.com/office/powerpoint/2010/main" val="85681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The t-distribution is basically a shorter, fatter version of the standard normal distribution (Z-distribution).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The idea is, you should have to pay a penalty for having less information, and that penalty is a distribution that has fatter tails. </a:t>
            </a:r>
          </a:p>
          <a:p>
            <a:endParaRPr lang="en-IE" sz="1200" b="0" i="0" kern="1200" dirty="0" smtClean="0">
              <a:solidFill>
                <a:schemeClr val="tx1"/>
              </a:solidFill>
              <a:effectLst/>
              <a:latin typeface="+mn-lt"/>
              <a:ea typeface="+mn-ea"/>
              <a:cs typeface="+mn-cs"/>
            </a:endParaRPr>
          </a:p>
          <a:p>
            <a:r>
              <a:rPr lang="en-IE" sz="1200" b="0" i="0" kern="1200" dirty="0" smtClean="0">
                <a:solidFill>
                  <a:schemeClr val="tx1"/>
                </a:solidFill>
                <a:effectLst/>
                <a:latin typeface="+mn-lt"/>
                <a:ea typeface="+mn-ea"/>
                <a:cs typeface="+mn-cs"/>
              </a:rPr>
              <a:t>To make a touchdown (getting into that magic 5% range where </a:t>
            </a:r>
            <a:r>
              <a:rPr lang="en-IE" sz="1200" b="0" i="0" kern="1200" dirty="0" err="1" smtClean="0">
                <a:solidFill>
                  <a:schemeClr val="tx1"/>
                </a:solidFill>
                <a:effectLst/>
                <a:latin typeface="+mn-lt"/>
                <a:ea typeface="+mn-ea"/>
                <a:cs typeface="+mn-cs"/>
              </a:rPr>
              <a:t>H</a:t>
            </a:r>
            <a:r>
              <a:rPr lang="en-IE" sz="1200" b="0" i="0" kern="1200" baseline="-25000" dirty="0" err="1" smtClean="0">
                <a:solidFill>
                  <a:schemeClr val="tx1"/>
                </a:solidFill>
                <a:effectLst/>
                <a:latin typeface="+mn-lt"/>
                <a:ea typeface="+mn-ea"/>
                <a:cs typeface="+mn-cs"/>
              </a:rPr>
              <a:t>o</a:t>
            </a:r>
            <a:r>
              <a:rPr lang="en-IE" sz="1200" b="0" i="0" kern="1200" dirty="0" smtClean="0">
                <a:solidFill>
                  <a:schemeClr val="tx1"/>
                </a:solidFill>
                <a:effectLst/>
                <a:latin typeface="+mn-lt"/>
                <a:ea typeface="+mn-ea"/>
                <a:cs typeface="+mn-cs"/>
              </a:rPr>
              <a:t> is rejected) with a smaller sample size is going to mean having to go farther out, proving yourself more, and having stronger evidence than you normally would if you had a larger sample size. The figure above compares the standard normal distribution (Z-distribution) to a t-distribution.</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9</a:t>
            </a:fld>
            <a:endParaRPr lang="en-IE"/>
          </a:p>
        </p:txBody>
      </p:sp>
    </p:spTree>
    <p:extLst>
      <p:ext uri="{BB962C8B-B14F-4D97-AF65-F5344CB8AC3E}">
        <p14:creationId xmlns:p14="http://schemas.microsoft.com/office/powerpoint/2010/main" val="2194482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FA08B54-0459-4D6C-99BC-8BE8B2CC7118}" type="datetimeFigureOut">
              <a:rPr lang="en-IE" smtClean="0"/>
              <a:t>22/10/2012</a:t>
            </a:fld>
            <a:endParaRPr lang="en-IE"/>
          </a:p>
        </p:txBody>
      </p:sp>
      <p:sp>
        <p:nvSpPr>
          <p:cNvPr id="20" name="Footer Placeholder 19"/>
          <p:cNvSpPr>
            <a:spLocks noGrp="1"/>
          </p:cNvSpPr>
          <p:nvPr>
            <p:ph type="ftr" sz="quarter" idx="11"/>
          </p:nvPr>
        </p:nvSpPr>
        <p:spPr/>
        <p:txBody>
          <a:bodyPr/>
          <a:lstStyle>
            <a:extLst/>
          </a:lstStyle>
          <a:p>
            <a:endParaRPr lang="en-IE"/>
          </a:p>
        </p:txBody>
      </p:sp>
      <p:sp>
        <p:nvSpPr>
          <p:cNvPr id="10" name="Slide Number Placeholder 9"/>
          <p:cNvSpPr>
            <a:spLocks noGrp="1"/>
          </p:cNvSpPr>
          <p:nvPr>
            <p:ph type="sldNum" sz="quarter" idx="12"/>
          </p:nvPr>
        </p:nvSpPr>
        <p:spPr/>
        <p:txBody>
          <a:bodyPr/>
          <a:lstStyle>
            <a:extLst/>
          </a:lstStyle>
          <a:p>
            <a:fld id="{4BD823A0-557B-4399-B8AE-5543130BD4D0}" type="slidenum">
              <a:rPr lang="en-IE" smtClean="0"/>
              <a:t>‹#›</a:t>
            </a:fld>
            <a:endParaRPr lang="en-IE"/>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A08B54-0459-4D6C-99BC-8BE8B2CC7118}" type="datetimeFigureOut">
              <a:rPr lang="en-IE" smtClean="0"/>
              <a:t>22/10/2012</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4BD823A0-557B-4399-B8AE-5543130BD4D0}"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A08B54-0459-4D6C-99BC-8BE8B2CC7118}" type="datetimeFigureOut">
              <a:rPr lang="en-IE" smtClean="0"/>
              <a:t>22/10/2012</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4BD823A0-557B-4399-B8AE-5543130BD4D0}"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A08B54-0459-4D6C-99BC-8BE8B2CC7118}" type="datetimeFigureOut">
              <a:rPr lang="en-IE" smtClean="0"/>
              <a:t>22/10/2012</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4BD823A0-557B-4399-B8AE-5543130BD4D0}"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FA08B54-0459-4D6C-99BC-8BE8B2CC7118}" type="datetimeFigureOut">
              <a:rPr lang="en-IE" smtClean="0"/>
              <a:t>22/10/2012</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4BD823A0-557B-4399-B8AE-5543130BD4D0}" type="slidenum">
              <a:rPr lang="en-IE" smtClean="0"/>
              <a:t>‹#›</a:t>
            </a:fld>
            <a:endParaRPr lang="en-IE"/>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A08B54-0459-4D6C-99BC-8BE8B2CC7118}" type="datetimeFigureOut">
              <a:rPr lang="en-IE" smtClean="0"/>
              <a:t>22/10/2012</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4BD823A0-557B-4399-B8AE-5543130BD4D0}"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FA08B54-0459-4D6C-99BC-8BE8B2CC7118}" type="datetimeFigureOut">
              <a:rPr lang="en-IE" smtClean="0"/>
              <a:t>22/10/2012</a:t>
            </a:fld>
            <a:endParaRPr lang="en-IE"/>
          </a:p>
        </p:txBody>
      </p:sp>
      <p:sp>
        <p:nvSpPr>
          <p:cNvPr id="8" name="Footer Placeholder 7"/>
          <p:cNvSpPr>
            <a:spLocks noGrp="1"/>
          </p:cNvSpPr>
          <p:nvPr>
            <p:ph type="ftr" sz="quarter" idx="11"/>
          </p:nvPr>
        </p:nvSpPr>
        <p:spPr/>
        <p:txBody>
          <a:bodyPr/>
          <a:lstStyle>
            <a:extLst/>
          </a:lstStyle>
          <a:p>
            <a:endParaRPr lang="en-IE"/>
          </a:p>
        </p:txBody>
      </p:sp>
      <p:sp>
        <p:nvSpPr>
          <p:cNvPr id="9" name="Slide Number Placeholder 8"/>
          <p:cNvSpPr>
            <a:spLocks noGrp="1"/>
          </p:cNvSpPr>
          <p:nvPr>
            <p:ph type="sldNum" sz="quarter" idx="12"/>
          </p:nvPr>
        </p:nvSpPr>
        <p:spPr/>
        <p:txBody>
          <a:bodyPr/>
          <a:lstStyle>
            <a:extLst/>
          </a:lstStyle>
          <a:p>
            <a:fld id="{4BD823A0-557B-4399-B8AE-5543130BD4D0}" type="slidenum">
              <a:rPr lang="en-IE" smtClean="0"/>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FA08B54-0459-4D6C-99BC-8BE8B2CC7118}" type="datetimeFigureOut">
              <a:rPr lang="en-IE" smtClean="0"/>
              <a:t>22/10/2012</a:t>
            </a:fld>
            <a:endParaRPr lang="en-IE"/>
          </a:p>
        </p:txBody>
      </p:sp>
      <p:sp>
        <p:nvSpPr>
          <p:cNvPr id="4" name="Footer Placeholder 3"/>
          <p:cNvSpPr>
            <a:spLocks noGrp="1"/>
          </p:cNvSpPr>
          <p:nvPr>
            <p:ph type="ftr" sz="quarter" idx="11"/>
          </p:nvPr>
        </p:nvSpPr>
        <p:spPr/>
        <p:txBody>
          <a:bodyPr/>
          <a:lstStyle>
            <a:extLst/>
          </a:lstStyle>
          <a:p>
            <a:endParaRPr lang="en-IE"/>
          </a:p>
        </p:txBody>
      </p:sp>
      <p:sp>
        <p:nvSpPr>
          <p:cNvPr id="5" name="Slide Number Placeholder 4"/>
          <p:cNvSpPr>
            <a:spLocks noGrp="1"/>
          </p:cNvSpPr>
          <p:nvPr>
            <p:ph type="sldNum" sz="quarter" idx="12"/>
          </p:nvPr>
        </p:nvSpPr>
        <p:spPr/>
        <p:txBody>
          <a:bodyPr/>
          <a:lstStyle>
            <a:extLst/>
          </a:lstStyle>
          <a:p>
            <a:fld id="{4BD823A0-557B-4399-B8AE-5543130BD4D0}"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FA08B54-0459-4D6C-99BC-8BE8B2CC7118}" type="datetimeFigureOut">
              <a:rPr lang="en-IE" smtClean="0"/>
              <a:t>22/10/2012</a:t>
            </a:fld>
            <a:endParaRPr lang="en-IE"/>
          </a:p>
        </p:txBody>
      </p:sp>
      <p:sp>
        <p:nvSpPr>
          <p:cNvPr id="3" name="Footer Placeholder 2"/>
          <p:cNvSpPr>
            <a:spLocks noGrp="1"/>
          </p:cNvSpPr>
          <p:nvPr>
            <p:ph type="ftr" sz="quarter" idx="11"/>
          </p:nvPr>
        </p:nvSpPr>
        <p:spPr/>
        <p:txBody>
          <a:bodyPr/>
          <a:lstStyle>
            <a:extLst/>
          </a:lstStyle>
          <a:p>
            <a:endParaRPr lang="en-IE"/>
          </a:p>
        </p:txBody>
      </p:sp>
      <p:sp>
        <p:nvSpPr>
          <p:cNvPr id="4" name="Slide Number Placeholder 3"/>
          <p:cNvSpPr>
            <a:spLocks noGrp="1"/>
          </p:cNvSpPr>
          <p:nvPr>
            <p:ph type="sldNum" sz="quarter" idx="12"/>
          </p:nvPr>
        </p:nvSpPr>
        <p:spPr/>
        <p:txBody>
          <a:bodyPr/>
          <a:lstStyle>
            <a:extLst/>
          </a:lstStyle>
          <a:p>
            <a:fld id="{4BD823A0-557B-4399-B8AE-5543130BD4D0}" type="slidenum">
              <a:rPr lang="en-IE" smtClean="0"/>
              <a:t>‹#›</a:t>
            </a:fld>
            <a:endParaRPr lang="en-IE"/>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A08B54-0459-4D6C-99BC-8BE8B2CC7118}" type="datetimeFigureOut">
              <a:rPr lang="en-IE" smtClean="0"/>
              <a:t>22/10/2012</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4BD823A0-557B-4399-B8AE-5543130BD4D0}" type="slidenum">
              <a:rPr lang="en-IE" smtClean="0"/>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FA08B54-0459-4D6C-99BC-8BE8B2CC7118}" type="datetimeFigureOut">
              <a:rPr lang="en-IE" smtClean="0"/>
              <a:t>22/10/2012</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4BD823A0-557B-4399-B8AE-5543130BD4D0}" type="slidenum">
              <a:rPr lang="en-IE" smtClean="0"/>
              <a:t>‹#›</a:t>
            </a:fld>
            <a:endParaRPr lang="en-IE"/>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FA08B54-0459-4D6C-99BC-8BE8B2CC7118}" type="datetimeFigureOut">
              <a:rPr lang="en-IE" smtClean="0"/>
              <a:t>22/10/2012</a:t>
            </a:fld>
            <a:endParaRPr lang="en-IE"/>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E"/>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BD823A0-557B-4399-B8AE-5543130BD4D0}" type="slidenum">
              <a:rPr lang="en-IE" smtClean="0"/>
              <a:t>‹#›</a:t>
            </a:fld>
            <a:endParaRPr lang="en-IE"/>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ga-IE" dirty="0" smtClean="0"/>
              <a:t>Business Data Analysis</a:t>
            </a:r>
            <a:endParaRPr lang="en-IE" dirty="0"/>
          </a:p>
        </p:txBody>
      </p:sp>
      <p:sp>
        <p:nvSpPr>
          <p:cNvPr id="3" name="Subtitle 2"/>
          <p:cNvSpPr>
            <a:spLocks noGrp="1"/>
          </p:cNvSpPr>
          <p:nvPr>
            <p:ph type="subTitle" idx="1"/>
          </p:nvPr>
        </p:nvSpPr>
        <p:spPr/>
        <p:txBody>
          <a:bodyPr/>
          <a:lstStyle/>
          <a:p>
            <a:r>
              <a:rPr lang="ga-IE" dirty="0" smtClean="0"/>
              <a:t>Lecture </a:t>
            </a:r>
            <a:r>
              <a:rPr lang="en-IE" dirty="0" smtClean="0"/>
              <a:t>7</a:t>
            </a:r>
            <a:endParaRPr lang="ga-IE" dirty="0" smtClean="0"/>
          </a:p>
          <a:p>
            <a:endParaRPr lang="ga-IE" dirty="0"/>
          </a:p>
          <a:p>
            <a:r>
              <a:rPr lang="en-IE" dirty="0" smtClean="0"/>
              <a:t>Student’s t-Test</a:t>
            </a:r>
            <a:endParaRPr lang="en-IE" dirty="0"/>
          </a:p>
        </p:txBody>
      </p:sp>
      <p:sp>
        <p:nvSpPr>
          <p:cNvPr id="4" name="TextBox 3"/>
          <p:cNvSpPr txBox="1"/>
          <p:nvPr/>
        </p:nvSpPr>
        <p:spPr>
          <a:xfrm>
            <a:off x="4227700" y="5013176"/>
            <a:ext cx="4600105" cy="1569660"/>
          </a:xfrm>
          <a:prstGeom prst="rect">
            <a:avLst/>
          </a:prstGeom>
          <a:noFill/>
        </p:spPr>
        <p:txBody>
          <a:bodyPr wrap="none" rtlCol="0">
            <a:spAutoFit/>
          </a:bodyPr>
          <a:lstStyle/>
          <a:p>
            <a:pPr algn="r"/>
            <a:r>
              <a:rPr lang="ga-IE" sz="3200" dirty="0" smtClean="0"/>
              <a:t>Dr Eugene F.M. O’Loughlin</a:t>
            </a:r>
          </a:p>
          <a:p>
            <a:pPr algn="r"/>
            <a:r>
              <a:rPr lang="ga-IE" sz="3200" dirty="0" smtClean="0"/>
              <a:t>Semester 1</a:t>
            </a:r>
          </a:p>
          <a:p>
            <a:pPr algn="r"/>
            <a:r>
              <a:rPr lang="ga-IE" sz="3200" dirty="0" smtClean="0"/>
              <a:t>2012-2013</a:t>
            </a:r>
            <a:endParaRPr lang="en-IE" sz="3200" dirty="0"/>
          </a:p>
        </p:txBody>
      </p:sp>
    </p:spTree>
    <p:extLst>
      <p:ext uri="{BB962C8B-B14F-4D97-AF65-F5344CB8AC3E}">
        <p14:creationId xmlns:p14="http://schemas.microsoft.com/office/powerpoint/2010/main" val="3630454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effectLst/>
              </a:rPr>
              <a:t>Each sample size has its own </a:t>
            </a:r>
            <a:r>
              <a:rPr lang="en-IE" dirty="0" smtClean="0">
                <a:effectLst/>
              </a:rPr>
              <a:t/>
            </a:r>
            <a:br>
              <a:rPr lang="en-IE" dirty="0" smtClean="0">
                <a:effectLst/>
              </a:rPr>
            </a:br>
            <a:r>
              <a:rPr lang="en-IE" dirty="0" smtClean="0">
                <a:effectLst/>
              </a:rPr>
              <a:t>t-distribution</a:t>
            </a:r>
            <a:endParaRPr lang="en-IE" dirty="0"/>
          </a:p>
        </p:txBody>
      </p:sp>
      <p:pic>
        <p:nvPicPr>
          <p:cNvPr id="9218" name="Picture 2" descr="http://jpkc.njmu.edu.cn/course/tongjixue/file/jxzy/ybzzSD/images/fig14-3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700808"/>
            <a:ext cx="775335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235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Formula</a:t>
            </a:r>
            <a:endParaRPr lang="en-IE" dirty="0"/>
          </a:p>
        </p:txBody>
      </p:sp>
      <p:pic>
        <p:nvPicPr>
          <p:cNvPr id="3074" name="Picture 2" descr="http://easycalculation.com/statistics/image/tte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844824"/>
            <a:ext cx="6325183" cy="12961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easycalculation.com/statistics/image/ttestex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126" y="3666690"/>
            <a:ext cx="4346274"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266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Steps</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To </a:t>
            </a:r>
            <a:r>
              <a:rPr lang="en-IE" dirty="0"/>
              <a:t>calculate </a:t>
            </a:r>
            <a:r>
              <a:rPr lang="en-IE" dirty="0" smtClean="0"/>
              <a:t>t statistic</a:t>
            </a:r>
            <a:r>
              <a:rPr lang="en-IE" dirty="0" smtClean="0"/>
              <a:t>, </a:t>
            </a:r>
            <a:r>
              <a:rPr lang="en-IE" dirty="0"/>
              <a:t>do the following:</a:t>
            </a:r>
          </a:p>
          <a:p>
            <a:pPr marL="870966" lvl="1" indent="-514350">
              <a:buFont typeface="+mj-lt"/>
              <a:buAutoNum type="arabicPeriod"/>
            </a:pPr>
            <a:r>
              <a:rPr lang="en-IE" dirty="0"/>
              <a:t>Calculate the sample means (</a:t>
            </a:r>
            <a:r>
              <a:rPr lang="en-IE" i="1" dirty="0"/>
              <a:t>x</a:t>
            </a:r>
            <a:r>
              <a:rPr lang="en-IE" dirty="0"/>
              <a:t> and </a:t>
            </a:r>
            <a:r>
              <a:rPr lang="en-IE" i="1" dirty="0"/>
              <a:t>y</a:t>
            </a:r>
            <a:r>
              <a:rPr lang="en-IE" dirty="0"/>
              <a:t>) and sample standard deviations (</a:t>
            </a:r>
            <a:r>
              <a:rPr lang="en-IE" dirty="0" err="1"/>
              <a:t>s</a:t>
            </a:r>
            <a:r>
              <a:rPr lang="en-IE" i="1" baseline="-25000" dirty="0" err="1"/>
              <a:t>x</a:t>
            </a:r>
            <a:r>
              <a:rPr lang="en-IE" dirty="0"/>
              <a:t> and </a:t>
            </a:r>
            <a:r>
              <a:rPr lang="en-IE" dirty="0" err="1"/>
              <a:t>s</a:t>
            </a:r>
            <a:r>
              <a:rPr lang="en-IE" i="1" baseline="-25000" dirty="0" err="1"/>
              <a:t>y</a:t>
            </a:r>
            <a:r>
              <a:rPr lang="en-IE" dirty="0"/>
              <a:t>) for each sample separately. Let </a:t>
            </a:r>
            <a:r>
              <a:rPr lang="en-IE" i="1" dirty="0"/>
              <a:t>n</a:t>
            </a:r>
            <a:r>
              <a:rPr lang="en-IE" baseline="-25000" dirty="0"/>
              <a:t>1</a:t>
            </a:r>
            <a:r>
              <a:rPr lang="en-IE" dirty="0"/>
              <a:t> and </a:t>
            </a:r>
            <a:r>
              <a:rPr lang="en-IE" i="1" dirty="0"/>
              <a:t>n</a:t>
            </a:r>
            <a:r>
              <a:rPr lang="en-IE" baseline="-25000" dirty="0"/>
              <a:t>2</a:t>
            </a:r>
            <a:r>
              <a:rPr lang="en-IE" dirty="0"/>
              <a:t> represent the two sample sizes (they need not be equal).</a:t>
            </a:r>
          </a:p>
          <a:p>
            <a:pPr marL="870966" lvl="1" indent="-514350">
              <a:buFont typeface="+mj-lt"/>
              <a:buAutoNum type="arabicPeriod"/>
            </a:pPr>
            <a:r>
              <a:rPr lang="en-IE" dirty="0" smtClean="0"/>
              <a:t>Find </a:t>
            </a:r>
            <a:r>
              <a:rPr lang="en-IE" dirty="0"/>
              <a:t>the difference between the two sample means, </a:t>
            </a:r>
            <a:r>
              <a:rPr lang="en-IE" i="1" dirty="0"/>
              <a:t>x</a:t>
            </a:r>
            <a:r>
              <a:rPr lang="en-IE" dirty="0"/>
              <a:t> − </a:t>
            </a:r>
            <a:r>
              <a:rPr lang="en-IE" i="1" dirty="0"/>
              <a:t>y</a:t>
            </a:r>
            <a:r>
              <a:rPr lang="en-IE" dirty="0"/>
              <a:t>.</a:t>
            </a:r>
          </a:p>
          <a:p>
            <a:pPr marL="870966" lvl="1" indent="-514350">
              <a:buFont typeface="+mj-lt"/>
              <a:buAutoNum type="arabicPeriod"/>
            </a:pPr>
            <a:r>
              <a:rPr lang="en-IE" dirty="0"/>
              <a:t>Calculate the standard </a:t>
            </a:r>
            <a:r>
              <a:rPr lang="en-IE" dirty="0" smtClean="0"/>
              <a:t>error (denominator).</a:t>
            </a:r>
          </a:p>
          <a:p>
            <a:pPr marL="870966" lvl="1" indent="-514350">
              <a:buFont typeface="+mj-lt"/>
              <a:buAutoNum type="arabicPeriod"/>
            </a:pPr>
            <a:r>
              <a:rPr lang="en-IE" dirty="0" smtClean="0"/>
              <a:t>Save </a:t>
            </a:r>
            <a:r>
              <a:rPr lang="en-IE" dirty="0"/>
              <a:t>your answer.</a:t>
            </a:r>
          </a:p>
          <a:p>
            <a:pPr marL="870966" lvl="1" indent="-514350">
              <a:buFont typeface="+mj-lt"/>
              <a:buAutoNum type="arabicPeriod"/>
            </a:pPr>
            <a:r>
              <a:rPr lang="en-IE" dirty="0"/>
              <a:t>Divide your result from Step 2 by your result from Step 3.</a:t>
            </a:r>
          </a:p>
          <a:p>
            <a:endParaRPr lang="en-IE" dirty="0"/>
          </a:p>
        </p:txBody>
      </p:sp>
      <p:pic>
        <p:nvPicPr>
          <p:cNvPr id="4" name="Picture 2" descr="http://easycalculation.com/statistics/image/tte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32656"/>
            <a:ext cx="4919586" cy="10081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6310825" y="2079691"/>
            <a:ext cx="144016"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11123" y="2078947"/>
            <a:ext cx="144016"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90168" y="3946737"/>
            <a:ext cx="144016"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89896" y="3946737"/>
            <a:ext cx="144016" cy="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11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Example – Paper Towel Absorption</a:t>
            </a:r>
            <a:endParaRPr lang="en-IE" dirty="0"/>
          </a:p>
        </p:txBody>
      </p:sp>
      <p:sp>
        <p:nvSpPr>
          <p:cNvPr id="3" name="Content Placeholder 2"/>
          <p:cNvSpPr>
            <a:spLocks noGrp="1"/>
          </p:cNvSpPr>
          <p:nvPr>
            <p:ph idx="1"/>
          </p:nvPr>
        </p:nvSpPr>
        <p:spPr/>
        <p:txBody>
          <a:bodyPr>
            <a:normAutofit/>
          </a:bodyPr>
          <a:lstStyle/>
          <a:p>
            <a:r>
              <a:rPr lang="en-IE" dirty="0"/>
              <a:t>S</a:t>
            </a:r>
            <a:r>
              <a:rPr lang="en-IE" dirty="0" smtClean="0"/>
              <a:t>uppose </a:t>
            </a:r>
            <a:r>
              <a:rPr lang="en-IE" dirty="0"/>
              <a:t>you want to compare the absorbency of two brands </a:t>
            </a:r>
            <a:r>
              <a:rPr lang="en-IE" dirty="0" smtClean="0"/>
              <a:t>(Bounty and Viva) of </a:t>
            </a:r>
            <a:r>
              <a:rPr lang="en-IE" dirty="0"/>
              <a:t>paper </a:t>
            </a:r>
            <a:r>
              <a:rPr lang="en-IE" dirty="0" smtClean="0"/>
              <a:t>towels.</a:t>
            </a:r>
          </a:p>
          <a:p>
            <a:r>
              <a:rPr lang="en-IE" dirty="0" smtClean="0"/>
              <a:t> </a:t>
            </a:r>
            <a:r>
              <a:rPr lang="en-IE" dirty="0"/>
              <a:t>You can make this comparison by looking at the average number of </a:t>
            </a:r>
            <a:r>
              <a:rPr lang="en-IE" dirty="0" smtClean="0"/>
              <a:t>millilitres </a:t>
            </a:r>
            <a:r>
              <a:rPr lang="en-IE" dirty="0"/>
              <a:t>each brand can absorb before being saturated. </a:t>
            </a:r>
            <a:endParaRPr lang="en-IE" dirty="0" smtClean="0"/>
          </a:p>
          <a:p>
            <a:r>
              <a:rPr lang="en-IE" dirty="0" smtClean="0"/>
              <a:t>Hypotheses:</a:t>
            </a:r>
          </a:p>
          <a:p>
            <a:pPr lvl="1"/>
            <a:r>
              <a:rPr lang="en-IE" i="1" dirty="0" smtClean="0"/>
              <a:t>H</a:t>
            </a:r>
            <a:r>
              <a:rPr lang="en-IE" baseline="-25000" dirty="0" smtClean="0"/>
              <a:t>0</a:t>
            </a:r>
            <a:r>
              <a:rPr lang="en-IE" dirty="0"/>
              <a:t>: </a:t>
            </a:r>
            <a:r>
              <a:rPr lang="en-IE" i="1" dirty="0" err="1"/>
              <a:t>μ</a:t>
            </a:r>
            <a:r>
              <a:rPr lang="en-IE" i="1" baseline="-25000" dirty="0" err="1"/>
              <a:t>x</a:t>
            </a:r>
            <a:r>
              <a:rPr lang="en-IE" dirty="0"/>
              <a:t> − </a:t>
            </a:r>
            <a:r>
              <a:rPr lang="en-IE" i="1" dirty="0" err="1"/>
              <a:t>μ</a:t>
            </a:r>
            <a:r>
              <a:rPr lang="en-IE" i="1" baseline="-25000" dirty="0" err="1"/>
              <a:t>y</a:t>
            </a:r>
            <a:r>
              <a:rPr lang="en-IE" dirty="0"/>
              <a:t> = 0 </a:t>
            </a:r>
          </a:p>
          <a:p>
            <a:pPr lvl="1"/>
            <a:r>
              <a:rPr lang="en-IE" i="1" dirty="0" smtClean="0"/>
              <a:t>H</a:t>
            </a:r>
            <a:r>
              <a:rPr lang="en-IE" baseline="-25000" dirty="0" smtClean="0"/>
              <a:t>a</a:t>
            </a:r>
            <a:r>
              <a:rPr lang="en-IE" dirty="0"/>
              <a:t>: </a:t>
            </a:r>
            <a:r>
              <a:rPr lang="en-IE" i="1" dirty="0" err="1"/>
              <a:t>μ</a:t>
            </a:r>
            <a:r>
              <a:rPr lang="en-IE" i="1" baseline="-25000" dirty="0" err="1"/>
              <a:t>x</a:t>
            </a:r>
            <a:r>
              <a:rPr lang="en-IE" dirty="0"/>
              <a:t> − </a:t>
            </a:r>
            <a:r>
              <a:rPr lang="en-IE" i="1" dirty="0" err="1"/>
              <a:t>μ</a:t>
            </a:r>
            <a:r>
              <a:rPr lang="en-IE" i="1" baseline="-25000" dirty="0" err="1"/>
              <a:t>y</a:t>
            </a:r>
            <a:r>
              <a:rPr lang="en-IE" dirty="0"/>
              <a:t> </a:t>
            </a:r>
            <a:r>
              <a:rPr lang="en-IE" dirty="0" smtClean="0"/>
              <a:t>≠ 0</a:t>
            </a:r>
            <a:endParaRPr lang="en-IE" dirty="0"/>
          </a:p>
        </p:txBody>
      </p:sp>
      <p:pic>
        <p:nvPicPr>
          <p:cNvPr id="5124" name="Picture 4" descr="Bounty Paper Towels EA Roll Househ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543" y="4803184"/>
            <a:ext cx="1679576" cy="167957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www.slice-heaven.com/system/0000/9480/vivaTowel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4350" y="4803184"/>
            <a:ext cx="2072816" cy="181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942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Bounty Paper Towels EA Roll Househ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079" y="2942487"/>
            <a:ext cx="1679576" cy="16795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www.slice-heaven.com/system/0000/9480/vivaTowel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3459" y="4803184"/>
            <a:ext cx="2072816" cy="18137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IE" dirty="0"/>
              <a:t>Example – Paper Towel Absorption</a:t>
            </a:r>
          </a:p>
        </p:txBody>
      </p:sp>
      <p:sp>
        <p:nvSpPr>
          <p:cNvPr id="3" name="Content Placeholder 2"/>
          <p:cNvSpPr>
            <a:spLocks noGrp="1"/>
          </p:cNvSpPr>
          <p:nvPr>
            <p:ph idx="1"/>
          </p:nvPr>
        </p:nvSpPr>
        <p:spPr/>
        <p:txBody>
          <a:bodyPr>
            <a:normAutofit lnSpcReduction="10000"/>
          </a:bodyPr>
          <a:lstStyle/>
          <a:p>
            <a:r>
              <a:rPr lang="en-IE" dirty="0"/>
              <a:t>Suppose you select a random sample of 50 paper towels from each brand and measure the absorbency of each paper </a:t>
            </a:r>
            <a:r>
              <a:rPr lang="en-IE" dirty="0" smtClean="0"/>
              <a:t>towel</a:t>
            </a:r>
          </a:p>
          <a:p>
            <a:pPr lvl="1"/>
            <a:r>
              <a:rPr lang="en-IE" dirty="0" smtClean="0"/>
              <a:t>Bounty</a:t>
            </a:r>
          </a:p>
          <a:p>
            <a:pPr lvl="2"/>
            <a:r>
              <a:rPr lang="en-IE" dirty="0" smtClean="0"/>
              <a:t>Mean = 3mls </a:t>
            </a:r>
          </a:p>
          <a:p>
            <a:pPr lvl="2"/>
            <a:r>
              <a:rPr lang="en-IE" dirty="0"/>
              <a:t>S</a:t>
            </a:r>
            <a:r>
              <a:rPr lang="en-IE" dirty="0" smtClean="0"/>
              <a:t>tandard </a:t>
            </a:r>
            <a:r>
              <a:rPr lang="en-IE" dirty="0"/>
              <a:t>deviation </a:t>
            </a:r>
            <a:r>
              <a:rPr lang="en-IE" dirty="0" smtClean="0"/>
              <a:t>= 0.9mls</a:t>
            </a:r>
            <a:br>
              <a:rPr lang="en-IE" dirty="0" smtClean="0"/>
            </a:br>
            <a:endParaRPr lang="en-IE" dirty="0" smtClean="0"/>
          </a:p>
          <a:p>
            <a:pPr lvl="1"/>
            <a:r>
              <a:rPr lang="en-IE" dirty="0" smtClean="0"/>
              <a:t>Viva</a:t>
            </a:r>
          </a:p>
          <a:p>
            <a:pPr lvl="2"/>
            <a:r>
              <a:rPr lang="en-IE" dirty="0" smtClean="0"/>
              <a:t>Mean = 3.5mls</a:t>
            </a:r>
          </a:p>
          <a:p>
            <a:pPr lvl="2"/>
            <a:r>
              <a:rPr lang="en-IE" dirty="0"/>
              <a:t>S</a:t>
            </a:r>
            <a:r>
              <a:rPr lang="en-IE" dirty="0" smtClean="0"/>
              <a:t>tandard </a:t>
            </a:r>
            <a:r>
              <a:rPr lang="en-IE" dirty="0"/>
              <a:t>deviation </a:t>
            </a:r>
            <a:r>
              <a:rPr lang="en-IE" dirty="0" smtClean="0"/>
              <a:t>=1.2 </a:t>
            </a:r>
            <a:r>
              <a:rPr lang="en-IE" dirty="0" err="1" smtClean="0"/>
              <a:t>mls</a:t>
            </a:r>
            <a:endParaRPr lang="en-IE" dirty="0"/>
          </a:p>
        </p:txBody>
      </p:sp>
    </p:spTree>
    <p:extLst>
      <p:ext uri="{BB962C8B-B14F-4D97-AF65-F5344CB8AC3E}">
        <p14:creationId xmlns:p14="http://schemas.microsoft.com/office/powerpoint/2010/main" val="2340202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Example – Paper Towel Absorption</a:t>
            </a:r>
          </a:p>
        </p:txBody>
      </p:sp>
      <p:sp>
        <p:nvSpPr>
          <p:cNvPr id="3" name="Content Placeholder 2"/>
          <p:cNvSpPr>
            <a:spLocks noGrp="1"/>
          </p:cNvSpPr>
          <p:nvPr>
            <p:ph idx="1"/>
          </p:nvPr>
        </p:nvSpPr>
        <p:spPr/>
        <p:txBody>
          <a:bodyPr/>
          <a:lstStyle/>
          <a:p>
            <a:r>
              <a:rPr lang="en-IE" dirty="0" smtClean="0"/>
              <a:t>Data</a:t>
            </a:r>
          </a:p>
          <a:p>
            <a:pPr lvl="1"/>
            <a:r>
              <a:rPr lang="en-IE" dirty="0" smtClean="0"/>
              <a:t>Bounty</a:t>
            </a:r>
          </a:p>
          <a:p>
            <a:pPr lvl="2"/>
            <a:r>
              <a:rPr lang="en-IE" dirty="0"/>
              <a:t>x</a:t>
            </a:r>
            <a:r>
              <a:rPr lang="en-IE" dirty="0" smtClean="0"/>
              <a:t> = 3</a:t>
            </a:r>
          </a:p>
          <a:p>
            <a:pPr lvl="2"/>
            <a:r>
              <a:rPr lang="en-IE" dirty="0" smtClean="0"/>
              <a:t>s = 0.9</a:t>
            </a:r>
          </a:p>
          <a:p>
            <a:pPr lvl="2"/>
            <a:r>
              <a:rPr lang="en-IE" dirty="0" smtClean="0"/>
              <a:t>n = 50</a:t>
            </a:r>
            <a:br>
              <a:rPr lang="en-IE" dirty="0" smtClean="0"/>
            </a:br>
            <a:endParaRPr lang="en-IE" dirty="0" smtClean="0"/>
          </a:p>
          <a:p>
            <a:pPr lvl="1"/>
            <a:r>
              <a:rPr lang="en-IE" dirty="0" smtClean="0"/>
              <a:t>Viva</a:t>
            </a:r>
          </a:p>
          <a:p>
            <a:pPr lvl="2"/>
            <a:r>
              <a:rPr lang="en-IE" dirty="0" smtClean="0"/>
              <a:t>x = 3.5</a:t>
            </a:r>
          </a:p>
          <a:p>
            <a:pPr lvl="2"/>
            <a:r>
              <a:rPr lang="en-IE" dirty="0" smtClean="0"/>
              <a:t>s = 1.2</a:t>
            </a:r>
          </a:p>
          <a:p>
            <a:pPr lvl="2"/>
            <a:r>
              <a:rPr lang="en-IE" dirty="0" smtClean="0"/>
              <a:t>n = 50</a:t>
            </a:r>
            <a:endParaRPr lang="en-IE" dirty="0"/>
          </a:p>
        </p:txBody>
      </p:sp>
      <p:pic>
        <p:nvPicPr>
          <p:cNvPr id="4" name="Picture 4" descr="Bounty Paper Towels EA Roll Househ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507" y="1911129"/>
            <a:ext cx="1679576" cy="16795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www.slice-heaven.com/system/0000/9480/vivaTowel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1887" y="4292821"/>
            <a:ext cx="2072816" cy="18137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easycalculation.com/statistics/image/ttes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9655" y="3558423"/>
            <a:ext cx="3583862" cy="734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032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Result – step-by-step</a:t>
            </a:r>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2823316838"/>
              </p:ext>
            </p:extLst>
          </p:nvPr>
        </p:nvGraphicFramePr>
        <p:xfrm>
          <a:off x="1265275" y="3242931"/>
          <a:ext cx="2796363" cy="1767072"/>
        </p:xfrm>
        <a:graphic>
          <a:graphicData uri="http://schemas.openxmlformats.org/drawingml/2006/table">
            <a:tbl>
              <a:tblPr>
                <a:tableStyleId>{5C22544A-7EE6-4342-B048-85BDC9FD1C3A}</a:tableStyleId>
              </a:tblPr>
              <a:tblGrid>
                <a:gridCol w="932121"/>
                <a:gridCol w="932121"/>
                <a:gridCol w="932121"/>
              </a:tblGrid>
              <a:tr h="327985">
                <a:tc>
                  <a:txBody>
                    <a:bodyPr/>
                    <a:lstStyle/>
                    <a:p>
                      <a:pPr algn="l" fontAlgn="b"/>
                      <a:r>
                        <a:rPr lang="en-IE" sz="2000" u="none" strike="noStrike" dirty="0">
                          <a:effectLst/>
                        </a:rPr>
                        <a:t> </a:t>
                      </a:r>
                      <a:endParaRPr lang="en-IE" sz="2000" b="0" i="0" u="none" strike="noStrike" dirty="0">
                        <a:solidFill>
                          <a:srgbClr val="000000"/>
                        </a:solidFill>
                        <a:effectLst/>
                        <a:latin typeface="Calibri"/>
                      </a:endParaRPr>
                    </a:p>
                  </a:txBody>
                  <a:tcPr marL="9525" marR="9525" marT="9525" marB="0" anchor="b"/>
                </a:tc>
                <a:tc>
                  <a:txBody>
                    <a:bodyPr/>
                    <a:lstStyle/>
                    <a:p>
                      <a:pPr algn="ctr" fontAlgn="b"/>
                      <a:r>
                        <a:rPr lang="en-IE" sz="2000" u="none" strike="noStrike" dirty="0" smtClean="0">
                          <a:effectLst/>
                        </a:rPr>
                        <a:t>Bounty (x)</a:t>
                      </a:r>
                      <a:endParaRPr lang="en-IE" sz="2000" b="1" i="0" u="none" strike="noStrike" dirty="0">
                        <a:solidFill>
                          <a:srgbClr val="000000"/>
                        </a:solidFill>
                        <a:effectLst/>
                        <a:latin typeface="Calibri"/>
                      </a:endParaRPr>
                    </a:p>
                  </a:txBody>
                  <a:tcPr marL="9525" marR="9525" marT="9525" marB="0" anchor="b"/>
                </a:tc>
                <a:tc>
                  <a:txBody>
                    <a:bodyPr/>
                    <a:lstStyle/>
                    <a:p>
                      <a:pPr algn="ctr" fontAlgn="b"/>
                      <a:r>
                        <a:rPr lang="en-IE" sz="2000" u="none" strike="noStrike" dirty="0" smtClean="0">
                          <a:effectLst/>
                        </a:rPr>
                        <a:t>Viva </a:t>
                      </a:r>
                    </a:p>
                    <a:p>
                      <a:pPr algn="ctr" fontAlgn="b"/>
                      <a:r>
                        <a:rPr lang="en-IE" sz="2000" u="none" strike="noStrike" dirty="0" smtClean="0">
                          <a:effectLst/>
                        </a:rPr>
                        <a:t>(y)</a:t>
                      </a:r>
                      <a:endParaRPr lang="en-IE" sz="2000" b="1" i="0" u="none" strike="noStrike" dirty="0">
                        <a:solidFill>
                          <a:srgbClr val="000000"/>
                        </a:solidFill>
                        <a:effectLst/>
                        <a:latin typeface="Calibri"/>
                      </a:endParaRPr>
                    </a:p>
                  </a:txBody>
                  <a:tcPr marL="9525" marR="9525" marT="9525" marB="0" anchor="b"/>
                </a:tc>
              </a:tr>
              <a:tr h="409981">
                <a:tc>
                  <a:txBody>
                    <a:bodyPr/>
                    <a:lstStyle/>
                    <a:p>
                      <a:pPr algn="l" fontAlgn="b"/>
                      <a:r>
                        <a:rPr lang="en-IE" sz="2000" u="none" strike="noStrike" dirty="0">
                          <a:effectLst/>
                        </a:rPr>
                        <a:t>N</a:t>
                      </a:r>
                      <a:endParaRPr lang="en-IE" sz="2000" b="0" i="0" u="none" strike="noStrike" dirty="0">
                        <a:solidFill>
                          <a:srgbClr val="000000"/>
                        </a:solidFill>
                        <a:effectLst/>
                        <a:latin typeface="Calibri"/>
                      </a:endParaRPr>
                    </a:p>
                  </a:txBody>
                  <a:tcPr marL="9525" marR="9525" marT="9525" marB="0" anchor="b"/>
                </a:tc>
                <a:tc>
                  <a:txBody>
                    <a:bodyPr/>
                    <a:lstStyle/>
                    <a:p>
                      <a:pPr algn="r" fontAlgn="b"/>
                      <a:r>
                        <a:rPr lang="en-IE" sz="2000" u="none" strike="noStrike">
                          <a:effectLst/>
                        </a:rPr>
                        <a:t>50</a:t>
                      </a:r>
                      <a:endParaRPr lang="en-IE" sz="2000" b="0" i="0" u="none" strike="noStrike">
                        <a:solidFill>
                          <a:srgbClr val="000000"/>
                        </a:solidFill>
                        <a:effectLst/>
                        <a:latin typeface="Calibri"/>
                      </a:endParaRPr>
                    </a:p>
                  </a:txBody>
                  <a:tcPr marL="9525" marR="9525" marT="9525" marB="0" anchor="b"/>
                </a:tc>
                <a:tc>
                  <a:txBody>
                    <a:bodyPr/>
                    <a:lstStyle/>
                    <a:p>
                      <a:pPr algn="r" fontAlgn="b"/>
                      <a:r>
                        <a:rPr lang="en-IE" sz="2000" u="none" strike="noStrike" dirty="0">
                          <a:effectLst/>
                        </a:rPr>
                        <a:t>50</a:t>
                      </a:r>
                      <a:endParaRPr lang="en-IE" sz="2000" b="0" i="0" u="none" strike="noStrike" dirty="0">
                        <a:solidFill>
                          <a:srgbClr val="000000"/>
                        </a:solidFill>
                        <a:effectLst/>
                        <a:latin typeface="Calibri"/>
                      </a:endParaRPr>
                    </a:p>
                  </a:txBody>
                  <a:tcPr marL="9525" marR="9525" marT="9525" marB="0" anchor="b"/>
                </a:tc>
              </a:tr>
              <a:tr h="409981">
                <a:tc>
                  <a:txBody>
                    <a:bodyPr/>
                    <a:lstStyle/>
                    <a:p>
                      <a:pPr algn="l" fontAlgn="b"/>
                      <a:r>
                        <a:rPr lang="en-IE" sz="2000" u="none" strike="noStrike">
                          <a:effectLst/>
                        </a:rPr>
                        <a:t>Mean</a:t>
                      </a:r>
                      <a:endParaRPr lang="en-IE" sz="2000" b="0" i="0" u="none" strike="noStrike">
                        <a:solidFill>
                          <a:srgbClr val="000000"/>
                        </a:solidFill>
                        <a:effectLst/>
                        <a:latin typeface="Calibri"/>
                      </a:endParaRPr>
                    </a:p>
                  </a:txBody>
                  <a:tcPr marL="9525" marR="9525" marT="9525" marB="0" anchor="b"/>
                </a:tc>
                <a:tc>
                  <a:txBody>
                    <a:bodyPr/>
                    <a:lstStyle/>
                    <a:p>
                      <a:pPr algn="r" fontAlgn="b"/>
                      <a:r>
                        <a:rPr lang="en-IE" sz="2000" u="none" strike="noStrike">
                          <a:effectLst/>
                        </a:rPr>
                        <a:t>3.0</a:t>
                      </a:r>
                      <a:endParaRPr lang="en-IE" sz="2000" b="0" i="0" u="none" strike="noStrike">
                        <a:solidFill>
                          <a:srgbClr val="000000"/>
                        </a:solidFill>
                        <a:effectLst/>
                        <a:latin typeface="Calibri"/>
                      </a:endParaRPr>
                    </a:p>
                  </a:txBody>
                  <a:tcPr marL="9525" marR="9525" marT="9525" marB="0" anchor="b"/>
                </a:tc>
                <a:tc>
                  <a:txBody>
                    <a:bodyPr/>
                    <a:lstStyle/>
                    <a:p>
                      <a:pPr algn="r" fontAlgn="b"/>
                      <a:r>
                        <a:rPr lang="en-IE" sz="2000" u="none" strike="noStrike">
                          <a:effectLst/>
                        </a:rPr>
                        <a:t>3.5</a:t>
                      </a:r>
                      <a:endParaRPr lang="en-IE" sz="2000" b="0" i="0" u="none" strike="noStrike">
                        <a:solidFill>
                          <a:srgbClr val="000000"/>
                        </a:solidFill>
                        <a:effectLst/>
                        <a:latin typeface="Calibri"/>
                      </a:endParaRPr>
                    </a:p>
                  </a:txBody>
                  <a:tcPr marL="9525" marR="9525" marT="9525" marB="0" anchor="b"/>
                </a:tc>
              </a:tr>
              <a:tr h="327985">
                <a:tc>
                  <a:txBody>
                    <a:bodyPr/>
                    <a:lstStyle/>
                    <a:p>
                      <a:pPr algn="l" fontAlgn="b"/>
                      <a:r>
                        <a:rPr lang="en-IE" sz="2000" u="none" strike="noStrike">
                          <a:effectLst/>
                        </a:rPr>
                        <a:t>Std Dev</a:t>
                      </a:r>
                      <a:endParaRPr lang="en-IE" sz="2000" b="0" i="0" u="none" strike="noStrike">
                        <a:solidFill>
                          <a:srgbClr val="000000"/>
                        </a:solidFill>
                        <a:effectLst/>
                        <a:latin typeface="Calibri"/>
                      </a:endParaRPr>
                    </a:p>
                  </a:txBody>
                  <a:tcPr marL="9525" marR="9525" marT="9525" marB="0" anchor="b"/>
                </a:tc>
                <a:tc>
                  <a:txBody>
                    <a:bodyPr/>
                    <a:lstStyle/>
                    <a:p>
                      <a:pPr algn="r" fontAlgn="b"/>
                      <a:r>
                        <a:rPr lang="en-IE" sz="2000" u="none" strike="noStrike" dirty="0">
                          <a:effectLst/>
                        </a:rPr>
                        <a:t>0.9</a:t>
                      </a:r>
                      <a:endParaRPr lang="en-IE" sz="2000" b="0" i="0" u="none" strike="noStrike" dirty="0">
                        <a:solidFill>
                          <a:srgbClr val="000000"/>
                        </a:solidFill>
                        <a:effectLst/>
                        <a:latin typeface="Calibri"/>
                      </a:endParaRPr>
                    </a:p>
                  </a:txBody>
                  <a:tcPr marL="9525" marR="9525" marT="9525" marB="0" anchor="b"/>
                </a:tc>
                <a:tc>
                  <a:txBody>
                    <a:bodyPr/>
                    <a:lstStyle/>
                    <a:p>
                      <a:pPr algn="r" fontAlgn="b"/>
                      <a:r>
                        <a:rPr lang="en-IE" sz="2000" u="none" strike="noStrike" dirty="0">
                          <a:effectLst/>
                        </a:rPr>
                        <a:t>1.2</a:t>
                      </a:r>
                      <a:endParaRPr lang="en-IE" sz="2000" b="0" i="0" u="none" strike="noStrike" dirty="0">
                        <a:solidFill>
                          <a:srgbClr val="000000"/>
                        </a:solidFill>
                        <a:effectLst/>
                        <a:latin typeface="Calibri"/>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90565026"/>
              </p:ext>
            </p:extLst>
          </p:nvPr>
        </p:nvGraphicFramePr>
        <p:xfrm>
          <a:off x="4524152" y="3224987"/>
          <a:ext cx="4098851" cy="2484697"/>
        </p:xfrm>
        <a:graphic>
          <a:graphicData uri="http://schemas.openxmlformats.org/drawingml/2006/table">
            <a:tbl>
              <a:tblPr>
                <a:tableStyleId>{5C22544A-7EE6-4342-B048-85BDC9FD1C3A}</a:tableStyleId>
              </a:tblPr>
              <a:tblGrid>
                <a:gridCol w="3005824"/>
                <a:gridCol w="1093027"/>
              </a:tblGrid>
              <a:tr h="331293">
                <a:tc gridSpan="2">
                  <a:txBody>
                    <a:bodyPr/>
                    <a:lstStyle/>
                    <a:p>
                      <a:pPr algn="ctr" fontAlgn="b"/>
                      <a:r>
                        <a:rPr lang="en-IE" sz="2000" u="none" strike="noStrike" dirty="0">
                          <a:effectLst/>
                        </a:rPr>
                        <a:t>Calculations</a:t>
                      </a:r>
                      <a:endParaRPr lang="en-IE" sz="2000" b="1" i="0" u="none" strike="noStrike" dirty="0">
                        <a:solidFill>
                          <a:srgbClr val="000000"/>
                        </a:solidFill>
                        <a:effectLst/>
                        <a:latin typeface="Calibri"/>
                      </a:endParaRPr>
                    </a:p>
                  </a:txBody>
                  <a:tcPr marL="9525" marR="9525" marT="9525" marB="0" anchor="b"/>
                </a:tc>
                <a:tc hMerge="1">
                  <a:txBody>
                    <a:bodyPr/>
                    <a:lstStyle/>
                    <a:p>
                      <a:endParaRPr lang="en-IE"/>
                    </a:p>
                  </a:txBody>
                  <a:tcPr/>
                </a:tc>
              </a:tr>
              <a:tr h="331293">
                <a:tc>
                  <a:txBody>
                    <a:bodyPr/>
                    <a:lstStyle/>
                    <a:p>
                      <a:pPr algn="l" fontAlgn="b"/>
                      <a:r>
                        <a:rPr lang="en-IE" sz="2000" u="none" strike="noStrike">
                          <a:effectLst/>
                        </a:rPr>
                        <a:t>Difference between means</a:t>
                      </a:r>
                      <a:endParaRPr lang="en-IE" sz="2000" b="0" i="0" u="none" strike="noStrike">
                        <a:solidFill>
                          <a:srgbClr val="000000"/>
                        </a:solidFill>
                        <a:effectLst/>
                        <a:latin typeface="Calibri"/>
                      </a:endParaRPr>
                    </a:p>
                  </a:txBody>
                  <a:tcPr marL="9525" marR="9525" marT="9525" marB="0" anchor="b"/>
                </a:tc>
                <a:tc>
                  <a:txBody>
                    <a:bodyPr/>
                    <a:lstStyle/>
                    <a:p>
                      <a:pPr algn="r" fontAlgn="b"/>
                      <a:r>
                        <a:rPr lang="en-IE" sz="2000" u="none" strike="noStrike">
                          <a:effectLst/>
                        </a:rPr>
                        <a:t>-0.5000</a:t>
                      </a:r>
                      <a:endParaRPr lang="en-IE" sz="2000" b="0" i="0" u="none" strike="noStrike">
                        <a:solidFill>
                          <a:srgbClr val="000000"/>
                        </a:solidFill>
                        <a:effectLst/>
                        <a:latin typeface="Calibri"/>
                      </a:endParaRPr>
                    </a:p>
                  </a:txBody>
                  <a:tcPr marL="9525" marR="9525" marT="9525" marB="0" anchor="b"/>
                </a:tc>
              </a:tr>
              <a:tr h="414116">
                <a:tc>
                  <a:txBody>
                    <a:bodyPr/>
                    <a:lstStyle/>
                    <a:p>
                      <a:pPr algn="l" fontAlgn="b"/>
                      <a:r>
                        <a:rPr lang="en-IE" sz="2000" u="none" strike="noStrike">
                          <a:effectLst/>
                        </a:rPr>
                        <a:t>s</a:t>
                      </a:r>
                      <a:r>
                        <a:rPr lang="en-IE" sz="2000" u="none" strike="noStrike" baseline="-25000">
                          <a:effectLst/>
                        </a:rPr>
                        <a:t>x</a:t>
                      </a:r>
                      <a:r>
                        <a:rPr lang="en-IE" sz="2000" u="none" strike="noStrike" baseline="30000">
                          <a:effectLst/>
                        </a:rPr>
                        <a:t>2</a:t>
                      </a:r>
                      <a:r>
                        <a:rPr lang="en-IE" sz="2000" u="none" strike="noStrike">
                          <a:effectLst/>
                        </a:rPr>
                        <a:t> / N</a:t>
                      </a:r>
                      <a:endParaRPr lang="en-IE" sz="2000" b="0" i="0" u="none" strike="noStrike">
                        <a:solidFill>
                          <a:srgbClr val="000000"/>
                        </a:solidFill>
                        <a:effectLst/>
                        <a:latin typeface="Calibri"/>
                      </a:endParaRPr>
                    </a:p>
                  </a:txBody>
                  <a:tcPr marL="9525" marR="9525" marT="9525" marB="0" anchor="b"/>
                </a:tc>
                <a:tc>
                  <a:txBody>
                    <a:bodyPr/>
                    <a:lstStyle/>
                    <a:p>
                      <a:pPr algn="r" fontAlgn="b"/>
                      <a:r>
                        <a:rPr lang="en-IE" sz="2000" u="none" strike="noStrike">
                          <a:effectLst/>
                        </a:rPr>
                        <a:t>0.0162</a:t>
                      </a:r>
                      <a:endParaRPr lang="en-IE" sz="2000" b="0" i="0" u="none" strike="noStrike">
                        <a:solidFill>
                          <a:srgbClr val="000000"/>
                        </a:solidFill>
                        <a:effectLst/>
                        <a:latin typeface="Calibri"/>
                      </a:endParaRPr>
                    </a:p>
                  </a:txBody>
                  <a:tcPr marL="9525" marR="9525" marT="9525" marB="0" anchor="b"/>
                </a:tc>
              </a:tr>
              <a:tr h="414116">
                <a:tc>
                  <a:txBody>
                    <a:bodyPr/>
                    <a:lstStyle/>
                    <a:p>
                      <a:pPr algn="l" fontAlgn="b"/>
                      <a:r>
                        <a:rPr lang="en-IE" sz="2000" u="none" strike="noStrike">
                          <a:effectLst/>
                        </a:rPr>
                        <a:t>s</a:t>
                      </a:r>
                      <a:r>
                        <a:rPr lang="en-IE" sz="2000" u="none" strike="noStrike" baseline="-25000">
                          <a:effectLst/>
                        </a:rPr>
                        <a:t>y</a:t>
                      </a:r>
                      <a:r>
                        <a:rPr lang="en-IE" sz="2000" u="none" strike="noStrike" baseline="30000">
                          <a:effectLst/>
                        </a:rPr>
                        <a:t>2</a:t>
                      </a:r>
                      <a:r>
                        <a:rPr lang="en-IE" sz="2000" u="none" strike="noStrike">
                          <a:effectLst/>
                        </a:rPr>
                        <a:t> / N</a:t>
                      </a:r>
                      <a:endParaRPr lang="en-IE" sz="2000" b="0" i="0" u="none" strike="noStrike">
                        <a:solidFill>
                          <a:srgbClr val="000000"/>
                        </a:solidFill>
                        <a:effectLst/>
                        <a:latin typeface="Calibri"/>
                      </a:endParaRPr>
                    </a:p>
                  </a:txBody>
                  <a:tcPr marL="9525" marR="9525" marT="9525" marB="0" anchor="b"/>
                </a:tc>
                <a:tc>
                  <a:txBody>
                    <a:bodyPr/>
                    <a:lstStyle/>
                    <a:p>
                      <a:pPr algn="r" fontAlgn="b"/>
                      <a:r>
                        <a:rPr lang="en-IE" sz="2000" u="none" strike="noStrike">
                          <a:effectLst/>
                        </a:rPr>
                        <a:t>0.0288</a:t>
                      </a:r>
                      <a:endParaRPr lang="en-IE" sz="2000" b="0" i="0" u="none" strike="noStrike">
                        <a:solidFill>
                          <a:srgbClr val="000000"/>
                        </a:solidFill>
                        <a:effectLst/>
                        <a:latin typeface="Calibri"/>
                      </a:endParaRPr>
                    </a:p>
                  </a:txBody>
                  <a:tcPr marL="9525" marR="9525" marT="9525" marB="0" anchor="b"/>
                </a:tc>
              </a:tr>
              <a:tr h="331293">
                <a:tc>
                  <a:txBody>
                    <a:bodyPr/>
                    <a:lstStyle/>
                    <a:p>
                      <a:pPr algn="l" fontAlgn="b"/>
                      <a:r>
                        <a:rPr lang="en-IE" sz="2000" u="none" strike="noStrike">
                          <a:effectLst/>
                        </a:rPr>
                        <a:t>sx2 / N + sy2 / N</a:t>
                      </a:r>
                      <a:endParaRPr lang="en-IE" sz="2000" b="0" i="0" u="none" strike="noStrike">
                        <a:solidFill>
                          <a:srgbClr val="000000"/>
                        </a:solidFill>
                        <a:effectLst/>
                        <a:latin typeface="Calibri"/>
                      </a:endParaRPr>
                    </a:p>
                  </a:txBody>
                  <a:tcPr marL="9525" marR="9525" marT="9525" marB="0" anchor="b"/>
                </a:tc>
                <a:tc>
                  <a:txBody>
                    <a:bodyPr/>
                    <a:lstStyle/>
                    <a:p>
                      <a:pPr algn="r" fontAlgn="b"/>
                      <a:r>
                        <a:rPr lang="en-IE" sz="2000" u="none" strike="noStrike">
                          <a:effectLst/>
                        </a:rPr>
                        <a:t>0.0450</a:t>
                      </a:r>
                      <a:endParaRPr lang="en-IE" sz="2000" b="0" i="0" u="none" strike="noStrike">
                        <a:solidFill>
                          <a:srgbClr val="000000"/>
                        </a:solidFill>
                        <a:effectLst/>
                        <a:latin typeface="Calibri"/>
                      </a:endParaRPr>
                    </a:p>
                  </a:txBody>
                  <a:tcPr marL="9525" marR="9525" marT="9525" marB="0" anchor="b"/>
                </a:tc>
              </a:tr>
              <a:tr h="331293">
                <a:tc>
                  <a:txBody>
                    <a:bodyPr/>
                    <a:lstStyle/>
                    <a:p>
                      <a:pPr algn="l" fontAlgn="b"/>
                      <a:r>
                        <a:rPr lang="en-IE" sz="2000" u="none" strike="noStrike">
                          <a:effectLst/>
                        </a:rPr>
                        <a:t>Standard error</a:t>
                      </a:r>
                      <a:endParaRPr lang="en-IE" sz="2000" b="0" i="0" u="none" strike="noStrike">
                        <a:solidFill>
                          <a:srgbClr val="000000"/>
                        </a:solidFill>
                        <a:effectLst/>
                        <a:latin typeface="Calibri"/>
                      </a:endParaRPr>
                    </a:p>
                  </a:txBody>
                  <a:tcPr marL="9525" marR="9525" marT="9525" marB="0" anchor="b"/>
                </a:tc>
                <a:tc>
                  <a:txBody>
                    <a:bodyPr/>
                    <a:lstStyle/>
                    <a:p>
                      <a:pPr algn="r" fontAlgn="b"/>
                      <a:r>
                        <a:rPr lang="en-IE" sz="2000" u="none" strike="noStrike">
                          <a:effectLst/>
                        </a:rPr>
                        <a:t>0.2121</a:t>
                      </a:r>
                      <a:endParaRPr lang="en-IE" sz="2000" b="0" i="0" u="none" strike="noStrike">
                        <a:solidFill>
                          <a:srgbClr val="000000"/>
                        </a:solidFill>
                        <a:effectLst/>
                        <a:latin typeface="Calibri"/>
                      </a:endParaRPr>
                    </a:p>
                  </a:txBody>
                  <a:tcPr marL="9525" marR="9525" marT="9525" marB="0" anchor="b"/>
                </a:tc>
              </a:tr>
              <a:tr h="331293">
                <a:tc>
                  <a:txBody>
                    <a:bodyPr/>
                    <a:lstStyle/>
                    <a:p>
                      <a:pPr algn="l" fontAlgn="b"/>
                      <a:r>
                        <a:rPr lang="en-IE" sz="2000" u="none" strike="noStrike">
                          <a:effectLst/>
                        </a:rPr>
                        <a:t>t statistic</a:t>
                      </a:r>
                      <a:endParaRPr lang="en-IE" sz="2000" b="0" i="0" u="none" strike="noStrike">
                        <a:solidFill>
                          <a:srgbClr val="000000"/>
                        </a:solidFill>
                        <a:effectLst/>
                        <a:latin typeface="Calibri"/>
                      </a:endParaRPr>
                    </a:p>
                  </a:txBody>
                  <a:tcPr marL="9525" marR="9525" marT="9525" marB="0" anchor="b"/>
                </a:tc>
                <a:tc>
                  <a:txBody>
                    <a:bodyPr/>
                    <a:lstStyle/>
                    <a:p>
                      <a:pPr algn="r" fontAlgn="b"/>
                      <a:r>
                        <a:rPr lang="en-IE" sz="2000" u="none" strike="noStrike" dirty="0">
                          <a:effectLst/>
                        </a:rPr>
                        <a:t>-2.4</a:t>
                      </a:r>
                      <a:endParaRPr lang="en-IE" sz="2000" b="0" i="0" u="none" strike="noStrike" dirty="0">
                        <a:solidFill>
                          <a:srgbClr val="000000"/>
                        </a:solidFill>
                        <a:effectLst/>
                        <a:latin typeface="Calibri"/>
                      </a:endParaRPr>
                    </a:p>
                  </a:txBody>
                  <a:tcPr marL="9525" marR="9525" marT="9525" marB="0" anchor="b"/>
                </a:tc>
              </a:tr>
            </a:tbl>
          </a:graphicData>
        </a:graphic>
      </p:graphicFrame>
      <p:pic>
        <p:nvPicPr>
          <p:cNvPr id="6" name="Picture 5" descr="http://easycalculation.com/statistics/image/tte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756" y="1670302"/>
            <a:ext cx="4919586" cy="100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314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Your Turn…</a:t>
            </a:r>
            <a:endParaRPr lang="en-IE" dirty="0"/>
          </a:p>
        </p:txBody>
      </p:sp>
      <p:sp>
        <p:nvSpPr>
          <p:cNvPr id="3" name="Content Placeholder 2"/>
          <p:cNvSpPr>
            <a:spLocks noGrp="1"/>
          </p:cNvSpPr>
          <p:nvPr>
            <p:ph idx="1"/>
          </p:nvPr>
        </p:nvSpPr>
        <p:spPr/>
        <p:txBody>
          <a:bodyPr>
            <a:normAutofit/>
          </a:bodyPr>
          <a:lstStyle/>
          <a:p>
            <a:r>
              <a:rPr lang="en-IE" dirty="0" smtClean="0"/>
              <a:t>The heights of each </a:t>
            </a:r>
            <a:br>
              <a:rPr lang="en-IE" dirty="0" smtClean="0"/>
            </a:br>
            <a:r>
              <a:rPr lang="en-IE" dirty="0" smtClean="0"/>
              <a:t>student in two classes </a:t>
            </a:r>
            <a:br>
              <a:rPr lang="en-IE" dirty="0" smtClean="0"/>
            </a:br>
            <a:r>
              <a:rPr lang="en-IE" dirty="0" smtClean="0"/>
              <a:t>were measured (inches)</a:t>
            </a:r>
          </a:p>
          <a:p>
            <a:endParaRPr lang="en-IE" dirty="0" smtClean="0"/>
          </a:p>
          <a:p>
            <a:r>
              <a:rPr lang="en-IE" dirty="0" smtClean="0"/>
              <a:t>Are </a:t>
            </a:r>
            <a:r>
              <a:rPr lang="en-IE" dirty="0"/>
              <a:t>the average heights </a:t>
            </a:r>
            <a:r>
              <a:rPr lang="en-IE" dirty="0" smtClean="0"/>
              <a:t/>
            </a:r>
            <a:br>
              <a:rPr lang="en-IE" dirty="0" smtClean="0"/>
            </a:br>
            <a:r>
              <a:rPr lang="en-IE" dirty="0" smtClean="0"/>
              <a:t>of </a:t>
            </a:r>
            <a:r>
              <a:rPr lang="en-IE" dirty="0"/>
              <a:t>the two sections </a:t>
            </a:r>
            <a:r>
              <a:rPr lang="en-IE" dirty="0" smtClean="0"/>
              <a:t/>
            </a:r>
            <a:br>
              <a:rPr lang="en-IE" dirty="0" smtClean="0"/>
            </a:br>
            <a:r>
              <a:rPr lang="en-IE" dirty="0" smtClean="0"/>
              <a:t>significantly different </a:t>
            </a:r>
            <a:br>
              <a:rPr lang="en-IE" dirty="0" smtClean="0"/>
            </a:br>
            <a:r>
              <a:rPr lang="en-IE" i="1" dirty="0" smtClean="0"/>
              <a:t>(p</a:t>
            </a:r>
            <a:r>
              <a:rPr lang="en-IE" dirty="0" smtClean="0"/>
              <a:t> &lt; 0.05)</a:t>
            </a:r>
            <a:r>
              <a:rPr lang="en-IE" i="1" dirty="0" smtClean="0"/>
              <a:t>?</a:t>
            </a:r>
            <a:r>
              <a:rPr lang="en-IE" dirty="0" smtClean="0"/>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738" y="264727"/>
            <a:ext cx="1974145" cy="646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51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a:t>
            </a:r>
            <a:r>
              <a:rPr lang="en-IE" dirty="0" smtClean="0"/>
              <a:t> </a:t>
            </a:r>
            <a:r>
              <a:rPr lang="en-IE" dirty="0" smtClean="0"/>
              <a:t>value…</a:t>
            </a:r>
            <a:endParaRPr lang="en-IE" dirty="0"/>
          </a:p>
        </p:txBody>
      </p:sp>
      <p:sp>
        <p:nvSpPr>
          <p:cNvPr id="3" name="Content Placeholder 2"/>
          <p:cNvSpPr>
            <a:spLocks noGrp="1"/>
          </p:cNvSpPr>
          <p:nvPr>
            <p:ph idx="1"/>
          </p:nvPr>
        </p:nvSpPr>
        <p:spPr/>
        <p:txBody>
          <a:bodyPr/>
          <a:lstStyle/>
          <a:p>
            <a:r>
              <a:rPr lang="en-IE" dirty="0" smtClean="0"/>
              <a:t>Now what?</a:t>
            </a:r>
          </a:p>
          <a:p>
            <a:endParaRPr lang="en-IE" dirty="0"/>
          </a:p>
          <a:p>
            <a:r>
              <a:rPr lang="en-IE" dirty="0" smtClean="0"/>
              <a:t>Need to convert “t” to a “p” (</a:t>
            </a:r>
            <a:r>
              <a:rPr lang="en-IE" dirty="0"/>
              <a:t>p</a:t>
            </a:r>
            <a:r>
              <a:rPr lang="en-IE" dirty="0" smtClean="0"/>
              <a:t>robability value)</a:t>
            </a:r>
          </a:p>
          <a:p>
            <a:endParaRPr lang="en-IE" dirty="0"/>
          </a:p>
          <a:p>
            <a:r>
              <a:rPr lang="en-IE" dirty="0" smtClean="0"/>
              <a:t>Critical values of t distribution</a:t>
            </a:r>
            <a:endParaRPr lang="en-IE" dirty="0"/>
          </a:p>
        </p:txBody>
      </p:sp>
    </p:spTree>
    <p:extLst>
      <p:ext uri="{BB962C8B-B14F-4D97-AF65-F5344CB8AC3E}">
        <p14:creationId xmlns:p14="http://schemas.microsoft.com/office/powerpoint/2010/main" val="1172075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Degrees of Freedom</a:t>
            </a:r>
            <a:endParaRPr lang="en-IE" dirty="0"/>
          </a:p>
        </p:txBody>
      </p:sp>
      <p:sp>
        <p:nvSpPr>
          <p:cNvPr id="3" name="Content Placeholder 2"/>
          <p:cNvSpPr>
            <a:spLocks noGrp="1"/>
          </p:cNvSpPr>
          <p:nvPr>
            <p:ph idx="1"/>
          </p:nvPr>
        </p:nvSpPr>
        <p:spPr/>
        <p:txBody>
          <a:bodyPr/>
          <a:lstStyle/>
          <a:p>
            <a:r>
              <a:rPr lang="en-IE" dirty="0"/>
              <a:t>When you're testing one population's mean and the sample size is </a:t>
            </a:r>
            <a:r>
              <a:rPr lang="en-IE" i="1" dirty="0"/>
              <a:t>n</a:t>
            </a:r>
            <a:r>
              <a:rPr lang="en-IE" dirty="0"/>
              <a:t>, the degrees of freedom for the corresponding t-distribution is </a:t>
            </a:r>
            <a:r>
              <a:rPr lang="en-IE" i="1" dirty="0"/>
              <a:t>n</a:t>
            </a:r>
            <a:r>
              <a:rPr lang="en-IE" dirty="0"/>
              <a:t> −1. </a:t>
            </a:r>
            <a:endParaRPr lang="en-IE" dirty="0" smtClean="0"/>
          </a:p>
          <a:p>
            <a:r>
              <a:rPr lang="en-IE" dirty="0" smtClean="0"/>
              <a:t>So</a:t>
            </a:r>
            <a:r>
              <a:rPr lang="en-IE" dirty="0"/>
              <a:t>, for example, if your sample size is 10, you use a t-distribution with 10 −</a:t>
            </a:r>
            <a:r>
              <a:rPr lang="en-IE" dirty="0" smtClean="0"/>
              <a:t>1 </a:t>
            </a:r>
            <a:r>
              <a:rPr lang="en-IE" dirty="0"/>
              <a:t>or 9 degrees of freedom, denoted </a:t>
            </a:r>
            <a:r>
              <a:rPr lang="en-IE" dirty="0" smtClean="0"/>
              <a:t>t</a:t>
            </a:r>
            <a:r>
              <a:rPr lang="en-IE" baseline="-25000" dirty="0" smtClean="0"/>
              <a:t>9</a:t>
            </a:r>
            <a:endParaRPr lang="en-IE" dirty="0"/>
          </a:p>
        </p:txBody>
      </p:sp>
    </p:spTree>
    <p:extLst>
      <p:ext uri="{BB962C8B-B14F-4D97-AF65-F5344CB8AC3E}">
        <p14:creationId xmlns:p14="http://schemas.microsoft.com/office/powerpoint/2010/main" val="3255449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ctrTitle"/>
          </p:nvPr>
        </p:nvSpPr>
        <p:spPr>
          <a:xfrm>
            <a:off x="4788024" y="188640"/>
            <a:ext cx="4114800" cy="1143000"/>
          </a:xfrm>
        </p:spPr>
        <p:txBody>
          <a:bodyPr/>
          <a:lstStyle/>
          <a:p>
            <a:r>
              <a:rPr lang="ga-IE" dirty="0" smtClean="0"/>
              <a:t>Reading</a:t>
            </a:r>
            <a:endParaRPr lang="en-US" dirty="0"/>
          </a:p>
        </p:txBody>
      </p:sp>
      <p:sp>
        <p:nvSpPr>
          <p:cNvPr id="723971" name="Rectangle 3"/>
          <p:cNvSpPr>
            <a:spLocks noGrp="1" noChangeArrowheads="1"/>
          </p:cNvSpPr>
          <p:nvPr>
            <p:ph type="subTitle" idx="1"/>
          </p:nvPr>
        </p:nvSpPr>
        <p:spPr>
          <a:xfrm>
            <a:off x="4343400" y="2895600"/>
            <a:ext cx="4191000" cy="2667000"/>
          </a:xfrm>
        </p:spPr>
        <p:txBody>
          <a:bodyPr/>
          <a:lstStyle/>
          <a:p>
            <a:r>
              <a:rPr lang="ga-IE" b="1" dirty="0" smtClean="0"/>
              <a:t>McClave &amp; Sincich</a:t>
            </a:r>
          </a:p>
          <a:p>
            <a:endParaRPr lang="ga-IE" b="1" dirty="0"/>
          </a:p>
          <a:p>
            <a:r>
              <a:rPr lang="ga-IE" b="1" dirty="0" smtClean="0"/>
              <a:t>Chapter </a:t>
            </a:r>
            <a:r>
              <a:rPr lang="en-IE" b="1" dirty="0" smtClean="0"/>
              <a:t>10</a:t>
            </a:r>
            <a:endParaRPr lang="ga-IE" b="1" dirty="0" smtClean="0"/>
          </a:p>
          <a:p>
            <a:r>
              <a:rPr lang="en-IE" i="1" dirty="0" smtClean="0"/>
              <a:t>Student’s t test</a:t>
            </a:r>
            <a:endParaRPr lang="en-US" i="1" dirty="0"/>
          </a:p>
          <a:p>
            <a:endParaRPr lang="en-US" dirty="0"/>
          </a:p>
        </p:txBody>
      </p:sp>
      <p:pic>
        <p:nvPicPr>
          <p:cNvPr id="723975" name="Picture 7" descr="McClave_0321755936~R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204864"/>
            <a:ext cx="2193925" cy="287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256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Critical Values of t-distribution</a:t>
            </a:r>
            <a:endParaRPr lang="en-IE" dirty="0"/>
          </a:p>
        </p:txBody>
      </p:sp>
      <p:pic>
        <p:nvPicPr>
          <p:cNvPr id="11268" name="Picture 4" descr="http://jpkc.njmu.edu.cn/course/tongjixue/file/jxzy/ybzzSD/images/figu233_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884" y="4934014"/>
            <a:ext cx="3981449" cy="18573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18572" y="2929431"/>
            <a:ext cx="2016899" cy="707886"/>
          </a:xfrm>
          <a:prstGeom prst="rect">
            <a:avLst/>
          </a:prstGeom>
        </p:spPr>
        <p:txBody>
          <a:bodyPr wrap="none">
            <a:spAutoFit/>
          </a:bodyPr>
          <a:lstStyle/>
          <a:p>
            <a:r>
              <a:rPr lang="en-IE" sz="4000" dirty="0"/>
              <a:t>t = - 2.4 </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143" y="1410695"/>
            <a:ext cx="4625164" cy="4453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473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Using </a:t>
            </a:r>
            <a:r>
              <a:rPr lang="en-IE" b="1" dirty="0" smtClean="0"/>
              <a:t>t-Tables</a:t>
            </a:r>
            <a:endParaRPr lang="en-IE" dirty="0"/>
          </a:p>
        </p:txBody>
      </p:sp>
      <p:sp>
        <p:nvSpPr>
          <p:cNvPr id="3" name="Content Placeholder 2"/>
          <p:cNvSpPr>
            <a:spLocks noGrp="1"/>
          </p:cNvSpPr>
          <p:nvPr>
            <p:ph idx="1"/>
          </p:nvPr>
        </p:nvSpPr>
        <p:spPr/>
        <p:txBody>
          <a:bodyPr>
            <a:normAutofit fontScale="77500" lnSpcReduction="20000"/>
          </a:bodyPr>
          <a:lstStyle/>
          <a:p>
            <a:r>
              <a:rPr lang="en-IE" dirty="0" smtClean="0"/>
              <a:t>We </a:t>
            </a:r>
            <a:r>
              <a:rPr lang="en-IE" dirty="0"/>
              <a:t>have learned the following things about a t-test</a:t>
            </a:r>
            <a:r>
              <a:rPr lang="en-IE" dirty="0" smtClean="0"/>
              <a:t>:</a:t>
            </a:r>
          </a:p>
          <a:p>
            <a:pPr lvl="1"/>
            <a:r>
              <a:rPr lang="en-IE" dirty="0" smtClean="0"/>
              <a:t>The </a:t>
            </a:r>
            <a:r>
              <a:rPr lang="en-IE" dirty="0"/>
              <a:t>t-test produces a single value, </a:t>
            </a:r>
            <a:r>
              <a:rPr lang="en-IE" i="1" dirty="0"/>
              <a:t>t</a:t>
            </a:r>
            <a:r>
              <a:rPr lang="en-IE" dirty="0"/>
              <a:t>, which grows larger as the difference between the means of two samples grows </a:t>
            </a:r>
            <a:r>
              <a:rPr lang="en-IE" dirty="0" smtClean="0"/>
              <a:t>larger</a:t>
            </a:r>
            <a:endParaRPr lang="en-IE" dirty="0"/>
          </a:p>
          <a:p>
            <a:pPr lvl="1"/>
            <a:r>
              <a:rPr lang="en-IE" i="1" dirty="0"/>
              <a:t>t</a:t>
            </a:r>
            <a:r>
              <a:rPr lang="en-IE" dirty="0"/>
              <a:t> does not cover a fixed range such as 0 to 1 like probabilities </a:t>
            </a:r>
            <a:r>
              <a:rPr lang="en-IE" dirty="0" smtClean="0"/>
              <a:t>do</a:t>
            </a:r>
            <a:endParaRPr lang="en-IE" dirty="0"/>
          </a:p>
          <a:p>
            <a:pPr lvl="1"/>
            <a:r>
              <a:rPr lang="en-IE" dirty="0"/>
              <a:t>You can convert a t-value into a probability, called a </a:t>
            </a:r>
            <a:r>
              <a:rPr lang="en-IE" dirty="0" smtClean="0"/>
              <a:t>p-value</a:t>
            </a:r>
            <a:endParaRPr lang="en-IE" dirty="0"/>
          </a:p>
          <a:p>
            <a:pPr lvl="1"/>
            <a:r>
              <a:rPr lang="en-IE" dirty="0"/>
              <a:t>The p-value is always between 0 and 1 and it tells you the probability of the difference in your data being due to sampling </a:t>
            </a:r>
            <a:r>
              <a:rPr lang="en-IE" dirty="0" smtClean="0"/>
              <a:t>error</a:t>
            </a:r>
            <a:endParaRPr lang="en-IE" dirty="0"/>
          </a:p>
          <a:p>
            <a:pPr lvl="1"/>
            <a:r>
              <a:rPr lang="en-IE" dirty="0"/>
              <a:t>The p-value should be lower than a chosen significance level (0.05 for example) before you can reject your null hypothesis.</a:t>
            </a:r>
          </a:p>
          <a:p>
            <a:endParaRPr lang="en-IE" dirty="0"/>
          </a:p>
        </p:txBody>
      </p:sp>
    </p:spTree>
    <p:extLst>
      <p:ext uri="{BB962C8B-B14F-4D97-AF65-F5344CB8AC3E}">
        <p14:creationId xmlns:p14="http://schemas.microsoft.com/office/powerpoint/2010/main" val="2329831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effectLst/>
              </a:rPr>
              <a:t>Reporting p-Values and t-Values</a:t>
            </a:r>
            <a:endParaRPr lang="en-IE" dirty="0"/>
          </a:p>
        </p:txBody>
      </p:sp>
      <p:sp>
        <p:nvSpPr>
          <p:cNvPr id="3" name="Content Placeholder 2"/>
          <p:cNvSpPr>
            <a:spLocks noGrp="1"/>
          </p:cNvSpPr>
          <p:nvPr>
            <p:ph idx="1"/>
          </p:nvPr>
        </p:nvSpPr>
        <p:spPr/>
        <p:txBody>
          <a:bodyPr/>
          <a:lstStyle/>
          <a:p>
            <a:r>
              <a:rPr lang="en-IE" dirty="0" smtClean="0"/>
              <a:t>You </a:t>
            </a:r>
            <a:r>
              <a:rPr lang="en-IE" dirty="0"/>
              <a:t>report the results of a t-test in the following way:</a:t>
            </a:r>
          </a:p>
          <a:p>
            <a:pPr marL="82296" indent="0">
              <a:buNone/>
            </a:pPr>
            <a:r>
              <a:rPr lang="en-IE" dirty="0" smtClean="0"/>
              <a:t>	</a:t>
            </a:r>
          </a:p>
          <a:p>
            <a:pPr marL="82296" indent="0">
              <a:buNone/>
            </a:pPr>
            <a:r>
              <a:rPr lang="en-IE" dirty="0" smtClean="0"/>
              <a:t>	t(</a:t>
            </a:r>
            <a:r>
              <a:rPr lang="en-IE" i="1" dirty="0" err="1" smtClean="0"/>
              <a:t>df</a:t>
            </a:r>
            <a:r>
              <a:rPr lang="en-IE" dirty="0" smtClean="0"/>
              <a:t>) = </a:t>
            </a:r>
            <a:r>
              <a:rPr lang="en-IE" i="1" dirty="0" smtClean="0"/>
              <a:t>t</a:t>
            </a:r>
            <a:r>
              <a:rPr lang="en-IE" dirty="0"/>
              <a:t>, </a:t>
            </a:r>
            <a:r>
              <a:rPr lang="en-IE" dirty="0" smtClean="0"/>
              <a:t>p&lt;</a:t>
            </a:r>
            <a:r>
              <a:rPr lang="en-IE" i="1" dirty="0" smtClean="0"/>
              <a:t>p</a:t>
            </a:r>
          </a:p>
          <a:p>
            <a:pPr marL="82296" indent="0">
              <a:buNone/>
            </a:pPr>
            <a:endParaRPr lang="en-IE" dirty="0"/>
          </a:p>
          <a:p>
            <a:r>
              <a:rPr lang="en-IE" dirty="0"/>
              <a:t>Where </a:t>
            </a:r>
            <a:r>
              <a:rPr lang="en-IE" i="1" dirty="0" err="1"/>
              <a:t>df</a:t>
            </a:r>
            <a:r>
              <a:rPr lang="en-IE" dirty="0"/>
              <a:t> is the degrees of freedom of your data, </a:t>
            </a:r>
            <a:r>
              <a:rPr lang="en-IE" i="1" dirty="0"/>
              <a:t>t</a:t>
            </a:r>
            <a:r>
              <a:rPr lang="en-IE" dirty="0"/>
              <a:t> is the t-value you found and </a:t>
            </a:r>
            <a:r>
              <a:rPr lang="en-IE" i="1" dirty="0"/>
              <a:t>p</a:t>
            </a:r>
            <a:r>
              <a:rPr lang="en-IE" dirty="0"/>
              <a:t> is the p-value you found.</a:t>
            </a:r>
          </a:p>
          <a:p>
            <a:endParaRPr lang="en-IE" dirty="0"/>
          </a:p>
        </p:txBody>
      </p:sp>
    </p:spTree>
    <p:extLst>
      <p:ext uri="{BB962C8B-B14F-4D97-AF65-F5344CB8AC3E}">
        <p14:creationId xmlns:p14="http://schemas.microsoft.com/office/powerpoint/2010/main" val="3216051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865" y="60403"/>
            <a:ext cx="7060019" cy="6797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184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Reading a t Table</a:t>
            </a:r>
            <a:endParaRPr lang="en-IE" dirty="0"/>
          </a:p>
        </p:txBody>
      </p:sp>
      <p:sp>
        <p:nvSpPr>
          <p:cNvPr id="3" name="Content Placeholder 2"/>
          <p:cNvSpPr>
            <a:spLocks noGrp="1"/>
          </p:cNvSpPr>
          <p:nvPr>
            <p:ph idx="1"/>
          </p:nvPr>
        </p:nvSpPr>
        <p:spPr/>
        <p:txBody>
          <a:bodyPr>
            <a:normAutofit fontScale="92500" lnSpcReduction="10000"/>
          </a:bodyPr>
          <a:lstStyle/>
          <a:p>
            <a:r>
              <a:rPr lang="en-IE" dirty="0"/>
              <a:t>Once you have chosen your </a:t>
            </a:r>
            <a:r>
              <a:rPr lang="en-IE" dirty="0" smtClean="0"/>
              <a:t/>
            </a:r>
            <a:br>
              <a:rPr lang="en-IE" dirty="0" smtClean="0"/>
            </a:br>
            <a:r>
              <a:rPr lang="en-IE" dirty="0" smtClean="0"/>
              <a:t>significance </a:t>
            </a:r>
            <a:r>
              <a:rPr lang="en-IE" dirty="0"/>
              <a:t>level, </a:t>
            </a:r>
            <a:r>
              <a:rPr lang="en-IE" i="1" dirty="0"/>
              <a:t>p</a:t>
            </a:r>
            <a:r>
              <a:rPr lang="en-IE" dirty="0"/>
              <a:t>, calculated a value for </a:t>
            </a:r>
            <a:r>
              <a:rPr lang="en-IE" i="1" dirty="0"/>
              <a:t>t</a:t>
            </a:r>
            <a:r>
              <a:rPr lang="en-IE" dirty="0"/>
              <a:t>, and worked out how many degrees of freedom you have, you can find the entry in the t-table that you need as follows:</a:t>
            </a:r>
          </a:p>
          <a:p>
            <a:pPr lvl="1"/>
            <a:r>
              <a:rPr lang="en-IE" dirty="0"/>
              <a:t>Look down the column that corresponds to your chosen value for </a:t>
            </a:r>
            <a:r>
              <a:rPr lang="en-IE" i="1" dirty="0"/>
              <a:t>p</a:t>
            </a:r>
            <a:endParaRPr lang="en-IE" dirty="0"/>
          </a:p>
          <a:p>
            <a:pPr lvl="1"/>
            <a:r>
              <a:rPr lang="en-IE" dirty="0"/>
              <a:t>Find the row that corresponds to your degrees of freedom, and where they meet, you will find the value you need.</a:t>
            </a:r>
          </a:p>
          <a:p>
            <a:r>
              <a:rPr lang="en-IE" dirty="0"/>
              <a:t>This value is called the </a:t>
            </a:r>
            <a:r>
              <a:rPr lang="en-IE" b="1" dirty="0"/>
              <a:t>critical value</a:t>
            </a:r>
            <a:r>
              <a:rPr lang="en-IE" dirty="0"/>
              <a:t>.</a:t>
            </a:r>
            <a:endParaRPr lang="en-IE"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1674" y="44291"/>
            <a:ext cx="1828799" cy="176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294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Using the Critical Value</a:t>
            </a:r>
            <a:endParaRPr lang="en-IE" dirty="0"/>
          </a:p>
        </p:txBody>
      </p:sp>
      <p:sp>
        <p:nvSpPr>
          <p:cNvPr id="3" name="Content Placeholder 2"/>
          <p:cNvSpPr>
            <a:spLocks noGrp="1"/>
          </p:cNvSpPr>
          <p:nvPr>
            <p:ph idx="1"/>
          </p:nvPr>
        </p:nvSpPr>
        <p:spPr/>
        <p:txBody>
          <a:bodyPr/>
          <a:lstStyle/>
          <a:p>
            <a:r>
              <a:rPr lang="en-IE" dirty="0"/>
              <a:t>The final thing to do is compare </a:t>
            </a:r>
            <a:r>
              <a:rPr lang="en-IE" dirty="0" smtClean="0"/>
              <a:t>the critical </a:t>
            </a:r>
            <a:r>
              <a:rPr lang="en-IE" dirty="0"/>
              <a:t>value with your value of </a:t>
            </a:r>
            <a:r>
              <a:rPr lang="en-IE" i="1" dirty="0" smtClean="0"/>
              <a:t>t:</a:t>
            </a:r>
          </a:p>
          <a:p>
            <a:pPr lvl="1"/>
            <a:r>
              <a:rPr lang="en-IE" dirty="0" smtClean="0"/>
              <a:t>If </a:t>
            </a:r>
            <a:r>
              <a:rPr lang="en-IE" dirty="0"/>
              <a:t>your t-value is greater than or equal to this value, then </a:t>
            </a:r>
            <a:r>
              <a:rPr lang="en-IE" i="1" dirty="0"/>
              <a:t>t</a:t>
            </a:r>
            <a:r>
              <a:rPr lang="en-IE" dirty="0"/>
              <a:t> is significant and you have found a difference</a:t>
            </a:r>
          </a:p>
          <a:p>
            <a:pPr lvl="1"/>
            <a:r>
              <a:rPr lang="en-IE" dirty="0"/>
              <a:t>If your t-value is less than this value is then </a:t>
            </a:r>
            <a:r>
              <a:rPr lang="en-IE" i="1" dirty="0"/>
              <a:t>t</a:t>
            </a:r>
            <a:r>
              <a:rPr lang="en-IE" dirty="0"/>
              <a:t> is not significant.</a:t>
            </a:r>
          </a:p>
          <a:p>
            <a:endParaRPr lang="en-IE" dirty="0"/>
          </a:p>
        </p:txBody>
      </p:sp>
    </p:spTree>
    <p:extLst>
      <p:ext uri="{BB962C8B-B14F-4D97-AF65-F5344CB8AC3E}">
        <p14:creationId xmlns:p14="http://schemas.microsoft.com/office/powerpoint/2010/main" val="3721982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i="1" dirty="0" smtClean="0"/>
              <a:t>p &lt; 0.05, </a:t>
            </a:r>
            <a:r>
              <a:rPr lang="en-IE" dirty="0"/>
              <a:t>t</a:t>
            </a:r>
            <a:r>
              <a:rPr lang="en-IE" dirty="0" smtClean="0"/>
              <a:t> = 3.143, </a:t>
            </a:r>
            <a:r>
              <a:rPr lang="en-IE" i="1" dirty="0" err="1" smtClean="0"/>
              <a:t>df</a:t>
            </a:r>
            <a:r>
              <a:rPr lang="en-IE" dirty="0" smtClean="0"/>
              <a:t> = 4, tails = 1</a:t>
            </a:r>
            <a:br>
              <a:rPr lang="en-IE" dirty="0" smtClean="0"/>
            </a:br>
            <a:r>
              <a:rPr lang="en-IE" dirty="0" smtClean="0"/>
              <a:t>What is critical value?</a:t>
            </a:r>
            <a:endParaRPr lang="en-IE"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715" y="1605516"/>
            <a:ext cx="5455257" cy="525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892595" y="2626241"/>
            <a:ext cx="6368903" cy="19138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5103629" y="1704752"/>
            <a:ext cx="404036" cy="502565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5894557" y="3243781"/>
            <a:ext cx="3139001" cy="769441"/>
          </a:xfrm>
          <a:prstGeom prst="rect">
            <a:avLst/>
          </a:prstGeom>
          <a:solidFill>
            <a:schemeClr val="bg1"/>
          </a:solidFill>
          <a:ln cmpd="sng">
            <a:solidFill>
              <a:schemeClr val="tx1"/>
            </a:solidFill>
          </a:ln>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400" b="1" cap="none" spc="0" dirty="0" smtClean="0">
                <a:ln/>
                <a:solidFill>
                  <a:schemeClr val="accent3"/>
                </a:solidFill>
                <a:effectLst/>
              </a:rPr>
              <a:t>Significant?</a:t>
            </a:r>
            <a:endParaRPr lang="en-US" sz="4400" b="1" cap="none" spc="0" dirty="0">
              <a:ln/>
              <a:solidFill>
                <a:schemeClr val="accent3"/>
              </a:solidFill>
              <a:effectLst/>
            </a:endParaRPr>
          </a:p>
        </p:txBody>
      </p:sp>
      <p:sp>
        <p:nvSpPr>
          <p:cNvPr id="8" name="TextBox 7"/>
          <p:cNvSpPr txBox="1"/>
          <p:nvPr/>
        </p:nvSpPr>
        <p:spPr>
          <a:xfrm>
            <a:off x="563526" y="4603898"/>
            <a:ext cx="3721395" cy="1569660"/>
          </a:xfrm>
          <a:prstGeom prst="rect">
            <a:avLst/>
          </a:prstGeom>
          <a:solidFill>
            <a:schemeClr val="bg1"/>
          </a:solidFill>
          <a:ln cmpd="sng">
            <a:solidFill>
              <a:schemeClr val="tx1"/>
            </a:solidFill>
          </a:ln>
        </p:spPr>
        <p:txBody>
          <a:bodyPr wrap="square" rtlCol="0">
            <a:spAutoFit/>
          </a:bodyPr>
          <a:lstStyle/>
          <a:p>
            <a:pPr marL="0" lvl="1"/>
            <a:r>
              <a:rPr lang="en-IE" sz="2400" dirty="0">
                <a:solidFill>
                  <a:srgbClr val="FF0000"/>
                </a:solidFill>
              </a:rPr>
              <a:t>t-value is greater than </a:t>
            </a:r>
            <a:r>
              <a:rPr lang="en-IE" sz="2400" dirty="0" smtClean="0">
                <a:solidFill>
                  <a:srgbClr val="FF0000"/>
                </a:solidFill>
              </a:rPr>
              <a:t>critical value</a:t>
            </a:r>
            <a:r>
              <a:rPr lang="en-IE" sz="2400" dirty="0">
                <a:solidFill>
                  <a:srgbClr val="FF0000"/>
                </a:solidFill>
              </a:rPr>
              <a:t>, </a:t>
            </a:r>
            <a:r>
              <a:rPr lang="en-IE" sz="2400" dirty="0" smtClean="0">
                <a:solidFill>
                  <a:srgbClr val="FF0000"/>
                </a:solidFill>
              </a:rPr>
              <a:t>therefore</a:t>
            </a:r>
            <a:r>
              <a:rPr lang="en-IE" sz="2400" dirty="0">
                <a:solidFill>
                  <a:srgbClr val="FF0000"/>
                </a:solidFill>
              </a:rPr>
              <a:t> </a:t>
            </a:r>
            <a:r>
              <a:rPr lang="en-IE" sz="2400" i="1" dirty="0">
                <a:solidFill>
                  <a:srgbClr val="FF0000"/>
                </a:solidFill>
              </a:rPr>
              <a:t>t</a:t>
            </a:r>
            <a:r>
              <a:rPr lang="en-IE" sz="2400" dirty="0">
                <a:solidFill>
                  <a:srgbClr val="FF0000"/>
                </a:solidFill>
              </a:rPr>
              <a:t> is significant and you have found a </a:t>
            </a:r>
            <a:r>
              <a:rPr lang="en-IE" sz="2400" dirty="0" smtClean="0">
                <a:solidFill>
                  <a:srgbClr val="FF0000"/>
                </a:solidFill>
              </a:rPr>
              <a:t>difference</a:t>
            </a:r>
            <a:endParaRPr lang="en-IE" sz="2400" dirty="0">
              <a:solidFill>
                <a:srgbClr val="FF0000"/>
              </a:solidFill>
            </a:endParaRPr>
          </a:p>
        </p:txBody>
      </p:sp>
    </p:spTree>
    <p:extLst>
      <p:ext uri="{BB962C8B-B14F-4D97-AF65-F5344CB8AC3E}">
        <p14:creationId xmlns:p14="http://schemas.microsoft.com/office/powerpoint/2010/main" val="296503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idx="1"/>
          </p:nvPr>
        </p:nvSpPr>
        <p:spPr/>
        <p:txBody>
          <a:bodyPr/>
          <a:lstStyle/>
          <a:p>
            <a:r>
              <a:rPr lang="en-IE" dirty="0" smtClean="0"/>
              <a:t>Determine the critical value and state whether t is significant in the following three examples:</a:t>
            </a:r>
          </a:p>
          <a:p>
            <a:endParaRPr lang="en-IE" sz="1600" dirty="0" smtClean="0"/>
          </a:p>
          <a:p>
            <a:pPr marL="916686" lvl="1" indent="-514350">
              <a:buFont typeface="+mj-lt"/>
              <a:buAutoNum type="arabicPeriod"/>
            </a:pPr>
            <a:r>
              <a:rPr lang="en-IE" i="1" dirty="0" smtClean="0"/>
              <a:t>p </a:t>
            </a:r>
            <a:r>
              <a:rPr lang="en-IE" dirty="0" smtClean="0"/>
              <a:t>&lt; 0.01, </a:t>
            </a:r>
            <a:r>
              <a:rPr lang="en-IE" i="1" dirty="0" err="1" smtClean="0"/>
              <a:t>df</a:t>
            </a:r>
            <a:r>
              <a:rPr lang="en-IE" i="1" dirty="0" smtClean="0"/>
              <a:t> </a:t>
            </a:r>
            <a:r>
              <a:rPr lang="en-IE" dirty="0" smtClean="0"/>
              <a:t>= 12, </a:t>
            </a:r>
            <a:r>
              <a:rPr lang="en-IE" i="1" dirty="0" smtClean="0"/>
              <a:t>t </a:t>
            </a:r>
            <a:r>
              <a:rPr lang="en-IE" dirty="0" smtClean="0"/>
              <a:t>= 3.143, Tails = 1</a:t>
            </a:r>
          </a:p>
          <a:p>
            <a:pPr marL="916686" lvl="1" indent="-514350">
              <a:buFont typeface="+mj-lt"/>
              <a:buAutoNum type="arabicPeriod"/>
            </a:pPr>
            <a:endParaRPr lang="en-IE" sz="1600" dirty="0" smtClean="0"/>
          </a:p>
          <a:p>
            <a:pPr marL="916686" lvl="1" indent="-514350">
              <a:buFont typeface="+mj-lt"/>
              <a:buAutoNum type="arabicPeriod"/>
            </a:pPr>
            <a:r>
              <a:rPr lang="en-IE" i="1" dirty="0" smtClean="0"/>
              <a:t>p </a:t>
            </a:r>
            <a:r>
              <a:rPr lang="en-IE" dirty="0" smtClean="0"/>
              <a:t>&lt; 0.05, </a:t>
            </a:r>
            <a:r>
              <a:rPr lang="en-IE" i="1" dirty="0" err="1" smtClean="0"/>
              <a:t>df</a:t>
            </a:r>
            <a:r>
              <a:rPr lang="en-IE" i="1" dirty="0" smtClean="0"/>
              <a:t> </a:t>
            </a:r>
            <a:r>
              <a:rPr lang="en-IE" dirty="0" smtClean="0"/>
              <a:t>= 8, </a:t>
            </a:r>
            <a:r>
              <a:rPr lang="en-IE" i="1" dirty="0"/>
              <a:t>t </a:t>
            </a:r>
            <a:r>
              <a:rPr lang="en-IE" dirty="0"/>
              <a:t>= 3.143, </a:t>
            </a:r>
            <a:r>
              <a:rPr lang="en-IE" dirty="0" smtClean="0"/>
              <a:t>Tails = 2</a:t>
            </a:r>
          </a:p>
          <a:p>
            <a:pPr marL="916686" lvl="1" indent="-514350">
              <a:buFont typeface="+mj-lt"/>
              <a:buAutoNum type="arabicPeriod"/>
            </a:pPr>
            <a:endParaRPr lang="en-IE" dirty="0"/>
          </a:p>
          <a:p>
            <a:pPr marL="916686" lvl="1" indent="-514350">
              <a:buFont typeface="+mj-lt"/>
              <a:buAutoNum type="arabicPeriod"/>
            </a:pPr>
            <a:r>
              <a:rPr lang="en-IE" i="1" dirty="0" smtClean="0"/>
              <a:t>p </a:t>
            </a:r>
            <a:r>
              <a:rPr lang="en-IE" dirty="0" smtClean="0"/>
              <a:t>&lt; 0.01</a:t>
            </a:r>
            <a:r>
              <a:rPr lang="en-IE" dirty="0"/>
              <a:t>, </a:t>
            </a:r>
            <a:r>
              <a:rPr lang="en-IE" i="1" dirty="0" err="1" smtClean="0"/>
              <a:t>df</a:t>
            </a:r>
            <a:r>
              <a:rPr lang="en-IE" i="1" dirty="0" smtClean="0"/>
              <a:t> </a:t>
            </a:r>
            <a:r>
              <a:rPr lang="en-IE" dirty="0" smtClean="0"/>
              <a:t>= 7, </a:t>
            </a:r>
            <a:r>
              <a:rPr lang="en-IE" i="1" dirty="0"/>
              <a:t>t </a:t>
            </a:r>
            <a:r>
              <a:rPr lang="en-IE" dirty="0"/>
              <a:t>= 3.143, </a:t>
            </a:r>
            <a:r>
              <a:rPr lang="en-IE" dirty="0" smtClean="0"/>
              <a:t>Tails=2</a:t>
            </a:r>
            <a:endParaRPr lang="en-IE" dirty="0"/>
          </a:p>
          <a:p>
            <a:pPr marL="916686" lvl="1" indent="-514350">
              <a:buFont typeface="+mj-lt"/>
              <a:buAutoNum type="arabicPeriod"/>
            </a:pPr>
            <a:endParaRPr lang="en-IE" dirty="0"/>
          </a:p>
          <a:p>
            <a:pPr marL="916686" lvl="1" indent="-514350">
              <a:buFont typeface="+mj-lt"/>
              <a:buAutoNum type="arabicPeriod"/>
            </a:pPr>
            <a:endParaRPr lang="en-IE" dirty="0"/>
          </a:p>
        </p:txBody>
      </p:sp>
    </p:spTree>
    <p:extLst>
      <p:ext uri="{BB962C8B-B14F-4D97-AF65-F5344CB8AC3E}">
        <p14:creationId xmlns:p14="http://schemas.microsoft.com/office/powerpoint/2010/main" val="2366447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Objective</a:t>
            </a:r>
            <a:endParaRPr lang="en-IE" dirty="0"/>
          </a:p>
        </p:txBody>
      </p:sp>
      <p:sp>
        <p:nvSpPr>
          <p:cNvPr id="3" name="Content Placeholder 2"/>
          <p:cNvSpPr>
            <a:spLocks noGrp="1"/>
          </p:cNvSpPr>
          <p:nvPr>
            <p:ph idx="1"/>
          </p:nvPr>
        </p:nvSpPr>
        <p:spPr/>
        <p:txBody>
          <a:bodyPr/>
          <a:lstStyle/>
          <a:p>
            <a:r>
              <a:rPr lang="en-GB" dirty="0"/>
              <a:t>Be able to compute and interpret test for difference between two </a:t>
            </a:r>
            <a:r>
              <a:rPr lang="en-GB" dirty="0" smtClean="0"/>
              <a:t>group means</a:t>
            </a:r>
            <a:endParaRPr lang="en-GB" dirty="0"/>
          </a:p>
          <a:p>
            <a:endParaRPr lang="en-IE" dirty="0"/>
          </a:p>
        </p:txBody>
      </p:sp>
      <p:pic>
        <p:nvPicPr>
          <p:cNvPr id="1028" name="Picture 4" descr="http://cbrownley.files.wordpress.com/2011/05/two-groups-of-peo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492896"/>
            <a:ext cx="6307460" cy="437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793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Student’s t test</a:t>
            </a:r>
            <a:endParaRPr lang="en-IE" dirty="0"/>
          </a:p>
        </p:txBody>
      </p:sp>
      <p:sp>
        <p:nvSpPr>
          <p:cNvPr id="3" name="Content Placeholder 2"/>
          <p:cNvSpPr>
            <a:spLocks noGrp="1"/>
          </p:cNvSpPr>
          <p:nvPr>
            <p:ph idx="1"/>
          </p:nvPr>
        </p:nvSpPr>
        <p:spPr/>
        <p:txBody>
          <a:bodyPr/>
          <a:lstStyle/>
          <a:p>
            <a:r>
              <a:rPr lang="en-IE" dirty="0"/>
              <a:t>Student's t-test is used to compare the means of two </a:t>
            </a:r>
            <a:r>
              <a:rPr lang="en-IE" dirty="0" smtClean="0"/>
              <a:t>samples</a:t>
            </a:r>
          </a:p>
          <a:p>
            <a:r>
              <a:rPr lang="en-IE" dirty="0" smtClean="0"/>
              <a:t>Developed by </a:t>
            </a:r>
            <a:r>
              <a:rPr lang="en-IE" dirty="0"/>
              <a:t>William </a:t>
            </a:r>
            <a:r>
              <a:rPr lang="en-IE" dirty="0" err="1" smtClean="0"/>
              <a:t>Gosset</a:t>
            </a:r>
            <a:r>
              <a:rPr lang="en-IE" dirty="0" smtClean="0"/>
              <a:t> of Guinness's Brewery</a:t>
            </a:r>
            <a:endParaRPr lang="en-IE" dirty="0"/>
          </a:p>
        </p:txBody>
      </p:sp>
      <p:pic>
        <p:nvPicPr>
          <p:cNvPr id="7170" name="Picture 2" descr="http://upload.wikimedia.org/wikipedia/commons/thumb/4/42/William_Sealy_Gosset.jpg/240px-William_Sealy_Goss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781" y="3670577"/>
            <a:ext cx="2124487" cy="284150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Guinness Sto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992879"/>
            <a:ext cx="2669282" cy="386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534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Handling smaller samples:</a:t>
            </a:r>
            <a:r>
              <a:rPr lang="en-IE" b="1" dirty="0">
                <a:effectLst/>
              </a:rPr>
              <a:t/>
            </a:r>
            <a:br>
              <a:rPr lang="en-IE" b="1" dirty="0">
                <a:effectLst/>
              </a:rPr>
            </a:br>
            <a:r>
              <a:rPr lang="en-IE" dirty="0" smtClean="0">
                <a:effectLst/>
              </a:rPr>
              <a:t>the </a:t>
            </a:r>
            <a:r>
              <a:rPr lang="en-IE" dirty="0" smtClean="0"/>
              <a:t>t-distribution</a:t>
            </a:r>
            <a:endParaRPr lang="en-IE" dirty="0"/>
          </a:p>
        </p:txBody>
      </p:sp>
      <p:sp>
        <p:nvSpPr>
          <p:cNvPr id="4" name="Content Placeholder 3"/>
          <p:cNvSpPr>
            <a:spLocks noGrp="1"/>
          </p:cNvSpPr>
          <p:nvPr>
            <p:ph idx="1"/>
          </p:nvPr>
        </p:nvSpPr>
        <p:spPr>
          <a:xfrm>
            <a:off x="1403648" y="1700808"/>
            <a:ext cx="7498080" cy="4800600"/>
          </a:xfrm>
        </p:spPr>
        <p:txBody>
          <a:bodyPr>
            <a:normAutofit fontScale="92500" lnSpcReduction="20000"/>
          </a:bodyPr>
          <a:lstStyle/>
          <a:p>
            <a:r>
              <a:rPr lang="en-IE" dirty="0" smtClean="0"/>
              <a:t>Use when…</a:t>
            </a:r>
          </a:p>
          <a:p>
            <a:pPr lvl="1"/>
            <a:r>
              <a:rPr lang="en-IE" dirty="0" smtClean="0"/>
              <a:t>Small sample size (n &lt; 30)</a:t>
            </a:r>
          </a:p>
          <a:p>
            <a:pPr lvl="1"/>
            <a:r>
              <a:rPr lang="en-IE" dirty="0" smtClean="0"/>
              <a:t>Population Mean unknown</a:t>
            </a:r>
          </a:p>
          <a:p>
            <a:pPr lvl="1"/>
            <a:r>
              <a:rPr lang="en-IE" dirty="0" smtClean="0"/>
              <a:t>Population Standard Deviation unknown</a:t>
            </a:r>
          </a:p>
          <a:p>
            <a:pPr lvl="1"/>
            <a:endParaRPr lang="en-IE" dirty="0"/>
          </a:p>
          <a:p>
            <a:r>
              <a:rPr lang="en-IE" dirty="0" smtClean="0"/>
              <a:t>Use </a:t>
            </a:r>
            <a:r>
              <a:rPr lang="en-IE" dirty="0"/>
              <a:t>Student's t-test when you have one nominal variable and one measurement variable, and you want to compare the mean values of the measurement variable. </a:t>
            </a:r>
            <a:endParaRPr lang="en-IE" dirty="0" smtClean="0"/>
          </a:p>
          <a:p>
            <a:r>
              <a:rPr lang="en-IE" dirty="0" smtClean="0"/>
              <a:t>The </a:t>
            </a:r>
            <a:r>
              <a:rPr lang="en-IE" dirty="0"/>
              <a:t>nominal variable must have only two values, such as "male" and "female" or "treated" and "untreated."</a:t>
            </a:r>
          </a:p>
        </p:txBody>
      </p:sp>
    </p:spTree>
    <p:extLst>
      <p:ext uri="{BB962C8B-B14F-4D97-AF65-F5344CB8AC3E}">
        <p14:creationId xmlns:p14="http://schemas.microsoft.com/office/powerpoint/2010/main" val="3784157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Null hypothesis</a:t>
            </a:r>
            <a:br>
              <a:rPr lang="en-IE" b="1" dirty="0"/>
            </a:br>
            <a:endParaRPr lang="en-IE" dirty="0"/>
          </a:p>
        </p:txBody>
      </p:sp>
      <p:sp>
        <p:nvSpPr>
          <p:cNvPr id="3" name="Content Placeholder 2"/>
          <p:cNvSpPr>
            <a:spLocks noGrp="1"/>
          </p:cNvSpPr>
          <p:nvPr>
            <p:ph idx="1"/>
          </p:nvPr>
        </p:nvSpPr>
        <p:spPr/>
        <p:txBody>
          <a:bodyPr/>
          <a:lstStyle/>
          <a:p>
            <a:r>
              <a:rPr lang="en-IE" dirty="0" smtClean="0"/>
              <a:t>The </a:t>
            </a:r>
            <a:r>
              <a:rPr lang="en-IE" dirty="0"/>
              <a:t>statistical null hypothesis is that the means of the measurement variable are equal for the two categories.</a:t>
            </a:r>
          </a:p>
          <a:p>
            <a:endParaRPr lang="en-IE" dirty="0"/>
          </a:p>
        </p:txBody>
      </p:sp>
      <p:pic>
        <p:nvPicPr>
          <p:cNvPr id="4" name="Picture 4" descr="http://cbrownley.files.wordpress.com/2011/05/two-groups-of-peo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967437"/>
            <a:ext cx="5328592" cy="36919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20349" y="4182179"/>
            <a:ext cx="543739" cy="830997"/>
          </a:xfrm>
          <a:prstGeom prst="rect">
            <a:avLst/>
          </a:prstGeom>
          <a:noFill/>
        </p:spPr>
        <p:txBody>
          <a:bodyPr wrap="none" rtlCol="0">
            <a:spAutoFit/>
          </a:bodyPr>
          <a:lstStyle/>
          <a:p>
            <a:r>
              <a:rPr lang="en-IE" sz="4800" dirty="0" smtClean="0"/>
              <a:t>=</a:t>
            </a:r>
            <a:endParaRPr lang="en-IE" sz="4800" dirty="0"/>
          </a:p>
        </p:txBody>
      </p:sp>
    </p:spTree>
    <p:extLst>
      <p:ext uri="{BB962C8B-B14F-4D97-AF65-F5344CB8AC3E}">
        <p14:creationId xmlns:p14="http://schemas.microsoft.com/office/powerpoint/2010/main" val="3532236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Level of Measurement (Examples</a:t>
            </a:r>
            <a:r>
              <a:rPr lang="en-GB" dirty="0" smtClean="0"/>
              <a:t>)</a:t>
            </a:r>
            <a:endParaRPr lang="en-IE" dirty="0"/>
          </a:p>
        </p:txBody>
      </p:sp>
      <p:sp>
        <p:nvSpPr>
          <p:cNvPr id="3" name="Content Placeholder 2"/>
          <p:cNvSpPr>
            <a:spLocks noGrp="1"/>
          </p:cNvSpPr>
          <p:nvPr>
            <p:ph idx="1"/>
          </p:nvPr>
        </p:nvSpPr>
        <p:spPr/>
        <p:txBody>
          <a:bodyPr>
            <a:normAutofit fontScale="92500" lnSpcReduction="20000"/>
          </a:bodyPr>
          <a:lstStyle/>
          <a:p>
            <a:r>
              <a:rPr lang="en-GB" dirty="0"/>
              <a:t>Demographical data</a:t>
            </a:r>
          </a:p>
          <a:p>
            <a:pPr lvl="1"/>
            <a:r>
              <a:rPr lang="en-GB" dirty="0"/>
              <a:t>Age</a:t>
            </a:r>
          </a:p>
          <a:p>
            <a:pPr lvl="1"/>
            <a:r>
              <a:rPr lang="en-GB" dirty="0"/>
              <a:t>Height</a:t>
            </a:r>
          </a:p>
          <a:p>
            <a:pPr lvl="1"/>
            <a:r>
              <a:rPr lang="en-GB" dirty="0"/>
              <a:t>Gender</a:t>
            </a:r>
          </a:p>
          <a:p>
            <a:pPr lvl="1"/>
            <a:r>
              <a:rPr lang="en-GB" dirty="0"/>
              <a:t>Income</a:t>
            </a:r>
          </a:p>
          <a:p>
            <a:pPr lvl="1"/>
            <a:r>
              <a:rPr lang="en-GB" dirty="0" smtClean="0"/>
              <a:t>Eye-colour</a:t>
            </a:r>
            <a:br>
              <a:rPr lang="en-GB" dirty="0" smtClean="0"/>
            </a:br>
            <a:endParaRPr lang="en-GB" dirty="0"/>
          </a:p>
          <a:p>
            <a:r>
              <a:rPr lang="en-GB" dirty="0"/>
              <a:t>Employee Survey</a:t>
            </a:r>
          </a:p>
          <a:p>
            <a:pPr lvl="1"/>
            <a:r>
              <a:rPr lang="en-GB" dirty="0"/>
              <a:t>Status</a:t>
            </a:r>
          </a:p>
          <a:p>
            <a:pPr lvl="1"/>
            <a:r>
              <a:rPr lang="en-GB" dirty="0"/>
              <a:t>Self assessment</a:t>
            </a:r>
          </a:p>
          <a:p>
            <a:pPr lvl="1"/>
            <a:r>
              <a:rPr lang="en-GB" dirty="0"/>
              <a:t>Salary</a:t>
            </a:r>
          </a:p>
          <a:p>
            <a:pPr lvl="1"/>
            <a:r>
              <a:rPr lang="en-GB" dirty="0" smtClean="0"/>
              <a:t>Bonus</a:t>
            </a:r>
            <a:endParaRPr lang="en-GB" dirty="0"/>
          </a:p>
        </p:txBody>
      </p:sp>
      <p:pic>
        <p:nvPicPr>
          <p:cNvPr id="2051" name="Picture 3" descr="C:\Users\eugeneol\AppData\Local\Microsoft\Windows\Temporary Internet Files\Content.IE5\VXFJIC4T\MC90005481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7" y="2204864"/>
            <a:ext cx="3354309" cy="345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357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Assumptions</a:t>
            </a:r>
            <a:endParaRPr lang="en-IE" dirty="0"/>
          </a:p>
        </p:txBody>
      </p:sp>
      <p:sp>
        <p:nvSpPr>
          <p:cNvPr id="3" name="Content Placeholder 2"/>
          <p:cNvSpPr>
            <a:spLocks noGrp="1"/>
          </p:cNvSpPr>
          <p:nvPr>
            <p:ph idx="1"/>
          </p:nvPr>
        </p:nvSpPr>
        <p:spPr/>
        <p:txBody>
          <a:bodyPr>
            <a:normAutofit/>
          </a:bodyPr>
          <a:lstStyle/>
          <a:p>
            <a:r>
              <a:rPr lang="en-IE" dirty="0" smtClean="0"/>
              <a:t>The samples </a:t>
            </a:r>
            <a:r>
              <a:rPr lang="en-IE" dirty="0"/>
              <a:t>being compared should have a reasonably symmetrical </a:t>
            </a:r>
            <a:r>
              <a:rPr lang="en-IE" dirty="0" smtClean="0"/>
              <a:t>distribution</a:t>
            </a:r>
            <a:endParaRPr lang="en-IE" dirty="0"/>
          </a:p>
          <a:p>
            <a:r>
              <a:rPr lang="en-IE" dirty="0"/>
              <a:t>The samples being compared should have a mean which is close to the centre of the </a:t>
            </a:r>
            <a:r>
              <a:rPr lang="en-IE" dirty="0" smtClean="0"/>
              <a:t>distribution</a:t>
            </a:r>
            <a:endParaRPr lang="en-IE" dirty="0"/>
          </a:p>
          <a:p>
            <a:r>
              <a:rPr lang="en-IE" dirty="0"/>
              <a:t>The distribution should have only one mode (highest point in the frequency histogram</a:t>
            </a:r>
            <a:r>
              <a:rPr lang="en-IE" dirty="0" smtClean="0"/>
              <a:t>)</a:t>
            </a:r>
            <a:endParaRPr lang="en-IE" dirty="0"/>
          </a:p>
        </p:txBody>
      </p:sp>
    </p:spTree>
    <p:extLst>
      <p:ext uri="{BB962C8B-B14F-4D97-AF65-F5344CB8AC3E}">
        <p14:creationId xmlns:p14="http://schemas.microsoft.com/office/powerpoint/2010/main" val="3567602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i="1" dirty="0" smtClean="0"/>
              <a:t>t</a:t>
            </a:r>
            <a:r>
              <a:rPr lang="en-IE" dirty="0" smtClean="0"/>
              <a:t> </a:t>
            </a:r>
            <a:r>
              <a:rPr lang="en-IE" dirty="0" err="1" smtClean="0"/>
              <a:t>vs</a:t>
            </a:r>
            <a:r>
              <a:rPr lang="en-IE" dirty="0" smtClean="0"/>
              <a:t> </a:t>
            </a:r>
            <a:r>
              <a:rPr lang="en-IE" i="1" dirty="0" smtClean="0"/>
              <a:t>z</a:t>
            </a:r>
            <a:endParaRPr lang="en-IE" i="1" dirty="0"/>
          </a:p>
        </p:txBody>
      </p:sp>
      <p:pic>
        <p:nvPicPr>
          <p:cNvPr id="4" name="Picture 4" descr="http://jpkc.njmu.edu.cn/course/tongjixue/file/jxzy/ybzzSD/images/fig14-2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138" y="1484784"/>
            <a:ext cx="775335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122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22559</TotalTime>
  <Words>1396</Words>
  <Application>Microsoft Office PowerPoint</Application>
  <PresentationFormat>On-screen Show (4:3)</PresentationFormat>
  <Paragraphs>268</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Solstice</vt:lpstr>
      <vt:lpstr>Business Data Analysis</vt:lpstr>
      <vt:lpstr>Reading</vt:lpstr>
      <vt:lpstr>Objective</vt:lpstr>
      <vt:lpstr>Student’s t test</vt:lpstr>
      <vt:lpstr>Handling smaller samples: the t-distribution</vt:lpstr>
      <vt:lpstr>Null hypothesis </vt:lpstr>
      <vt:lpstr>Level of Measurement (Examples)</vt:lpstr>
      <vt:lpstr>Assumptions</vt:lpstr>
      <vt:lpstr>t vs z</vt:lpstr>
      <vt:lpstr>Each sample size has its own  t-distribution</vt:lpstr>
      <vt:lpstr>Formula</vt:lpstr>
      <vt:lpstr>Steps</vt:lpstr>
      <vt:lpstr>Example – Paper Towel Absorption</vt:lpstr>
      <vt:lpstr>Example – Paper Towel Absorption</vt:lpstr>
      <vt:lpstr>Example – Paper Towel Absorption</vt:lpstr>
      <vt:lpstr>Result – step-by-step</vt:lpstr>
      <vt:lpstr>Your Turn…</vt:lpstr>
      <vt:lpstr>t value…</vt:lpstr>
      <vt:lpstr>Degrees of Freedom</vt:lpstr>
      <vt:lpstr>Critical Values of t-distribution</vt:lpstr>
      <vt:lpstr>Using t-Tables</vt:lpstr>
      <vt:lpstr>Reporting p-Values and t-Values</vt:lpstr>
      <vt:lpstr>PowerPoint Presentation</vt:lpstr>
      <vt:lpstr>Reading a t Table</vt:lpstr>
      <vt:lpstr>Using the Critical Value</vt:lpstr>
      <vt:lpstr>p &lt; 0.05, t = 3.143, df = 4, tails = 1 What is critical value?</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Analysis</dc:title>
  <dc:creator>Eugene O'Loughlin</dc:creator>
  <cp:lastModifiedBy>Eugene O'Loughlin</cp:lastModifiedBy>
  <cp:revision>160</cp:revision>
  <cp:lastPrinted>2012-10-22T11:32:35Z</cp:lastPrinted>
  <dcterms:created xsi:type="dcterms:W3CDTF">2012-08-13T15:47:13Z</dcterms:created>
  <dcterms:modified xsi:type="dcterms:W3CDTF">2012-10-22T11:51:36Z</dcterms:modified>
</cp:coreProperties>
</file>