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66" r:id="rId4"/>
    <p:sldId id="267" r:id="rId5"/>
    <p:sldId id="268"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9144000" cy="6858000" type="screen4x3"/>
  <p:notesSz cx="6743700" cy="9753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29" autoAdjust="0"/>
  </p:normalViewPr>
  <p:slideViewPr>
    <p:cSldViewPr>
      <p:cViewPr varScale="1">
        <p:scale>
          <a:sx n="77" d="100"/>
          <a:sy n="77" d="100"/>
        </p:scale>
        <p:origin x="-1598" y="-8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588" cy="48736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E"/>
          </a:p>
        </p:txBody>
      </p:sp>
      <p:sp>
        <p:nvSpPr>
          <p:cNvPr id="3" name="Date Placeholder 2"/>
          <p:cNvSpPr>
            <a:spLocks noGrp="1"/>
          </p:cNvSpPr>
          <p:nvPr>
            <p:ph type="dt" idx="1"/>
          </p:nvPr>
        </p:nvSpPr>
        <p:spPr>
          <a:xfrm>
            <a:off x="3819525" y="0"/>
            <a:ext cx="2922588" cy="48736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EC9D21A-3D81-460F-BEA4-1700B67E630C}" type="datetimeFigureOut">
              <a:rPr lang="en-IE"/>
              <a:pPr>
                <a:defRPr/>
              </a:pPr>
              <a:t>25/09/2013</a:t>
            </a:fld>
            <a:endParaRPr lang="en-IE"/>
          </a:p>
        </p:txBody>
      </p:sp>
      <p:sp>
        <p:nvSpPr>
          <p:cNvPr id="4" name="Slide Image Placeholder 3"/>
          <p:cNvSpPr>
            <a:spLocks noGrp="1" noRot="1" noChangeAspect="1"/>
          </p:cNvSpPr>
          <p:nvPr>
            <p:ph type="sldImg" idx="2"/>
          </p:nvPr>
        </p:nvSpPr>
        <p:spPr>
          <a:xfrm>
            <a:off x="933450" y="731838"/>
            <a:ext cx="4876800" cy="3657600"/>
          </a:xfrm>
          <a:prstGeom prst="rect">
            <a:avLst/>
          </a:prstGeom>
          <a:noFill/>
          <a:ln w="12700">
            <a:solidFill>
              <a:prstClr val="black"/>
            </a:solidFill>
          </a:ln>
        </p:spPr>
        <p:txBody>
          <a:bodyPr vert="horz" lIns="91440" tIns="45720" rIns="91440" bIns="45720" rtlCol="0" anchor="ctr"/>
          <a:lstStyle/>
          <a:p>
            <a:pPr lvl="0"/>
            <a:endParaRPr lang="en-IE" noProof="0"/>
          </a:p>
        </p:txBody>
      </p:sp>
      <p:sp>
        <p:nvSpPr>
          <p:cNvPr id="5" name="Notes Placeholder 4"/>
          <p:cNvSpPr>
            <a:spLocks noGrp="1"/>
          </p:cNvSpPr>
          <p:nvPr>
            <p:ph type="body" sz="quarter" idx="3"/>
          </p:nvPr>
        </p:nvSpPr>
        <p:spPr>
          <a:xfrm>
            <a:off x="674688" y="4632325"/>
            <a:ext cx="5394325" cy="4389438"/>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0" y="9264650"/>
            <a:ext cx="2922588" cy="48736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E"/>
          </a:p>
        </p:txBody>
      </p:sp>
      <p:sp>
        <p:nvSpPr>
          <p:cNvPr id="7" name="Slide Number Placeholder 6"/>
          <p:cNvSpPr>
            <a:spLocks noGrp="1"/>
          </p:cNvSpPr>
          <p:nvPr>
            <p:ph type="sldNum" sz="quarter" idx="5"/>
          </p:nvPr>
        </p:nvSpPr>
        <p:spPr>
          <a:xfrm>
            <a:off x="3819525" y="9264650"/>
            <a:ext cx="2922588" cy="48736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E37528B-DE8D-4768-82DD-3EDA7995D333}" type="slidenum">
              <a:rPr lang="en-IE"/>
              <a:pPr>
                <a:defRPr/>
              </a:pPr>
              <a:t>‹#›</a:t>
            </a:fld>
            <a:endParaRPr lang="en-I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ECB97B-ECC5-4F00-86E0-CBFD257813D6}" type="slidenum">
              <a:rPr lang="en-IE">
                <a:cs typeface="Arial" charset="0"/>
              </a:rPr>
              <a:pPr fontAlgn="base">
                <a:spcBef>
                  <a:spcPct val="0"/>
                </a:spcBef>
                <a:spcAft>
                  <a:spcPct val="0"/>
                </a:spcAft>
                <a:defRPr/>
              </a:pPr>
              <a:t>1</a:t>
            </a:fld>
            <a:endParaRPr lang="en-I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563DD45C-F2FB-480C-9F99-D71C51A7ED5C}" type="datetimeFigureOut">
              <a:rPr lang="en-IE"/>
              <a:pPr>
                <a:defRPr/>
              </a:pPr>
              <a:t>25/09/2013</a:t>
            </a:fld>
            <a:endParaRPr lang="en-IE"/>
          </a:p>
        </p:txBody>
      </p:sp>
      <p:sp>
        <p:nvSpPr>
          <p:cNvPr id="7" name="Footer Placeholder 19"/>
          <p:cNvSpPr>
            <a:spLocks noGrp="1"/>
          </p:cNvSpPr>
          <p:nvPr>
            <p:ph type="ftr" sz="quarter" idx="11"/>
          </p:nvPr>
        </p:nvSpPr>
        <p:spPr/>
        <p:txBody>
          <a:bodyPr/>
          <a:lstStyle>
            <a:lvl1pPr>
              <a:defRPr/>
            </a:lvl1pPr>
            <a:extLst/>
          </a:lstStyle>
          <a:p>
            <a:pPr>
              <a:defRPr/>
            </a:pPr>
            <a:endParaRPr lang="en-IE"/>
          </a:p>
        </p:txBody>
      </p:sp>
      <p:sp>
        <p:nvSpPr>
          <p:cNvPr id="8" name="Slide Number Placeholder 9"/>
          <p:cNvSpPr>
            <a:spLocks noGrp="1"/>
          </p:cNvSpPr>
          <p:nvPr>
            <p:ph type="sldNum" sz="quarter" idx="12"/>
          </p:nvPr>
        </p:nvSpPr>
        <p:spPr/>
        <p:txBody>
          <a:bodyPr/>
          <a:lstStyle>
            <a:lvl1pPr>
              <a:defRPr/>
            </a:lvl1pPr>
            <a:extLst/>
          </a:lstStyle>
          <a:p>
            <a:pPr>
              <a:defRPr/>
            </a:pPr>
            <a:fld id="{6A0F0003-1E41-4B6D-A56F-CF2056034522}"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12C1B35-E586-48CB-966C-AEA101757EFA}" type="datetimeFigureOut">
              <a:rPr lang="en-IE"/>
              <a:pPr>
                <a:defRPr/>
              </a:pPr>
              <a:t>25/09/2013</a:t>
            </a:fld>
            <a:endParaRPr lang="en-IE"/>
          </a:p>
        </p:txBody>
      </p:sp>
      <p:sp>
        <p:nvSpPr>
          <p:cNvPr id="5" name="Footer Placeholder 9"/>
          <p:cNvSpPr>
            <a:spLocks noGrp="1"/>
          </p:cNvSpPr>
          <p:nvPr>
            <p:ph type="ftr" sz="quarter" idx="11"/>
          </p:nvPr>
        </p:nvSpPr>
        <p:spPr/>
        <p:txBody>
          <a:bodyPr/>
          <a:lstStyle>
            <a:lvl1pPr>
              <a:defRPr/>
            </a:lvl1pPr>
          </a:lstStyle>
          <a:p>
            <a:pPr>
              <a:defRPr/>
            </a:pPr>
            <a:endParaRPr lang="en-IE"/>
          </a:p>
        </p:txBody>
      </p:sp>
      <p:sp>
        <p:nvSpPr>
          <p:cNvPr id="6" name="Slide Number Placeholder 21"/>
          <p:cNvSpPr>
            <a:spLocks noGrp="1"/>
          </p:cNvSpPr>
          <p:nvPr>
            <p:ph type="sldNum" sz="quarter" idx="12"/>
          </p:nvPr>
        </p:nvSpPr>
        <p:spPr/>
        <p:txBody>
          <a:bodyPr/>
          <a:lstStyle>
            <a:lvl1pPr>
              <a:defRPr/>
            </a:lvl1pPr>
          </a:lstStyle>
          <a:p>
            <a:pPr>
              <a:defRPr/>
            </a:pPr>
            <a:fld id="{8467AE3B-CE23-484A-95BE-6C22F0A327DE}"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7B1A8F4-6410-4752-B068-DAE8C0AF8793}" type="datetimeFigureOut">
              <a:rPr lang="en-IE"/>
              <a:pPr>
                <a:defRPr/>
              </a:pPr>
              <a:t>25/09/2013</a:t>
            </a:fld>
            <a:endParaRPr lang="en-IE"/>
          </a:p>
        </p:txBody>
      </p:sp>
      <p:sp>
        <p:nvSpPr>
          <p:cNvPr id="5" name="Footer Placeholder 9"/>
          <p:cNvSpPr>
            <a:spLocks noGrp="1"/>
          </p:cNvSpPr>
          <p:nvPr>
            <p:ph type="ftr" sz="quarter" idx="11"/>
          </p:nvPr>
        </p:nvSpPr>
        <p:spPr/>
        <p:txBody>
          <a:bodyPr/>
          <a:lstStyle>
            <a:lvl1pPr>
              <a:defRPr/>
            </a:lvl1pPr>
          </a:lstStyle>
          <a:p>
            <a:pPr>
              <a:defRPr/>
            </a:pPr>
            <a:endParaRPr lang="en-IE"/>
          </a:p>
        </p:txBody>
      </p:sp>
      <p:sp>
        <p:nvSpPr>
          <p:cNvPr id="6" name="Slide Number Placeholder 21"/>
          <p:cNvSpPr>
            <a:spLocks noGrp="1"/>
          </p:cNvSpPr>
          <p:nvPr>
            <p:ph type="sldNum" sz="quarter" idx="12"/>
          </p:nvPr>
        </p:nvSpPr>
        <p:spPr/>
        <p:txBody>
          <a:bodyPr/>
          <a:lstStyle>
            <a:lvl1pPr>
              <a:defRPr/>
            </a:lvl1pPr>
          </a:lstStyle>
          <a:p>
            <a:pPr>
              <a:defRPr/>
            </a:pPr>
            <a:fld id="{060FBAE7-00AE-4930-9D9F-9C686EC18594}"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6C1BDC22-4C01-470E-AB8A-ED0084BC72BF}" type="datetimeFigureOut">
              <a:rPr lang="en-IE"/>
              <a:pPr>
                <a:defRPr/>
              </a:pPr>
              <a:t>25/09/2013</a:t>
            </a:fld>
            <a:endParaRPr lang="en-IE"/>
          </a:p>
        </p:txBody>
      </p:sp>
      <p:sp>
        <p:nvSpPr>
          <p:cNvPr id="5" name="Footer Placeholder 9"/>
          <p:cNvSpPr>
            <a:spLocks noGrp="1"/>
          </p:cNvSpPr>
          <p:nvPr>
            <p:ph type="ftr" sz="quarter" idx="11"/>
          </p:nvPr>
        </p:nvSpPr>
        <p:spPr/>
        <p:txBody>
          <a:bodyPr/>
          <a:lstStyle>
            <a:lvl1pPr>
              <a:defRPr/>
            </a:lvl1pPr>
          </a:lstStyle>
          <a:p>
            <a:pPr>
              <a:defRPr/>
            </a:pPr>
            <a:endParaRPr lang="en-IE"/>
          </a:p>
        </p:txBody>
      </p:sp>
      <p:sp>
        <p:nvSpPr>
          <p:cNvPr id="6" name="Slide Number Placeholder 21"/>
          <p:cNvSpPr>
            <a:spLocks noGrp="1"/>
          </p:cNvSpPr>
          <p:nvPr>
            <p:ph type="sldNum" sz="quarter" idx="12"/>
          </p:nvPr>
        </p:nvSpPr>
        <p:spPr/>
        <p:txBody>
          <a:bodyPr/>
          <a:lstStyle>
            <a:lvl1pPr>
              <a:defRPr/>
            </a:lvl1pPr>
          </a:lstStyle>
          <a:p>
            <a:pPr>
              <a:defRPr/>
            </a:pPr>
            <a:fld id="{6154F618-8960-4448-945A-0C14F95C34A4}"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86384576-45F2-4174-A8F1-0B6DC94D4D29}" type="datetimeFigureOut">
              <a:rPr lang="en-IE"/>
              <a:pPr>
                <a:defRPr/>
              </a:pPr>
              <a:t>25/09/2013</a:t>
            </a:fld>
            <a:endParaRPr lang="en-IE"/>
          </a:p>
        </p:txBody>
      </p:sp>
      <p:sp>
        <p:nvSpPr>
          <p:cNvPr id="9" name="Footer Placeholder 4"/>
          <p:cNvSpPr>
            <a:spLocks noGrp="1"/>
          </p:cNvSpPr>
          <p:nvPr>
            <p:ph type="ftr" sz="quarter" idx="11"/>
          </p:nvPr>
        </p:nvSpPr>
        <p:spPr/>
        <p:txBody>
          <a:bodyPr/>
          <a:lstStyle>
            <a:lvl1pPr>
              <a:defRPr/>
            </a:lvl1pPr>
            <a:extLst/>
          </a:lstStyle>
          <a:p>
            <a:pPr>
              <a:defRPr/>
            </a:pPr>
            <a:endParaRPr lang="en-IE"/>
          </a:p>
        </p:txBody>
      </p:sp>
      <p:sp>
        <p:nvSpPr>
          <p:cNvPr id="10" name="Slide Number Placeholder 5"/>
          <p:cNvSpPr>
            <a:spLocks noGrp="1"/>
          </p:cNvSpPr>
          <p:nvPr>
            <p:ph type="sldNum" sz="quarter" idx="12"/>
          </p:nvPr>
        </p:nvSpPr>
        <p:spPr/>
        <p:txBody>
          <a:bodyPr/>
          <a:lstStyle>
            <a:lvl1pPr>
              <a:defRPr/>
            </a:lvl1pPr>
            <a:extLst/>
          </a:lstStyle>
          <a:p>
            <a:pPr>
              <a:defRPr/>
            </a:pPr>
            <a:fld id="{C7CC18F9-7633-4EA1-B451-BEA91C1BDCEC}"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87C3280-AD34-421B-BAC7-18B46CC9574D}" type="datetimeFigureOut">
              <a:rPr lang="en-IE"/>
              <a:pPr>
                <a:defRPr/>
              </a:pPr>
              <a:t>25/09/2013</a:t>
            </a:fld>
            <a:endParaRPr lang="en-IE"/>
          </a:p>
        </p:txBody>
      </p:sp>
      <p:sp>
        <p:nvSpPr>
          <p:cNvPr id="6" name="Footer Placeholder 9"/>
          <p:cNvSpPr>
            <a:spLocks noGrp="1"/>
          </p:cNvSpPr>
          <p:nvPr>
            <p:ph type="ftr" sz="quarter" idx="11"/>
          </p:nvPr>
        </p:nvSpPr>
        <p:spPr/>
        <p:txBody>
          <a:bodyPr/>
          <a:lstStyle>
            <a:lvl1pPr>
              <a:defRPr/>
            </a:lvl1pPr>
          </a:lstStyle>
          <a:p>
            <a:pPr>
              <a:defRPr/>
            </a:pPr>
            <a:endParaRPr lang="en-IE"/>
          </a:p>
        </p:txBody>
      </p:sp>
      <p:sp>
        <p:nvSpPr>
          <p:cNvPr id="7" name="Slide Number Placeholder 21"/>
          <p:cNvSpPr>
            <a:spLocks noGrp="1"/>
          </p:cNvSpPr>
          <p:nvPr>
            <p:ph type="sldNum" sz="quarter" idx="12"/>
          </p:nvPr>
        </p:nvSpPr>
        <p:spPr/>
        <p:txBody>
          <a:bodyPr/>
          <a:lstStyle>
            <a:lvl1pPr>
              <a:defRPr/>
            </a:lvl1pPr>
          </a:lstStyle>
          <a:p>
            <a:pPr>
              <a:defRPr/>
            </a:pPr>
            <a:fld id="{9906EC6E-0509-4B63-A805-5CA16B003C48}"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C6028A1-C15C-4E44-B043-97FCDDEF31AD}" type="datetimeFigureOut">
              <a:rPr lang="en-IE"/>
              <a:pPr>
                <a:defRPr/>
              </a:pPr>
              <a:t>25/09/2013</a:t>
            </a:fld>
            <a:endParaRPr lang="en-IE"/>
          </a:p>
        </p:txBody>
      </p:sp>
      <p:sp>
        <p:nvSpPr>
          <p:cNvPr id="8" name="Footer Placeholder 7"/>
          <p:cNvSpPr>
            <a:spLocks noGrp="1"/>
          </p:cNvSpPr>
          <p:nvPr>
            <p:ph type="ftr" sz="quarter" idx="11"/>
          </p:nvPr>
        </p:nvSpPr>
        <p:spPr/>
        <p:txBody>
          <a:bodyPr/>
          <a:lstStyle>
            <a:lvl1pPr>
              <a:defRPr/>
            </a:lvl1pPr>
            <a:extLst/>
          </a:lstStyle>
          <a:p>
            <a:pPr>
              <a:defRPr/>
            </a:pPr>
            <a:endParaRPr lang="en-IE"/>
          </a:p>
        </p:txBody>
      </p:sp>
      <p:sp>
        <p:nvSpPr>
          <p:cNvPr id="9" name="Slide Number Placeholder 8"/>
          <p:cNvSpPr>
            <a:spLocks noGrp="1"/>
          </p:cNvSpPr>
          <p:nvPr>
            <p:ph type="sldNum" sz="quarter" idx="12"/>
          </p:nvPr>
        </p:nvSpPr>
        <p:spPr/>
        <p:txBody>
          <a:bodyPr/>
          <a:lstStyle>
            <a:lvl1pPr>
              <a:defRPr/>
            </a:lvl1pPr>
            <a:extLst/>
          </a:lstStyle>
          <a:p>
            <a:pPr>
              <a:defRPr/>
            </a:pPr>
            <a:fld id="{5506D0D4-9191-4C85-9F14-DC59CE49DA54}"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D5F624B2-5491-47A3-BFA3-F15DF60A74B2}" type="datetimeFigureOut">
              <a:rPr lang="en-IE"/>
              <a:pPr>
                <a:defRPr/>
              </a:pPr>
              <a:t>25/09/2013</a:t>
            </a:fld>
            <a:endParaRPr lang="en-IE"/>
          </a:p>
        </p:txBody>
      </p:sp>
      <p:sp>
        <p:nvSpPr>
          <p:cNvPr id="4" name="Footer Placeholder 9"/>
          <p:cNvSpPr>
            <a:spLocks noGrp="1"/>
          </p:cNvSpPr>
          <p:nvPr>
            <p:ph type="ftr" sz="quarter" idx="11"/>
          </p:nvPr>
        </p:nvSpPr>
        <p:spPr/>
        <p:txBody>
          <a:bodyPr/>
          <a:lstStyle>
            <a:lvl1pPr>
              <a:defRPr/>
            </a:lvl1pPr>
          </a:lstStyle>
          <a:p>
            <a:pPr>
              <a:defRPr/>
            </a:pPr>
            <a:endParaRPr lang="en-IE"/>
          </a:p>
        </p:txBody>
      </p:sp>
      <p:sp>
        <p:nvSpPr>
          <p:cNvPr id="5" name="Slide Number Placeholder 21"/>
          <p:cNvSpPr>
            <a:spLocks noGrp="1"/>
          </p:cNvSpPr>
          <p:nvPr>
            <p:ph type="sldNum" sz="quarter" idx="12"/>
          </p:nvPr>
        </p:nvSpPr>
        <p:spPr/>
        <p:txBody>
          <a:bodyPr/>
          <a:lstStyle>
            <a:lvl1pPr>
              <a:defRPr/>
            </a:lvl1pPr>
          </a:lstStyle>
          <a:p>
            <a:pPr>
              <a:defRPr/>
            </a:pPr>
            <a:fld id="{F90A416B-A82E-4273-8580-08C2258C323B}"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A7E933C1-C315-4191-9C3D-80D4D63CA91C}" type="datetimeFigureOut">
              <a:rPr lang="en-IE"/>
              <a:pPr>
                <a:defRPr/>
              </a:pPr>
              <a:t>25/09/2013</a:t>
            </a:fld>
            <a:endParaRPr lang="en-IE"/>
          </a:p>
        </p:txBody>
      </p:sp>
      <p:sp>
        <p:nvSpPr>
          <p:cNvPr id="5" name="Footer Placeholder 2"/>
          <p:cNvSpPr>
            <a:spLocks noGrp="1"/>
          </p:cNvSpPr>
          <p:nvPr>
            <p:ph type="ftr" sz="quarter" idx="11"/>
          </p:nvPr>
        </p:nvSpPr>
        <p:spPr/>
        <p:txBody>
          <a:bodyPr/>
          <a:lstStyle>
            <a:lvl1pPr>
              <a:defRPr/>
            </a:lvl1pPr>
            <a:extLst/>
          </a:lstStyle>
          <a:p>
            <a:pPr>
              <a:defRPr/>
            </a:pPr>
            <a:endParaRPr lang="en-IE"/>
          </a:p>
        </p:txBody>
      </p:sp>
      <p:sp>
        <p:nvSpPr>
          <p:cNvPr id="6" name="Slide Number Placeholder 3"/>
          <p:cNvSpPr>
            <a:spLocks noGrp="1"/>
          </p:cNvSpPr>
          <p:nvPr>
            <p:ph type="sldNum" sz="quarter" idx="12"/>
          </p:nvPr>
        </p:nvSpPr>
        <p:spPr/>
        <p:txBody>
          <a:bodyPr/>
          <a:lstStyle>
            <a:lvl1pPr>
              <a:defRPr/>
            </a:lvl1pPr>
            <a:extLst/>
          </a:lstStyle>
          <a:p>
            <a:pPr>
              <a:defRPr/>
            </a:pPr>
            <a:fld id="{0855188F-1069-49DB-95C3-F1EF3760C8EF}"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56DEB44-1215-43B0-A306-A7E5941D69AA}" type="datetimeFigureOut">
              <a:rPr lang="en-IE"/>
              <a:pPr>
                <a:defRPr/>
              </a:pPr>
              <a:t>25/09/2013</a:t>
            </a:fld>
            <a:endParaRPr lang="en-IE"/>
          </a:p>
        </p:txBody>
      </p:sp>
      <p:sp>
        <p:nvSpPr>
          <p:cNvPr id="6" name="Footer Placeholder 5"/>
          <p:cNvSpPr>
            <a:spLocks noGrp="1"/>
          </p:cNvSpPr>
          <p:nvPr>
            <p:ph type="ftr" sz="quarter" idx="11"/>
          </p:nvPr>
        </p:nvSpPr>
        <p:spPr/>
        <p:txBody>
          <a:bodyPr/>
          <a:lstStyle>
            <a:lvl1pPr>
              <a:defRPr/>
            </a:lvl1pPr>
            <a:extLst/>
          </a:lstStyle>
          <a:p>
            <a:pPr>
              <a:defRPr/>
            </a:pPr>
            <a:endParaRPr lang="en-IE"/>
          </a:p>
        </p:txBody>
      </p:sp>
      <p:sp>
        <p:nvSpPr>
          <p:cNvPr id="7" name="Slide Number Placeholder 6"/>
          <p:cNvSpPr>
            <a:spLocks noGrp="1"/>
          </p:cNvSpPr>
          <p:nvPr>
            <p:ph type="sldNum" sz="quarter" idx="12"/>
          </p:nvPr>
        </p:nvSpPr>
        <p:spPr/>
        <p:txBody>
          <a:bodyPr/>
          <a:lstStyle>
            <a:lvl1pPr>
              <a:defRPr/>
            </a:lvl1pPr>
            <a:extLst/>
          </a:lstStyle>
          <a:p>
            <a:pPr>
              <a:defRPr/>
            </a:pPr>
            <a:fld id="{3989D1EB-1763-489D-982C-D3DEBAE8AE69}"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DBE94009-FF24-47D0-967C-409B7A429620}" type="datetimeFigureOut">
              <a:rPr lang="en-IE"/>
              <a:pPr>
                <a:defRPr/>
              </a:pPr>
              <a:t>25/09/2013</a:t>
            </a:fld>
            <a:endParaRPr lang="en-IE"/>
          </a:p>
        </p:txBody>
      </p:sp>
      <p:sp>
        <p:nvSpPr>
          <p:cNvPr id="9" name="Footer Placeholder 5"/>
          <p:cNvSpPr>
            <a:spLocks noGrp="1"/>
          </p:cNvSpPr>
          <p:nvPr>
            <p:ph type="ftr" sz="quarter" idx="11"/>
          </p:nvPr>
        </p:nvSpPr>
        <p:spPr/>
        <p:txBody>
          <a:bodyPr/>
          <a:lstStyle>
            <a:lvl1pPr>
              <a:defRPr/>
            </a:lvl1pPr>
            <a:extLst/>
          </a:lstStyle>
          <a:p>
            <a:pPr>
              <a:defRPr/>
            </a:pPr>
            <a:endParaRPr lang="en-IE"/>
          </a:p>
        </p:txBody>
      </p:sp>
      <p:sp>
        <p:nvSpPr>
          <p:cNvPr id="10" name="Slide Number Placeholder 6"/>
          <p:cNvSpPr>
            <a:spLocks noGrp="1"/>
          </p:cNvSpPr>
          <p:nvPr>
            <p:ph type="sldNum" sz="quarter" idx="12"/>
          </p:nvPr>
        </p:nvSpPr>
        <p:spPr/>
        <p:txBody>
          <a:bodyPr/>
          <a:lstStyle>
            <a:lvl1pPr>
              <a:defRPr/>
            </a:lvl1pPr>
            <a:extLst/>
          </a:lstStyle>
          <a:p>
            <a:pPr>
              <a:defRPr/>
            </a:pPr>
            <a:fld id="{6972C36D-73E3-4B5C-BDE8-89B87AC0F354}"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A5D58368-5A85-43B9-8972-65975ECF866B}" type="datetimeFigureOut">
              <a:rPr lang="en-IE"/>
              <a:pPr>
                <a:defRPr/>
              </a:pPr>
              <a:t>25/09/2013</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lgn="l"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IE"/>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952C6FA8-8DA0-4551-BB19-010275E8FD88}" type="slidenum">
              <a:rPr lang="en-IE"/>
              <a:pPr>
                <a:defRPr/>
              </a:pPr>
              <a:t>‹#›</a:t>
            </a:fld>
            <a:endParaRPr lang="en-IE"/>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74" r:id="rId5"/>
    <p:sldLayoutId id="2147483669" r:id="rId6"/>
    <p:sldLayoutId id="2147483675" r:id="rId7"/>
    <p:sldLayoutId id="2147483676" r:id="rId8"/>
    <p:sldLayoutId id="2147483677" r:id="rId9"/>
    <p:sldLayoutId id="2147483668" r:id="rId10"/>
    <p:sldLayoutId id="2147483667"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ga-IE" dirty="0" smtClean="0">
                <a:solidFill>
                  <a:schemeClr val="tx2">
                    <a:satMod val="130000"/>
                  </a:schemeClr>
                </a:solidFill>
              </a:rPr>
              <a:t>Business Data Analysis</a:t>
            </a:r>
            <a:endParaRPr lang="en-IE" dirty="0">
              <a:solidFill>
                <a:schemeClr val="tx2">
                  <a:satMod val="130000"/>
                </a:schemeClr>
              </a:solidFill>
            </a:endParaRPr>
          </a:p>
        </p:txBody>
      </p:sp>
      <p:sp>
        <p:nvSpPr>
          <p:cNvPr id="14338" name="Subtitle 2"/>
          <p:cNvSpPr>
            <a:spLocks noGrp="1"/>
          </p:cNvSpPr>
          <p:nvPr>
            <p:ph type="subTitle" idx="1"/>
          </p:nvPr>
        </p:nvSpPr>
        <p:spPr>
          <a:xfrm>
            <a:off x="1431925" y="1849438"/>
            <a:ext cx="7407275" cy="1752600"/>
          </a:xfrm>
        </p:spPr>
        <p:txBody>
          <a:bodyPr/>
          <a:lstStyle/>
          <a:p>
            <a:pPr marL="26988" eaLnBrk="1" hangingPunct="1"/>
            <a:r>
              <a:rPr lang="ga-IE" smtClean="0">
                <a:solidFill>
                  <a:srgbClr val="320E04"/>
                </a:solidFill>
              </a:rPr>
              <a:t>Lecture 3</a:t>
            </a:r>
          </a:p>
          <a:p>
            <a:pPr marL="26988" eaLnBrk="1" hangingPunct="1"/>
            <a:endParaRPr lang="ga-IE" smtClean="0">
              <a:solidFill>
                <a:srgbClr val="320E04"/>
              </a:solidFill>
            </a:endParaRPr>
          </a:p>
          <a:p>
            <a:pPr marL="26988" eaLnBrk="1" hangingPunct="1"/>
            <a:r>
              <a:rPr lang="en-IE" smtClean="0">
                <a:solidFill>
                  <a:srgbClr val="320E04"/>
                </a:solidFill>
              </a:rPr>
              <a:t>Core Concepts</a:t>
            </a:r>
          </a:p>
        </p:txBody>
      </p:sp>
      <p:sp>
        <p:nvSpPr>
          <p:cNvPr id="14339" name="TextBox 3"/>
          <p:cNvSpPr txBox="1">
            <a:spLocks noChangeArrowheads="1"/>
          </p:cNvSpPr>
          <p:nvPr/>
        </p:nvSpPr>
        <p:spPr bwMode="auto">
          <a:xfrm>
            <a:off x="6569075" y="5013325"/>
            <a:ext cx="2259013" cy="1554163"/>
          </a:xfrm>
          <a:prstGeom prst="rect">
            <a:avLst/>
          </a:prstGeom>
          <a:noFill/>
          <a:ln w="9525">
            <a:noFill/>
            <a:miter lim="800000"/>
            <a:headEnd/>
            <a:tailEnd/>
          </a:ln>
        </p:spPr>
        <p:txBody>
          <a:bodyPr wrap="none">
            <a:spAutoFit/>
          </a:bodyPr>
          <a:lstStyle/>
          <a:p>
            <a:pPr algn="r"/>
            <a:r>
              <a:rPr lang="en-IE" sz="3200">
                <a:latin typeface="Gill Sans MT"/>
              </a:rPr>
              <a:t>Jer Hayes</a:t>
            </a:r>
            <a:endParaRPr lang="ga-IE" sz="3200">
              <a:latin typeface="Gill Sans MT"/>
            </a:endParaRPr>
          </a:p>
          <a:p>
            <a:pPr algn="r"/>
            <a:r>
              <a:rPr lang="ga-IE" sz="3200">
                <a:latin typeface="Gill Sans MT"/>
              </a:rPr>
              <a:t>Semester 1</a:t>
            </a:r>
          </a:p>
          <a:p>
            <a:pPr algn="r"/>
            <a:r>
              <a:rPr lang="ga-IE" sz="3200">
                <a:latin typeface="Gill Sans MT"/>
              </a:rPr>
              <a:t>2012-2013</a:t>
            </a:r>
            <a:endParaRPr lang="en-IE" sz="3200">
              <a:latin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Standard Deviation</a:t>
            </a:r>
            <a:endParaRPr lang="en-GB" smtClean="0">
              <a:effectLst/>
            </a:endParaRPr>
          </a:p>
        </p:txBody>
      </p:sp>
      <p:sp>
        <p:nvSpPr>
          <p:cNvPr id="24578" name="Rectangle 3"/>
          <p:cNvSpPr>
            <a:spLocks noGrp="1"/>
          </p:cNvSpPr>
          <p:nvPr>
            <p:ph type="body" idx="1"/>
          </p:nvPr>
        </p:nvSpPr>
        <p:spPr/>
        <p:txBody>
          <a:bodyPr/>
          <a:lstStyle/>
          <a:p>
            <a:pPr eaLnBrk="1" hangingPunct="1"/>
            <a:r>
              <a:rPr lang="en-IE" smtClean="0"/>
              <a:t>Samples</a:t>
            </a:r>
            <a:endParaRPr lang="en-GB" smtClean="0"/>
          </a:p>
        </p:txBody>
      </p:sp>
      <p:pic>
        <p:nvPicPr>
          <p:cNvPr id="24579" name="Picture 5" descr="statdes3"/>
          <p:cNvPicPr>
            <a:picLocks noChangeAspect="1" noChangeArrowheads="1"/>
          </p:cNvPicPr>
          <p:nvPr/>
        </p:nvPicPr>
        <p:blipFill>
          <a:blip r:embed="rId2"/>
          <a:srcRect/>
          <a:stretch>
            <a:fillRect/>
          </a:stretch>
        </p:blipFill>
        <p:spPr bwMode="auto">
          <a:xfrm>
            <a:off x="4356100" y="1341438"/>
            <a:ext cx="4514850" cy="2857500"/>
          </a:xfrm>
          <a:prstGeom prst="rect">
            <a:avLst/>
          </a:prstGeom>
          <a:noFill/>
          <a:ln w="9525">
            <a:noFill/>
            <a:miter lim="800000"/>
            <a:headEnd/>
            <a:tailEnd/>
          </a:ln>
        </p:spPr>
      </p:pic>
      <p:pic>
        <p:nvPicPr>
          <p:cNvPr id="24580" name="Picture 4" descr="02_14"/>
          <p:cNvPicPr>
            <a:picLocks noChangeAspect="1" noChangeArrowheads="1"/>
          </p:cNvPicPr>
          <p:nvPr/>
        </p:nvPicPr>
        <p:blipFill>
          <a:blip r:embed="rId3"/>
          <a:srcRect/>
          <a:stretch>
            <a:fillRect/>
          </a:stretch>
        </p:blipFill>
        <p:spPr bwMode="auto">
          <a:xfrm>
            <a:off x="1403350" y="2205038"/>
            <a:ext cx="2703513" cy="4419600"/>
          </a:xfrm>
          <a:prstGeom prst="rect">
            <a:avLst/>
          </a:prstGeom>
          <a:noFill/>
          <a:ln w="9525">
            <a:noFill/>
            <a:miter lim="800000"/>
            <a:headEnd/>
            <a:tailEnd/>
          </a:ln>
        </p:spPr>
      </p:pic>
      <p:sp>
        <p:nvSpPr>
          <p:cNvPr id="24581" name="Text Box 7"/>
          <p:cNvSpPr txBox="1">
            <a:spLocks noChangeArrowheads="1"/>
          </p:cNvSpPr>
          <p:nvPr/>
        </p:nvSpPr>
        <p:spPr bwMode="auto">
          <a:xfrm>
            <a:off x="4500563" y="4797425"/>
            <a:ext cx="4248150" cy="1328738"/>
          </a:xfrm>
          <a:prstGeom prst="rect">
            <a:avLst/>
          </a:prstGeom>
          <a:noFill/>
          <a:ln w="9525">
            <a:noFill/>
            <a:miter lim="800000"/>
            <a:headEnd/>
            <a:tailEnd/>
          </a:ln>
        </p:spPr>
        <p:txBody>
          <a:bodyPr>
            <a:spAutoFit/>
          </a:bodyPr>
          <a:lstStyle/>
          <a:p>
            <a:pPr>
              <a:spcBef>
                <a:spcPct val="50000"/>
              </a:spcBef>
            </a:pPr>
            <a:r>
              <a:rPr lang="en-IE"/>
              <a:t>Sample Standard Deviation, S.</a:t>
            </a:r>
          </a:p>
          <a:p>
            <a:pPr>
              <a:spcBef>
                <a:spcPct val="50000"/>
              </a:spcBef>
            </a:pPr>
            <a:r>
              <a:rPr lang="en-IE"/>
              <a:t>The sample standard deviation is a statistic that measures how "spread out" the sample is around the sample mean.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bwMode="auto">
          <a:xfrm>
            <a:off x="1042988" y="44450"/>
            <a:ext cx="7499350" cy="1143000"/>
          </a:xfrm>
        </p:spPr>
        <p:txBody>
          <a:bodyPr vert="horz" wrap="square" lIns="91440" tIns="45720" rIns="91440" bIns="45720" numCol="1" anchorCtr="0" compatLnSpc="1">
            <a:prstTxWarp prst="textNoShape">
              <a:avLst/>
            </a:prstTxWarp>
          </a:bodyPr>
          <a:lstStyle/>
          <a:p>
            <a:pPr eaLnBrk="1" hangingPunct="1"/>
            <a:r>
              <a:rPr lang="en-IE" smtClean="0">
                <a:effectLst/>
              </a:rPr>
              <a:t>Example</a:t>
            </a:r>
            <a:endParaRPr lang="en-GB" smtClean="0">
              <a:effectLst/>
            </a:endParaRPr>
          </a:p>
        </p:txBody>
      </p:sp>
      <p:sp>
        <p:nvSpPr>
          <p:cNvPr id="25602" name="Rectangle 3"/>
          <p:cNvSpPr>
            <a:spLocks noGrp="1"/>
          </p:cNvSpPr>
          <p:nvPr>
            <p:ph type="body" idx="1"/>
          </p:nvPr>
        </p:nvSpPr>
        <p:spPr>
          <a:xfrm>
            <a:off x="1187450" y="981075"/>
            <a:ext cx="7499350" cy="4800600"/>
          </a:xfrm>
        </p:spPr>
        <p:txBody>
          <a:bodyPr/>
          <a:lstStyle/>
          <a:p>
            <a:pPr eaLnBrk="1" hangingPunct="1"/>
            <a:r>
              <a:rPr lang="en-IE" sz="2000" smtClean="0"/>
              <a:t>Suppose we know that 95% of students at school are between 1.1m and 1.7m tall. </a:t>
            </a:r>
            <a:r>
              <a:rPr lang="en-GB" sz="2000" smtClean="0"/>
              <a:t>Assuming this data is </a:t>
            </a:r>
            <a:r>
              <a:rPr lang="en-GB" sz="2000" b="1" smtClean="0"/>
              <a:t>normally distributed</a:t>
            </a:r>
            <a:r>
              <a:rPr lang="en-GB" sz="2000" smtClean="0"/>
              <a:t> can we calculate the mean and standard deviation? </a:t>
            </a:r>
          </a:p>
        </p:txBody>
      </p:sp>
      <p:sp>
        <p:nvSpPr>
          <p:cNvPr id="25603" name="Text Box 5"/>
          <p:cNvSpPr txBox="1">
            <a:spLocks noChangeArrowheads="1"/>
          </p:cNvSpPr>
          <p:nvPr/>
        </p:nvSpPr>
        <p:spPr bwMode="auto">
          <a:xfrm>
            <a:off x="6489700" y="5614988"/>
            <a:ext cx="458788" cy="550862"/>
          </a:xfrm>
          <a:prstGeom prst="rect">
            <a:avLst/>
          </a:prstGeom>
          <a:noFill/>
          <a:ln w="9525">
            <a:noFill/>
            <a:miter lim="800000"/>
            <a:headEnd/>
            <a:tailEnd/>
          </a:ln>
        </p:spPr>
        <p:txBody>
          <a:bodyPr vert="eaVert">
            <a:spAutoFit/>
          </a:bodyPr>
          <a:lstStyle/>
          <a:p>
            <a:endParaRPr lang="en-GB"/>
          </a:p>
        </p:txBody>
      </p:sp>
      <p:sp>
        <p:nvSpPr>
          <p:cNvPr id="25604" name="Text Box 6"/>
          <p:cNvSpPr txBox="1">
            <a:spLocks noChangeArrowheads="1"/>
          </p:cNvSpPr>
          <p:nvPr/>
        </p:nvSpPr>
        <p:spPr bwMode="auto">
          <a:xfrm>
            <a:off x="2159000" y="6491288"/>
            <a:ext cx="6985000" cy="366712"/>
          </a:xfrm>
          <a:prstGeom prst="rect">
            <a:avLst/>
          </a:prstGeom>
          <a:noFill/>
          <a:ln w="9525">
            <a:noFill/>
            <a:miter lim="800000"/>
            <a:headEnd/>
            <a:tailEnd/>
          </a:ln>
        </p:spPr>
        <p:txBody>
          <a:bodyPr>
            <a:spAutoFit/>
          </a:bodyPr>
          <a:lstStyle/>
          <a:p>
            <a:pPr>
              <a:spcBef>
                <a:spcPct val="50000"/>
              </a:spcBef>
            </a:pPr>
            <a:r>
              <a:rPr lang="en-GB"/>
              <a:t>http://www.mathsisfun.com/data/standard-normal-distribution.html</a:t>
            </a:r>
          </a:p>
        </p:txBody>
      </p:sp>
      <p:pic>
        <p:nvPicPr>
          <p:cNvPr id="25605" name="Picture 9"/>
          <p:cNvPicPr>
            <a:picLocks noChangeAspect="1" noChangeArrowheads="1"/>
          </p:cNvPicPr>
          <p:nvPr/>
        </p:nvPicPr>
        <p:blipFill>
          <a:blip r:embed="rId2"/>
          <a:srcRect/>
          <a:stretch>
            <a:fillRect/>
          </a:stretch>
        </p:blipFill>
        <p:spPr bwMode="auto">
          <a:xfrm>
            <a:off x="3203575" y="2133600"/>
            <a:ext cx="2695575" cy="1666875"/>
          </a:xfrm>
          <a:prstGeom prst="rect">
            <a:avLst/>
          </a:prstGeom>
          <a:noFill/>
          <a:ln w="9525">
            <a:noFill/>
            <a:miter lim="800000"/>
            <a:headEnd/>
            <a:tailEnd/>
          </a:ln>
        </p:spPr>
      </p:pic>
      <p:sp>
        <p:nvSpPr>
          <p:cNvPr id="25606" name="Text Box 10"/>
          <p:cNvSpPr txBox="1">
            <a:spLocks noChangeArrowheads="1"/>
          </p:cNvSpPr>
          <p:nvPr/>
        </p:nvSpPr>
        <p:spPr bwMode="auto">
          <a:xfrm>
            <a:off x="2339975" y="3789363"/>
            <a:ext cx="1584325" cy="366712"/>
          </a:xfrm>
          <a:prstGeom prst="rect">
            <a:avLst/>
          </a:prstGeom>
          <a:noFill/>
          <a:ln w="9525">
            <a:noFill/>
            <a:miter lim="800000"/>
            <a:headEnd/>
            <a:tailEnd/>
          </a:ln>
        </p:spPr>
        <p:txBody>
          <a:bodyPr>
            <a:spAutoFit/>
          </a:bodyPr>
          <a:lstStyle/>
          <a:p>
            <a:pPr>
              <a:spcBef>
                <a:spcPct val="50000"/>
              </a:spcBef>
            </a:pPr>
            <a:r>
              <a:rPr lang="en-IE"/>
              <a:t>1.1m</a:t>
            </a:r>
            <a:endParaRPr lang="en-GB"/>
          </a:p>
        </p:txBody>
      </p:sp>
      <p:sp>
        <p:nvSpPr>
          <p:cNvPr id="25607" name="Line 11"/>
          <p:cNvSpPr>
            <a:spLocks noChangeShapeType="1"/>
          </p:cNvSpPr>
          <p:nvPr/>
        </p:nvSpPr>
        <p:spPr bwMode="auto">
          <a:xfrm flipV="1">
            <a:off x="2771775" y="3429000"/>
            <a:ext cx="1008063" cy="360363"/>
          </a:xfrm>
          <a:prstGeom prst="line">
            <a:avLst/>
          </a:prstGeom>
          <a:noFill/>
          <a:ln w="9525">
            <a:solidFill>
              <a:srgbClr val="FF0000"/>
            </a:solidFill>
            <a:round/>
            <a:headEnd/>
            <a:tailEnd type="triangle" w="med" len="med"/>
          </a:ln>
        </p:spPr>
        <p:txBody>
          <a:bodyPr/>
          <a:lstStyle/>
          <a:p>
            <a:endParaRPr lang="en-US"/>
          </a:p>
        </p:txBody>
      </p:sp>
      <p:sp>
        <p:nvSpPr>
          <p:cNvPr id="25608" name="Text Box 13"/>
          <p:cNvSpPr txBox="1">
            <a:spLocks noChangeArrowheads="1"/>
          </p:cNvSpPr>
          <p:nvPr/>
        </p:nvSpPr>
        <p:spPr bwMode="auto">
          <a:xfrm>
            <a:off x="5651500" y="3789363"/>
            <a:ext cx="1584325" cy="366712"/>
          </a:xfrm>
          <a:prstGeom prst="rect">
            <a:avLst/>
          </a:prstGeom>
          <a:noFill/>
          <a:ln w="9525">
            <a:noFill/>
            <a:miter lim="800000"/>
            <a:headEnd/>
            <a:tailEnd/>
          </a:ln>
        </p:spPr>
        <p:txBody>
          <a:bodyPr>
            <a:spAutoFit/>
          </a:bodyPr>
          <a:lstStyle/>
          <a:p>
            <a:pPr>
              <a:spcBef>
                <a:spcPct val="50000"/>
              </a:spcBef>
            </a:pPr>
            <a:r>
              <a:rPr lang="en-IE"/>
              <a:t>1.7m</a:t>
            </a:r>
            <a:endParaRPr lang="en-GB"/>
          </a:p>
        </p:txBody>
      </p:sp>
      <p:sp>
        <p:nvSpPr>
          <p:cNvPr id="25609" name="Line 14"/>
          <p:cNvSpPr>
            <a:spLocks noChangeShapeType="1"/>
          </p:cNvSpPr>
          <p:nvPr/>
        </p:nvSpPr>
        <p:spPr bwMode="auto">
          <a:xfrm flipH="1" flipV="1">
            <a:off x="5292725" y="3500438"/>
            <a:ext cx="431800" cy="433387"/>
          </a:xfrm>
          <a:prstGeom prst="line">
            <a:avLst/>
          </a:prstGeom>
          <a:noFill/>
          <a:ln w="9525">
            <a:solidFill>
              <a:srgbClr val="FF0000"/>
            </a:solidFill>
            <a:round/>
            <a:headEnd/>
            <a:tailEnd type="triangle" w="med" len="med"/>
          </a:ln>
        </p:spPr>
        <p:txBody>
          <a:bodyPr/>
          <a:lstStyle/>
          <a:p>
            <a:endParaRPr lang="en-US"/>
          </a:p>
        </p:txBody>
      </p:sp>
      <p:sp>
        <p:nvSpPr>
          <p:cNvPr id="25610" name="Text Box 15"/>
          <p:cNvSpPr txBox="1">
            <a:spLocks noChangeArrowheads="1"/>
          </p:cNvSpPr>
          <p:nvPr/>
        </p:nvSpPr>
        <p:spPr bwMode="auto">
          <a:xfrm>
            <a:off x="2268538" y="4292600"/>
            <a:ext cx="5472112" cy="641350"/>
          </a:xfrm>
          <a:prstGeom prst="rect">
            <a:avLst/>
          </a:prstGeom>
          <a:noFill/>
          <a:ln w="9525">
            <a:noFill/>
            <a:miter lim="800000"/>
            <a:headEnd/>
            <a:tailEnd/>
          </a:ln>
        </p:spPr>
        <p:txBody>
          <a:bodyPr>
            <a:spAutoFit/>
          </a:bodyPr>
          <a:lstStyle/>
          <a:p>
            <a:r>
              <a:rPr lang="en-IE"/>
              <a:t>Mean? </a:t>
            </a:r>
            <a:r>
              <a:rPr lang="en-GB"/>
              <a:t>The mean is halfway between 1.1m and 1.7m: Mean = (1.1m + 1.7m) / 2 = </a:t>
            </a:r>
            <a:r>
              <a:rPr lang="en-GB" b="1"/>
              <a:t>1.4m</a:t>
            </a:r>
          </a:p>
        </p:txBody>
      </p:sp>
      <p:sp>
        <p:nvSpPr>
          <p:cNvPr id="25611" name="Text Box 16"/>
          <p:cNvSpPr txBox="1">
            <a:spLocks noChangeArrowheads="1"/>
          </p:cNvSpPr>
          <p:nvPr/>
        </p:nvSpPr>
        <p:spPr bwMode="auto">
          <a:xfrm>
            <a:off x="2195513" y="5157788"/>
            <a:ext cx="5975350" cy="1190625"/>
          </a:xfrm>
          <a:prstGeom prst="rect">
            <a:avLst/>
          </a:prstGeom>
          <a:noFill/>
          <a:ln w="9525">
            <a:noFill/>
            <a:miter lim="800000"/>
            <a:headEnd/>
            <a:tailEnd/>
          </a:ln>
        </p:spPr>
        <p:txBody>
          <a:bodyPr>
            <a:spAutoFit/>
          </a:bodyPr>
          <a:lstStyle/>
          <a:p>
            <a:r>
              <a:rPr lang="en-GB"/>
              <a:t>95% is 2 standard deviations either side of the mean (a total of 4 standard deviations) so:</a:t>
            </a:r>
          </a:p>
          <a:p>
            <a:r>
              <a:rPr lang="en-GB"/>
              <a:t>1 standard deviation = (1.7m-1.1m) / 4 </a:t>
            </a:r>
            <a:br>
              <a:rPr lang="en-GB"/>
            </a:br>
            <a:r>
              <a:rPr lang="en-GB"/>
              <a:t>= 0.6m / 4 = </a:t>
            </a:r>
            <a:r>
              <a:rPr lang="en-GB" b="1"/>
              <a:t>0.15m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Other Distributions</a:t>
            </a:r>
            <a:endParaRPr lang="en-GB" smtClean="0">
              <a:effectLst/>
            </a:endParaRPr>
          </a:p>
        </p:txBody>
      </p:sp>
      <p:sp>
        <p:nvSpPr>
          <p:cNvPr id="26626" name="Rectangle 3"/>
          <p:cNvSpPr>
            <a:spLocks noGrp="1"/>
          </p:cNvSpPr>
          <p:nvPr>
            <p:ph type="body" idx="1"/>
          </p:nvPr>
        </p:nvSpPr>
        <p:spPr/>
        <p:txBody>
          <a:bodyPr/>
          <a:lstStyle/>
          <a:p>
            <a:pPr eaLnBrk="1" hangingPunct="1">
              <a:lnSpc>
                <a:spcPct val="90000"/>
              </a:lnSpc>
            </a:pPr>
            <a:r>
              <a:rPr lang="en-IE" sz="2800" smtClean="0"/>
              <a:t>We are not saying that everything follows a normal distribution.</a:t>
            </a:r>
          </a:p>
          <a:p>
            <a:pPr eaLnBrk="1" hangingPunct="1">
              <a:lnSpc>
                <a:spcPct val="90000"/>
              </a:lnSpc>
            </a:pPr>
            <a:r>
              <a:rPr lang="en-IE" sz="2800" smtClean="0"/>
              <a:t>It’s just one type of distribution.</a:t>
            </a:r>
          </a:p>
          <a:p>
            <a:pPr eaLnBrk="1" hangingPunct="1">
              <a:lnSpc>
                <a:spcPct val="90000"/>
              </a:lnSpc>
            </a:pPr>
            <a:endParaRPr lang="en-IE" sz="2800" smtClean="0"/>
          </a:p>
          <a:p>
            <a:pPr eaLnBrk="1" hangingPunct="1">
              <a:lnSpc>
                <a:spcPct val="90000"/>
              </a:lnSpc>
            </a:pPr>
            <a:endParaRPr lang="en-IE" sz="2800" smtClean="0"/>
          </a:p>
          <a:p>
            <a:pPr eaLnBrk="1" hangingPunct="1">
              <a:lnSpc>
                <a:spcPct val="90000"/>
              </a:lnSpc>
            </a:pPr>
            <a:endParaRPr lang="en-IE" sz="2800" smtClean="0"/>
          </a:p>
          <a:p>
            <a:pPr eaLnBrk="1" hangingPunct="1">
              <a:lnSpc>
                <a:spcPct val="90000"/>
              </a:lnSpc>
            </a:pPr>
            <a:endParaRPr lang="en-IE" sz="2800" smtClean="0"/>
          </a:p>
          <a:p>
            <a:pPr eaLnBrk="1" hangingPunct="1">
              <a:lnSpc>
                <a:spcPct val="90000"/>
              </a:lnSpc>
            </a:pPr>
            <a:endParaRPr lang="en-IE" sz="2800" smtClean="0"/>
          </a:p>
          <a:p>
            <a:pPr eaLnBrk="1" hangingPunct="1">
              <a:lnSpc>
                <a:spcPct val="90000"/>
              </a:lnSpc>
            </a:pPr>
            <a:r>
              <a:rPr lang="en-IE" sz="2800" smtClean="0"/>
              <a:t>But later we will see that some ‘tests’ do assume a normal distribution.</a:t>
            </a:r>
            <a:endParaRPr lang="en-GB" sz="2800" smtClean="0"/>
          </a:p>
        </p:txBody>
      </p:sp>
      <p:pic>
        <p:nvPicPr>
          <p:cNvPr id="26627" name="Picture 7" descr="http://www.kimberlyswygert.com/archives/bimodal.jpg"/>
          <p:cNvPicPr>
            <a:picLocks noChangeAspect="1" noChangeArrowheads="1"/>
          </p:cNvPicPr>
          <p:nvPr/>
        </p:nvPicPr>
        <p:blipFill>
          <a:blip r:embed="rId2"/>
          <a:srcRect/>
          <a:stretch>
            <a:fillRect/>
          </a:stretch>
        </p:blipFill>
        <p:spPr bwMode="auto">
          <a:xfrm>
            <a:off x="2987675" y="2852738"/>
            <a:ext cx="3455988" cy="2144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Z-score</a:t>
            </a:r>
            <a:endParaRPr lang="en-GB" smtClean="0">
              <a:effectLst/>
            </a:endParaRPr>
          </a:p>
        </p:txBody>
      </p:sp>
      <p:sp>
        <p:nvSpPr>
          <p:cNvPr id="27650" name="Rectangle 3"/>
          <p:cNvSpPr>
            <a:spLocks noGrp="1"/>
          </p:cNvSpPr>
          <p:nvPr>
            <p:ph type="body" idx="1"/>
          </p:nvPr>
        </p:nvSpPr>
        <p:spPr/>
        <p:txBody>
          <a:bodyPr/>
          <a:lstStyle/>
          <a:p>
            <a:pPr eaLnBrk="1" hangingPunct="1"/>
            <a:r>
              <a:rPr lang="en-GB" sz="2800" smtClean="0"/>
              <a:t>A </a:t>
            </a:r>
            <a:r>
              <a:rPr lang="en-GB" sz="2800" i="1" smtClean="0"/>
              <a:t> Z-score</a:t>
            </a:r>
            <a:r>
              <a:rPr lang="en-GB" sz="2800" smtClean="0"/>
              <a:t> is a measure of the number of standard deviations a particular data point is away from the mean. </a:t>
            </a:r>
          </a:p>
          <a:p>
            <a:pPr eaLnBrk="1" hangingPunct="1"/>
            <a:r>
              <a:rPr lang="en-IE" sz="2800" smtClean="0"/>
              <a:t>Basically - The z-score is simply the signed distance the sample value is from the mean in standard deviations.</a:t>
            </a:r>
          </a:p>
          <a:p>
            <a:pPr eaLnBrk="1" hangingPunct="1"/>
            <a:r>
              <a:rPr lang="en-IE" sz="2800" smtClean="0"/>
              <a:t>So, the mean score on the BDA test is 82, the standard deviation is 7. You got 89 and person beside you only got 75. </a:t>
            </a:r>
          </a:p>
          <a:p>
            <a:pPr eaLnBrk="1" hangingPunct="1"/>
            <a:r>
              <a:rPr lang="en-IE" sz="2800" smtClean="0"/>
              <a:t>Your z score is 1, theirs is -1.</a:t>
            </a:r>
            <a:endParaRPr lang="en-GB"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Z-score</a:t>
            </a:r>
            <a:endParaRPr lang="en-GB" smtClean="0">
              <a:effectLst/>
            </a:endParaRPr>
          </a:p>
        </p:txBody>
      </p:sp>
      <p:sp>
        <p:nvSpPr>
          <p:cNvPr id="28674" name="Rectangle 3"/>
          <p:cNvSpPr>
            <a:spLocks noGrp="1"/>
          </p:cNvSpPr>
          <p:nvPr>
            <p:ph type="body" idx="1"/>
          </p:nvPr>
        </p:nvSpPr>
        <p:spPr/>
        <p:txBody>
          <a:bodyPr/>
          <a:lstStyle/>
          <a:p>
            <a:pPr eaLnBrk="1" hangingPunct="1"/>
            <a:r>
              <a:rPr lang="en-IE" smtClean="0"/>
              <a:t>Formula is:</a:t>
            </a:r>
          </a:p>
          <a:p>
            <a:pPr eaLnBrk="1" hangingPunct="1"/>
            <a:endParaRPr lang="en-IE" smtClean="0"/>
          </a:p>
          <a:p>
            <a:pPr eaLnBrk="1" hangingPunct="1"/>
            <a:endParaRPr lang="en-IE" smtClean="0"/>
          </a:p>
          <a:p>
            <a:pPr eaLnBrk="1" hangingPunct="1"/>
            <a:r>
              <a:rPr lang="en-IE" smtClean="0"/>
              <a:t>Signed: if positive greater than the mean and if negative it’s less</a:t>
            </a:r>
          </a:p>
          <a:p>
            <a:pPr eaLnBrk="1" hangingPunct="1">
              <a:buFont typeface="Wingdings 2" pitchFamily="18" charset="2"/>
              <a:buNone/>
            </a:pPr>
            <a:endParaRPr lang="en-GB" smtClean="0"/>
          </a:p>
        </p:txBody>
      </p:sp>
      <p:pic>
        <p:nvPicPr>
          <p:cNvPr id="28675" name="Picture 5" descr="z = \frac{\text{Deviation}}{\text{Standard Deviation}}"/>
          <p:cNvPicPr>
            <a:picLocks noChangeAspect="1" noChangeArrowheads="1"/>
          </p:cNvPicPr>
          <p:nvPr/>
        </p:nvPicPr>
        <p:blipFill>
          <a:blip r:embed="rId2"/>
          <a:srcRect/>
          <a:stretch>
            <a:fillRect/>
          </a:stretch>
        </p:blipFill>
        <p:spPr bwMode="auto">
          <a:xfrm>
            <a:off x="2555875" y="2349500"/>
            <a:ext cx="2592388" cy="520700"/>
          </a:xfrm>
          <a:prstGeom prst="rect">
            <a:avLst/>
          </a:prstGeom>
          <a:noFill/>
          <a:ln w="9525">
            <a:noFill/>
            <a:miter lim="800000"/>
            <a:headEnd/>
            <a:tailEnd/>
          </a:ln>
        </p:spPr>
      </p:pic>
      <p:pic>
        <p:nvPicPr>
          <p:cNvPr id="28676" name="Picture 7" descr="z=\frac{x-\mu}{\sigma}"/>
          <p:cNvPicPr>
            <a:picLocks noChangeAspect="1" noChangeArrowheads="1"/>
          </p:cNvPicPr>
          <p:nvPr/>
        </p:nvPicPr>
        <p:blipFill>
          <a:blip r:embed="rId3"/>
          <a:srcRect/>
          <a:stretch>
            <a:fillRect/>
          </a:stretch>
        </p:blipFill>
        <p:spPr bwMode="auto">
          <a:xfrm>
            <a:off x="5940425" y="2420938"/>
            <a:ext cx="1112838" cy="465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z="3900" smtClean="0">
                <a:effectLst/>
              </a:rPr>
              <a:t>How did you and your neighbour do on the exam?</a:t>
            </a:r>
            <a:endParaRPr lang="en-GB" sz="3900" smtClean="0">
              <a:effectLst/>
            </a:endParaRPr>
          </a:p>
        </p:txBody>
      </p:sp>
      <p:pic>
        <p:nvPicPr>
          <p:cNvPr id="29698" name="Picture 2" descr="http://upload.wikimedia.org/wikipedia/commons/thumb/8/8c/Standard_deviation_diagram.svg/1000px-Standard_deviation_diagram.svg.png"/>
          <p:cNvPicPr>
            <a:picLocks noChangeAspect="1" noChangeArrowheads="1"/>
          </p:cNvPicPr>
          <p:nvPr/>
        </p:nvPicPr>
        <p:blipFill>
          <a:blip r:embed="rId2"/>
          <a:srcRect/>
          <a:stretch>
            <a:fillRect/>
          </a:stretch>
        </p:blipFill>
        <p:spPr bwMode="auto">
          <a:xfrm>
            <a:off x="1187450" y="1557338"/>
            <a:ext cx="7561263" cy="3781425"/>
          </a:xfrm>
          <a:prstGeom prst="rect">
            <a:avLst/>
          </a:prstGeom>
          <a:noFill/>
          <a:ln w="9525">
            <a:noFill/>
            <a:miter lim="800000"/>
            <a:headEnd/>
            <a:tailEnd/>
          </a:ln>
        </p:spPr>
      </p:pic>
      <p:sp>
        <p:nvSpPr>
          <p:cNvPr id="29699" name="Line 6"/>
          <p:cNvSpPr>
            <a:spLocks noChangeShapeType="1"/>
          </p:cNvSpPr>
          <p:nvPr/>
        </p:nvSpPr>
        <p:spPr bwMode="auto">
          <a:xfrm flipH="1" flipV="1">
            <a:off x="6156325" y="4724400"/>
            <a:ext cx="647700" cy="792163"/>
          </a:xfrm>
          <a:prstGeom prst="line">
            <a:avLst/>
          </a:prstGeom>
          <a:noFill/>
          <a:ln w="9525">
            <a:solidFill>
              <a:srgbClr val="FF0000"/>
            </a:solidFill>
            <a:round/>
            <a:headEnd/>
            <a:tailEnd type="triangle" w="med" len="med"/>
          </a:ln>
        </p:spPr>
        <p:txBody>
          <a:bodyPr/>
          <a:lstStyle/>
          <a:p>
            <a:endParaRPr lang="en-US"/>
          </a:p>
        </p:txBody>
      </p:sp>
      <p:sp>
        <p:nvSpPr>
          <p:cNvPr id="29700" name="Text Box 7"/>
          <p:cNvSpPr txBox="1">
            <a:spLocks noChangeArrowheads="1"/>
          </p:cNvSpPr>
          <p:nvPr/>
        </p:nvSpPr>
        <p:spPr bwMode="auto">
          <a:xfrm>
            <a:off x="6443663" y="5516563"/>
            <a:ext cx="2016125" cy="641350"/>
          </a:xfrm>
          <a:prstGeom prst="rect">
            <a:avLst/>
          </a:prstGeom>
          <a:noFill/>
          <a:ln w="9525" algn="ctr">
            <a:noFill/>
            <a:miter lim="800000"/>
            <a:headEnd/>
            <a:tailEnd/>
          </a:ln>
        </p:spPr>
        <p:txBody>
          <a:bodyPr>
            <a:spAutoFit/>
          </a:bodyPr>
          <a:lstStyle/>
          <a:p>
            <a:pPr algn="ctr">
              <a:spcBef>
                <a:spcPct val="50000"/>
              </a:spcBef>
            </a:pPr>
            <a:r>
              <a:rPr lang="en-IE"/>
              <a:t>You are here. Well done!</a:t>
            </a:r>
            <a:endParaRPr lang="en-GB"/>
          </a:p>
        </p:txBody>
      </p:sp>
      <p:sp>
        <p:nvSpPr>
          <p:cNvPr id="29701" name="Line 8"/>
          <p:cNvSpPr>
            <a:spLocks noChangeShapeType="1"/>
          </p:cNvSpPr>
          <p:nvPr/>
        </p:nvSpPr>
        <p:spPr bwMode="auto">
          <a:xfrm flipV="1">
            <a:off x="3635375" y="4724400"/>
            <a:ext cx="576263" cy="720725"/>
          </a:xfrm>
          <a:prstGeom prst="line">
            <a:avLst/>
          </a:prstGeom>
          <a:noFill/>
          <a:ln w="9525">
            <a:solidFill>
              <a:srgbClr val="FF0000"/>
            </a:solidFill>
            <a:round/>
            <a:headEnd/>
            <a:tailEnd type="triangle" w="med" len="med"/>
          </a:ln>
        </p:spPr>
        <p:txBody>
          <a:bodyPr/>
          <a:lstStyle/>
          <a:p>
            <a:endParaRPr lang="en-US"/>
          </a:p>
        </p:txBody>
      </p:sp>
      <p:sp>
        <p:nvSpPr>
          <p:cNvPr id="29702" name="Text Box 9"/>
          <p:cNvSpPr txBox="1">
            <a:spLocks noChangeArrowheads="1"/>
          </p:cNvSpPr>
          <p:nvPr/>
        </p:nvSpPr>
        <p:spPr bwMode="auto">
          <a:xfrm>
            <a:off x="1835150" y="5516563"/>
            <a:ext cx="3095625" cy="641350"/>
          </a:xfrm>
          <a:prstGeom prst="rect">
            <a:avLst/>
          </a:prstGeom>
          <a:noFill/>
          <a:ln w="9525" algn="ctr">
            <a:noFill/>
            <a:miter lim="800000"/>
            <a:headEnd/>
            <a:tailEnd/>
          </a:ln>
        </p:spPr>
        <p:txBody>
          <a:bodyPr>
            <a:spAutoFit/>
          </a:bodyPr>
          <a:lstStyle/>
          <a:p>
            <a:pPr algn="ctr">
              <a:spcBef>
                <a:spcPct val="50000"/>
              </a:spcBef>
            </a:pPr>
            <a:r>
              <a:rPr lang="en-IE"/>
              <a:t>Your neighbour is here. Better luck next time!</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Try these…</a:t>
            </a:r>
            <a:endParaRPr lang="en-GB" smtClean="0">
              <a:effectLst/>
            </a:endParaRPr>
          </a:p>
        </p:txBody>
      </p:sp>
      <p:sp>
        <p:nvSpPr>
          <p:cNvPr id="30722" name="Rectangle 3"/>
          <p:cNvSpPr>
            <a:spLocks noGrp="1"/>
          </p:cNvSpPr>
          <p:nvPr>
            <p:ph type="body" idx="1"/>
          </p:nvPr>
        </p:nvSpPr>
        <p:spPr/>
        <p:txBody>
          <a:bodyPr/>
          <a:lstStyle/>
          <a:p>
            <a:pPr eaLnBrk="1" hangingPunct="1"/>
            <a:r>
              <a:rPr lang="en-GB" smtClean="0"/>
              <a:t>On a nationwide math test, the mean was 65 and the standard deviation was 10. If Robert scored 81, what was his  z-score? </a:t>
            </a:r>
          </a:p>
        </p:txBody>
      </p:sp>
      <p:pic>
        <p:nvPicPr>
          <p:cNvPr id="30723" name="Picture 5" descr="z&amp;=\frac{x-\mu}{\sigma}\\z&amp;=\frac{81-65}{10}\\z&amp;=\frac{16}{10}\\z&amp;=1.6"/>
          <p:cNvPicPr>
            <a:picLocks noChangeAspect="1" noChangeArrowheads="1"/>
          </p:cNvPicPr>
          <p:nvPr/>
        </p:nvPicPr>
        <p:blipFill>
          <a:blip r:embed="rId2"/>
          <a:srcRect/>
          <a:stretch>
            <a:fillRect/>
          </a:stretch>
        </p:blipFill>
        <p:spPr bwMode="auto">
          <a:xfrm>
            <a:off x="4787900" y="3429000"/>
            <a:ext cx="1711325" cy="256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What was the exam score?</a:t>
            </a:r>
            <a:endParaRPr lang="en-GB" smtClean="0">
              <a:effectLst/>
            </a:endParaRPr>
          </a:p>
        </p:txBody>
      </p:sp>
      <p:sp>
        <p:nvSpPr>
          <p:cNvPr id="31746" name="Rectangle 3"/>
          <p:cNvSpPr>
            <a:spLocks noGrp="1"/>
          </p:cNvSpPr>
          <p:nvPr>
            <p:ph type="body" idx="1"/>
          </p:nvPr>
        </p:nvSpPr>
        <p:spPr/>
        <p:txBody>
          <a:bodyPr/>
          <a:lstStyle/>
          <a:p>
            <a:pPr eaLnBrk="1" hangingPunct="1"/>
            <a:r>
              <a:rPr lang="en-GB" i="1" smtClean="0"/>
              <a:t>Example:</a:t>
            </a:r>
            <a:r>
              <a:rPr lang="en-GB" smtClean="0"/>
              <a:t> On a college entrance exam, the mean was 70, and the standard deviation was 8. If Helen’s  z-score was  -1.5, what was her exam score? </a:t>
            </a:r>
          </a:p>
        </p:txBody>
      </p:sp>
      <p:pic>
        <p:nvPicPr>
          <p:cNvPr id="31747" name="Picture 5" descr="z&amp;=\frac{x-\mu}{\sigma}\\\therefore z \cdot \sigma &amp; = x-\mu\\x&amp;=\mu+z\cdot\sigma\\x&amp;=70+(-1.5)(8)\\x&amp;=58"/>
          <p:cNvPicPr>
            <a:picLocks noChangeAspect="1" noChangeArrowheads="1"/>
          </p:cNvPicPr>
          <p:nvPr/>
        </p:nvPicPr>
        <p:blipFill>
          <a:blip r:embed="rId2"/>
          <a:srcRect/>
          <a:stretch>
            <a:fillRect/>
          </a:stretch>
        </p:blipFill>
        <p:spPr bwMode="auto">
          <a:xfrm>
            <a:off x="3635375" y="3789363"/>
            <a:ext cx="2879725" cy="206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Standardize</a:t>
            </a:r>
            <a:endParaRPr lang="en-GB" smtClean="0">
              <a:effectLst/>
            </a:endParaRPr>
          </a:p>
        </p:txBody>
      </p:sp>
      <p:pic>
        <p:nvPicPr>
          <p:cNvPr id="32770" name="Picture 5" descr="standardizing"/>
          <p:cNvPicPr>
            <a:picLocks noChangeAspect="1" noChangeArrowheads="1"/>
          </p:cNvPicPr>
          <p:nvPr/>
        </p:nvPicPr>
        <p:blipFill>
          <a:blip r:embed="rId2"/>
          <a:srcRect/>
          <a:stretch>
            <a:fillRect/>
          </a:stretch>
        </p:blipFill>
        <p:spPr bwMode="auto">
          <a:xfrm>
            <a:off x="1403350" y="1484313"/>
            <a:ext cx="6592888" cy="2081212"/>
          </a:xfrm>
          <a:prstGeom prst="rect">
            <a:avLst/>
          </a:prstGeom>
          <a:noFill/>
          <a:ln w="9525">
            <a:noFill/>
            <a:miter lim="800000"/>
            <a:headEnd/>
            <a:tailEnd/>
          </a:ln>
        </p:spPr>
      </p:pic>
      <p:sp>
        <p:nvSpPr>
          <p:cNvPr id="32771" name="Text Box 7"/>
          <p:cNvSpPr txBox="1">
            <a:spLocks noChangeArrowheads="1"/>
          </p:cNvSpPr>
          <p:nvPr/>
        </p:nvSpPr>
        <p:spPr bwMode="auto">
          <a:xfrm>
            <a:off x="1692275" y="3644900"/>
            <a:ext cx="5975350" cy="366713"/>
          </a:xfrm>
          <a:prstGeom prst="rect">
            <a:avLst/>
          </a:prstGeom>
          <a:noFill/>
          <a:ln w="9525" algn="ctr">
            <a:noFill/>
            <a:miter lim="800000"/>
            <a:headEnd/>
            <a:tailEnd/>
          </a:ln>
        </p:spPr>
        <p:txBody>
          <a:bodyPr>
            <a:spAutoFit/>
          </a:bodyPr>
          <a:lstStyle/>
          <a:p>
            <a:pPr algn="ctr">
              <a:spcBef>
                <a:spcPct val="50000"/>
              </a:spcBef>
            </a:pPr>
            <a:r>
              <a:rPr lang="en-IE"/>
              <a:t>z-score is also called a standard score</a:t>
            </a:r>
            <a:endParaRPr lang="en-GB"/>
          </a:p>
        </p:txBody>
      </p:sp>
      <p:sp>
        <p:nvSpPr>
          <p:cNvPr id="32772" name="Text Box 8"/>
          <p:cNvSpPr txBox="1">
            <a:spLocks noChangeArrowheads="1"/>
          </p:cNvSpPr>
          <p:nvPr/>
        </p:nvSpPr>
        <p:spPr bwMode="auto">
          <a:xfrm>
            <a:off x="1403350" y="4170363"/>
            <a:ext cx="6985000" cy="2427287"/>
          </a:xfrm>
          <a:prstGeom prst="rect">
            <a:avLst/>
          </a:prstGeom>
          <a:noFill/>
          <a:ln w="9525" algn="ctr">
            <a:noFill/>
            <a:miter lim="800000"/>
            <a:headEnd/>
            <a:tailEnd/>
          </a:ln>
        </p:spPr>
        <p:txBody>
          <a:bodyPr>
            <a:spAutoFit/>
          </a:bodyPr>
          <a:lstStyle/>
          <a:p>
            <a:pPr algn="ctr">
              <a:spcBef>
                <a:spcPct val="50000"/>
              </a:spcBef>
            </a:pPr>
            <a:r>
              <a:rPr lang="en-IE"/>
              <a:t>Why standardize? Consider the exam scores from two history classes with the same content but different instructors and different test formats. </a:t>
            </a:r>
          </a:p>
          <a:p>
            <a:pPr algn="ctr">
              <a:spcBef>
                <a:spcPct val="50000"/>
              </a:spcBef>
            </a:pPr>
            <a:r>
              <a:rPr lang="en-IE"/>
              <a:t>To adequately compare student A's score from class A with Student B's score from class B you need to adjust the scores by the variation (standard deviation) of scores in each class and the distance of each student's score from the average (mean) for the class.</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Example</a:t>
            </a:r>
            <a:endParaRPr lang="en-GB" smtClean="0">
              <a:effectLst/>
            </a:endParaRPr>
          </a:p>
        </p:txBody>
      </p:sp>
      <p:sp>
        <p:nvSpPr>
          <p:cNvPr id="33794" name="Rectangle 3"/>
          <p:cNvSpPr>
            <a:spLocks noGrp="1"/>
          </p:cNvSpPr>
          <p:nvPr>
            <p:ph type="body" idx="1"/>
          </p:nvPr>
        </p:nvSpPr>
        <p:spPr>
          <a:xfrm>
            <a:off x="1403350" y="1268413"/>
            <a:ext cx="7499350" cy="4800600"/>
          </a:xfrm>
        </p:spPr>
        <p:txBody>
          <a:bodyPr/>
          <a:lstStyle/>
          <a:p>
            <a:pPr eaLnBrk="1" hangingPunct="1">
              <a:lnSpc>
                <a:spcPct val="90000"/>
              </a:lnSpc>
            </a:pPr>
            <a:r>
              <a:rPr lang="en-GB" smtClean="0"/>
              <a:t>Here are the students results (out of 60 points) of a BDA test: </a:t>
            </a:r>
          </a:p>
          <a:p>
            <a:pPr eaLnBrk="1" hangingPunct="1">
              <a:lnSpc>
                <a:spcPct val="90000"/>
              </a:lnSpc>
              <a:buFont typeface="Wingdings 2" pitchFamily="18" charset="2"/>
              <a:buNone/>
            </a:pPr>
            <a:r>
              <a:rPr lang="en-GB" smtClean="0"/>
              <a:t>20, 15, 26, 32, 18, 28, 35, 14, 26, 22, 17</a:t>
            </a:r>
          </a:p>
          <a:p>
            <a:pPr eaLnBrk="1" hangingPunct="1">
              <a:lnSpc>
                <a:spcPct val="90000"/>
              </a:lnSpc>
            </a:pPr>
            <a:r>
              <a:rPr lang="en-IE" smtClean="0"/>
              <a:t>If a pass is 50% most students failed.</a:t>
            </a:r>
          </a:p>
          <a:p>
            <a:pPr eaLnBrk="1" hangingPunct="1">
              <a:lnSpc>
                <a:spcPct val="90000"/>
              </a:lnSpc>
            </a:pPr>
            <a:r>
              <a:rPr lang="en-GB" smtClean="0"/>
              <a:t>The test must have been really hard (or the course poorly taught), so it is decided to Standardize all the scores and only fail people 1 standard deviation below the mean. </a:t>
            </a:r>
          </a:p>
          <a:p>
            <a:pPr eaLnBrk="1" hangingPunct="1">
              <a:lnSpc>
                <a:spcPct val="90000"/>
              </a:lnSpc>
            </a:pPr>
            <a:r>
              <a:rPr lang="en-IE" smtClean="0"/>
              <a:t>How many will fail?</a:t>
            </a:r>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defRPr/>
            </a:pPr>
            <a:r>
              <a:rPr lang="en-IE" smtClean="0">
                <a:effectLst>
                  <a:outerShdw blurRad="38100" dist="38100" dir="2700000" algn="tl">
                    <a:srgbClr val="C0C0C0"/>
                  </a:outerShdw>
                </a:effectLst>
              </a:rPr>
              <a:t>Population &amp; samples</a:t>
            </a:r>
          </a:p>
        </p:txBody>
      </p:sp>
      <p:sp>
        <p:nvSpPr>
          <p:cNvPr id="16386" name="Text Box 4"/>
          <p:cNvSpPr txBox="1">
            <a:spLocks noChangeArrowheads="1"/>
          </p:cNvSpPr>
          <p:nvPr/>
        </p:nvSpPr>
        <p:spPr bwMode="auto">
          <a:xfrm>
            <a:off x="1258888" y="1844675"/>
            <a:ext cx="7273925" cy="1739900"/>
          </a:xfrm>
          <a:prstGeom prst="rect">
            <a:avLst/>
          </a:prstGeom>
          <a:noFill/>
          <a:ln w="9525">
            <a:noFill/>
            <a:miter lim="800000"/>
            <a:headEnd/>
            <a:tailEnd/>
          </a:ln>
        </p:spPr>
        <p:txBody>
          <a:bodyPr>
            <a:spAutoFit/>
          </a:bodyPr>
          <a:lstStyle/>
          <a:p>
            <a:r>
              <a:rPr lang="en-GB"/>
              <a:t>Population.</a:t>
            </a:r>
          </a:p>
          <a:p>
            <a:r>
              <a:rPr lang="en-GB"/>
              <a:t>    A collection of units being studied. Units can be people, places, objects, epochs, drugs, procedures, or many other things. Much of statistics is concerned with estimating numerical properties (parameters) of an entire population from a random sample of units from the population.</a:t>
            </a:r>
          </a:p>
        </p:txBody>
      </p:sp>
      <p:sp>
        <p:nvSpPr>
          <p:cNvPr id="16387" name="Text Box 5"/>
          <p:cNvSpPr txBox="1">
            <a:spLocks noChangeArrowheads="1"/>
          </p:cNvSpPr>
          <p:nvPr/>
        </p:nvSpPr>
        <p:spPr bwMode="auto">
          <a:xfrm>
            <a:off x="1258888" y="4005263"/>
            <a:ext cx="5834062" cy="779462"/>
          </a:xfrm>
          <a:prstGeom prst="rect">
            <a:avLst/>
          </a:prstGeom>
          <a:noFill/>
          <a:ln w="9525">
            <a:noFill/>
            <a:miter lim="800000"/>
            <a:headEnd/>
            <a:tailEnd/>
          </a:ln>
        </p:spPr>
        <p:txBody>
          <a:bodyPr>
            <a:spAutoFit/>
          </a:bodyPr>
          <a:lstStyle/>
          <a:p>
            <a:pPr>
              <a:spcBef>
                <a:spcPct val="50000"/>
              </a:spcBef>
            </a:pPr>
            <a:r>
              <a:rPr lang="en-IE"/>
              <a:t>Sample.</a:t>
            </a:r>
          </a:p>
          <a:p>
            <a:pPr>
              <a:spcBef>
                <a:spcPct val="50000"/>
              </a:spcBef>
            </a:pPr>
            <a:r>
              <a:rPr lang="en-IE"/>
              <a:t>    A sample is a collection of units from a population. </a:t>
            </a:r>
            <a:endParaRPr lang="en-GB"/>
          </a:p>
        </p:txBody>
      </p:sp>
      <p:sp>
        <p:nvSpPr>
          <p:cNvPr id="16388" name="Text Box 6"/>
          <p:cNvSpPr txBox="1">
            <a:spLocks noChangeArrowheads="1"/>
          </p:cNvSpPr>
          <p:nvPr/>
        </p:nvSpPr>
        <p:spPr bwMode="auto">
          <a:xfrm>
            <a:off x="1331913" y="5157788"/>
            <a:ext cx="6553200" cy="641350"/>
          </a:xfrm>
          <a:prstGeom prst="rect">
            <a:avLst/>
          </a:prstGeom>
          <a:noFill/>
          <a:ln w="9525">
            <a:noFill/>
            <a:miter lim="800000"/>
            <a:headEnd/>
            <a:tailEnd/>
          </a:ln>
        </p:spPr>
        <p:txBody>
          <a:bodyPr>
            <a:spAutoFit/>
          </a:bodyPr>
          <a:lstStyle/>
          <a:p>
            <a:r>
              <a:rPr lang="en-GB"/>
              <a:t>Unit.</a:t>
            </a:r>
          </a:p>
          <a:p>
            <a:r>
              <a:rPr lang="en-GB"/>
              <a:t>    A member of a population.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Work it out!</a:t>
            </a:r>
            <a:endParaRPr lang="en-GB" smtClean="0">
              <a:effectLst/>
            </a:endParaRPr>
          </a:p>
        </p:txBody>
      </p:sp>
      <p:sp>
        <p:nvSpPr>
          <p:cNvPr id="34818" name="Rectangle 3"/>
          <p:cNvSpPr>
            <a:spLocks noGrp="1"/>
          </p:cNvSpPr>
          <p:nvPr>
            <p:ph type="body" idx="1"/>
          </p:nvPr>
        </p:nvSpPr>
        <p:spPr>
          <a:xfrm>
            <a:off x="1435100" y="1447800"/>
            <a:ext cx="7499350" cy="2917825"/>
          </a:xfrm>
        </p:spPr>
        <p:txBody>
          <a:bodyPr/>
          <a:lstStyle/>
          <a:p>
            <a:pPr eaLnBrk="1" hangingPunct="1">
              <a:buFont typeface="Wingdings 2" pitchFamily="18" charset="2"/>
              <a:buNone/>
            </a:pPr>
            <a:r>
              <a:rPr lang="en-GB" smtClean="0"/>
              <a:t>20, 15, 26, 32, 18, 28, 35, 14, 26, 22, 17</a:t>
            </a:r>
          </a:p>
          <a:p>
            <a:pPr eaLnBrk="1" hangingPunct="1">
              <a:buFont typeface="Wingdings 2" pitchFamily="18" charset="2"/>
              <a:buNone/>
            </a:pPr>
            <a:endParaRPr lang="en-GB" smtClean="0"/>
          </a:p>
          <a:p>
            <a:pPr eaLnBrk="1" hangingPunct="1">
              <a:buFont typeface="Wingdings 2" pitchFamily="18" charset="2"/>
              <a:buNone/>
            </a:pPr>
            <a:r>
              <a:rPr lang="en-GB" smtClean="0"/>
              <a:t>The </a:t>
            </a:r>
            <a:r>
              <a:rPr lang="en-GB" b="1" smtClean="0"/>
              <a:t>Mean is 23</a:t>
            </a:r>
            <a:r>
              <a:rPr lang="en-GB" smtClean="0"/>
              <a:t>, and the </a:t>
            </a:r>
            <a:r>
              <a:rPr lang="en-GB" b="1" smtClean="0"/>
              <a:t>Standard Deviation is 6.6</a:t>
            </a:r>
            <a:endParaRPr lang="en-GB" smtClean="0"/>
          </a:p>
          <a:p>
            <a:pPr eaLnBrk="1" hangingPunct="1">
              <a:buFont typeface="Wingdings 2" pitchFamily="18" charset="2"/>
              <a:buNone/>
            </a:pPr>
            <a:r>
              <a:rPr lang="en-GB" smtClean="0"/>
              <a:t>20: (20-23)/6.6=-0.45 </a:t>
            </a:r>
          </a:p>
        </p:txBody>
      </p:sp>
      <p:sp>
        <p:nvSpPr>
          <p:cNvPr id="34819" name="Text Box 5"/>
          <p:cNvSpPr txBox="1">
            <a:spLocks noChangeArrowheads="1"/>
          </p:cNvSpPr>
          <p:nvPr/>
        </p:nvSpPr>
        <p:spPr bwMode="auto">
          <a:xfrm>
            <a:off x="1403350" y="4508500"/>
            <a:ext cx="7200900" cy="1739900"/>
          </a:xfrm>
          <a:prstGeom prst="rect">
            <a:avLst/>
          </a:prstGeom>
          <a:noFill/>
          <a:ln w="9525" algn="ctr">
            <a:noFill/>
            <a:miter lim="800000"/>
            <a:headEnd/>
            <a:tailEnd/>
          </a:ln>
        </p:spPr>
        <p:txBody>
          <a:bodyPr>
            <a:spAutoFit/>
          </a:bodyPr>
          <a:lstStyle/>
          <a:p>
            <a:pPr algn="ctr"/>
            <a:r>
              <a:rPr lang="en-GB"/>
              <a:t>-0.45, -1.21, 0.45, 1.36, -0.76, 0.76, 1.82, -1.36, 0.45, -0.15, -0.91 </a:t>
            </a:r>
          </a:p>
          <a:p>
            <a:pPr algn="ctr"/>
            <a:endParaRPr lang="en-GB"/>
          </a:p>
          <a:p>
            <a:pPr algn="ctr"/>
            <a:r>
              <a:rPr lang="en-GB"/>
              <a:t>2 students will fail</a:t>
            </a:r>
          </a:p>
          <a:p>
            <a:pPr algn="ctr"/>
            <a:endParaRPr lang="en-IE"/>
          </a:p>
          <a:p>
            <a:pPr algn="ctr"/>
            <a:r>
              <a:rPr lang="en-IE"/>
              <a:t>15: -1.21</a:t>
            </a:r>
          </a:p>
          <a:p>
            <a:pPr algn="ctr"/>
            <a:r>
              <a:rPr lang="en-IE"/>
              <a:t>14: -1.36</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Statistical tables</a:t>
            </a:r>
            <a:endParaRPr lang="en-GB" smtClean="0">
              <a:effectLst/>
            </a:endParaRPr>
          </a:p>
        </p:txBody>
      </p:sp>
      <p:pic>
        <p:nvPicPr>
          <p:cNvPr id="35842" name="Picture 6" descr="normal-distrubution-large"/>
          <p:cNvPicPr>
            <a:picLocks noChangeAspect="1" noChangeArrowheads="1"/>
          </p:cNvPicPr>
          <p:nvPr/>
        </p:nvPicPr>
        <p:blipFill>
          <a:blip r:embed="rId2"/>
          <a:srcRect/>
          <a:stretch>
            <a:fillRect/>
          </a:stretch>
        </p:blipFill>
        <p:spPr bwMode="auto">
          <a:xfrm>
            <a:off x="1331913" y="1412875"/>
            <a:ext cx="7162800" cy="3648075"/>
          </a:xfrm>
          <a:prstGeom prst="rect">
            <a:avLst/>
          </a:prstGeom>
          <a:noFill/>
          <a:ln w="9525">
            <a:noFill/>
            <a:miter lim="800000"/>
            <a:headEnd/>
            <a:tailEnd/>
          </a:ln>
        </p:spPr>
      </p:pic>
      <p:sp>
        <p:nvSpPr>
          <p:cNvPr id="35843" name="Text Box 7"/>
          <p:cNvSpPr txBox="1">
            <a:spLocks noChangeArrowheads="1"/>
          </p:cNvSpPr>
          <p:nvPr/>
        </p:nvSpPr>
        <p:spPr bwMode="auto">
          <a:xfrm>
            <a:off x="1476375" y="5589588"/>
            <a:ext cx="6983413" cy="1054100"/>
          </a:xfrm>
          <a:prstGeom prst="rect">
            <a:avLst/>
          </a:prstGeom>
          <a:noFill/>
          <a:ln w="9525" algn="ctr">
            <a:noFill/>
            <a:miter lim="800000"/>
            <a:headEnd/>
            <a:tailEnd/>
          </a:ln>
        </p:spPr>
        <p:txBody>
          <a:bodyPr>
            <a:spAutoFit/>
          </a:bodyPr>
          <a:lstStyle/>
          <a:p>
            <a:pPr algn="ctr">
              <a:spcBef>
                <a:spcPct val="50000"/>
              </a:spcBef>
            </a:pPr>
            <a:r>
              <a:rPr lang="en-GB"/>
              <a:t>Standard Normal Distribution with percentages for every </a:t>
            </a:r>
            <a:r>
              <a:rPr lang="en-GB" b="1"/>
              <a:t>half of a standard deviation</a:t>
            </a:r>
            <a:r>
              <a:rPr lang="en-GB"/>
              <a:t> </a:t>
            </a:r>
          </a:p>
          <a:p>
            <a:pPr algn="ctr">
              <a:spcBef>
                <a:spcPct val="50000"/>
              </a:spcBef>
            </a:pPr>
            <a:r>
              <a:rPr lang="en-IE"/>
              <a:t>There are tables which can be consulted.</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5" descr="Population and a Sample"/>
          <p:cNvPicPr>
            <a:picLocks noChangeAspect="1" noChangeArrowheads="1"/>
          </p:cNvPicPr>
          <p:nvPr/>
        </p:nvPicPr>
        <p:blipFill>
          <a:blip r:embed="rId2"/>
          <a:srcRect/>
          <a:stretch>
            <a:fillRect/>
          </a:stretch>
        </p:blipFill>
        <p:spPr bwMode="auto">
          <a:xfrm>
            <a:off x="2555875" y="260350"/>
            <a:ext cx="5057775" cy="3676650"/>
          </a:xfrm>
          <a:prstGeom prst="rect">
            <a:avLst/>
          </a:prstGeom>
          <a:noFill/>
          <a:ln w="9525">
            <a:noFill/>
            <a:miter lim="800000"/>
            <a:headEnd/>
            <a:tailEnd/>
          </a:ln>
        </p:spPr>
      </p:pic>
      <p:sp>
        <p:nvSpPr>
          <p:cNvPr id="17410" name="Rectangle 6"/>
          <p:cNvSpPr>
            <a:spLocks noChangeArrowheads="1"/>
          </p:cNvSpPr>
          <p:nvPr/>
        </p:nvSpPr>
        <p:spPr bwMode="auto">
          <a:xfrm>
            <a:off x="1116013" y="3500438"/>
            <a:ext cx="8247062" cy="3127375"/>
          </a:xfrm>
          <a:prstGeom prst="rect">
            <a:avLst/>
          </a:prstGeom>
          <a:noFill/>
          <a:ln w="9525">
            <a:noFill/>
            <a:miter lim="800000"/>
            <a:headEnd/>
            <a:tailEnd/>
          </a:ln>
        </p:spPr>
        <p:txBody>
          <a:bodyPr anchor="ctr">
            <a:spAutoFit/>
          </a:bodyPr>
          <a:lstStyle/>
          <a:p>
            <a:r>
              <a:rPr lang="en-US">
                <a:latin typeface="Gill Sans MT"/>
              </a:rPr>
              <a:t> </a:t>
            </a:r>
            <a:r>
              <a:rPr lang="en-US" sz="7300">
                <a:latin typeface="Gill Sans MT"/>
              </a:rPr>
              <a:t> </a:t>
            </a:r>
            <a:r>
              <a:rPr lang="en-US">
                <a:latin typeface="Gill Sans MT"/>
              </a:rPr>
              <a:t>                                                                                                                                                   </a:t>
            </a:r>
          </a:p>
          <a:p>
            <a:pPr eaLnBrk="0" hangingPunct="0"/>
            <a:r>
              <a:rPr lang="en-US">
                <a:latin typeface="Gill Sans MT"/>
              </a:rPr>
              <a:t/>
            </a:r>
            <a:br>
              <a:rPr lang="en-US">
                <a:latin typeface="Gill Sans MT"/>
              </a:rPr>
            </a:br>
            <a:endParaRPr lang="en-US">
              <a:latin typeface="Gill Sans MT"/>
            </a:endParaRPr>
          </a:p>
          <a:p>
            <a:pPr eaLnBrk="0" hangingPunct="0"/>
            <a:r>
              <a:rPr lang="en-US">
                <a:latin typeface="Gill Sans MT"/>
              </a:rPr>
              <a:t>Descriptive measures that describe a </a:t>
            </a:r>
            <a:r>
              <a:rPr lang="en-US" b="1">
                <a:latin typeface="Gill Sans MT"/>
              </a:rPr>
              <a:t>POPULATION</a:t>
            </a:r>
            <a:r>
              <a:rPr lang="en-US">
                <a:latin typeface="Gill Sans MT"/>
              </a:rPr>
              <a:t> are called </a:t>
            </a:r>
            <a:r>
              <a:rPr lang="en-US" b="1">
                <a:latin typeface="Gill Sans MT"/>
              </a:rPr>
              <a:t>PARAMETERS</a:t>
            </a:r>
            <a:r>
              <a:rPr lang="en-US">
                <a:latin typeface="Gill Sans MT"/>
              </a:rPr>
              <a:t>.</a:t>
            </a:r>
            <a:br>
              <a:rPr lang="en-US">
                <a:latin typeface="Gill Sans MT"/>
              </a:rPr>
            </a:br>
            <a:r>
              <a:rPr lang="en-US">
                <a:latin typeface="Gill Sans MT"/>
              </a:rPr>
              <a:t>Descriptive measures that describe a </a:t>
            </a:r>
            <a:r>
              <a:rPr lang="en-US" b="1">
                <a:latin typeface="Gill Sans MT"/>
              </a:rPr>
              <a:t>SAMPLE</a:t>
            </a:r>
            <a:r>
              <a:rPr lang="en-US">
                <a:latin typeface="Gill Sans MT"/>
              </a:rPr>
              <a:t> are called </a:t>
            </a:r>
            <a:r>
              <a:rPr lang="en-US" b="1">
                <a:latin typeface="Gill Sans MT"/>
              </a:rPr>
              <a:t>STATISTICS</a:t>
            </a:r>
            <a:r>
              <a:rPr lang="en-US">
                <a:latin typeface="Gill Sans MT"/>
              </a:rPr>
              <a:t>. </a:t>
            </a:r>
          </a:p>
          <a:p>
            <a:pPr eaLnBrk="0" hangingPunct="0"/>
            <a:endParaRPr lang="en-US">
              <a:latin typeface="Gill Sans MT"/>
            </a:endParaRPr>
          </a:p>
        </p:txBody>
      </p:sp>
      <p:pic>
        <p:nvPicPr>
          <p:cNvPr id="17411" name="Picture 7" descr="Population and Sample"/>
          <p:cNvPicPr>
            <a:picLocks noChangeAspect="1" noChangeArrowheads="1"/>
          </p:cNvPicPr>
          <p:nvPr/>
        </p:nvPicPr>
        <p:blipFill>
          <a:blip r:embed="rId3"/>
          <a:srcRect/>
          <a:stretch>
            <a:fillRect/>
          </a:stretch>
        </p:blipFill>
        <p:spPr bwMode="auto">
          <a:xfrm>
            <a:off x="2484438" y="4076700"/>
            <a:ext cx="4705350" cy="1162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bwMode="auto">
          <a:xfrm>
            <a:off x="1042988" y="44450"/>
            <a:ext cx="7499350" cy="1143000"/>
          </a:xfrm>
        </p:spPr>
        <p:txBody>
          <a:bodyPr vert="horz" wrap="square" lIns="91440" tIns="45720" rIns="91440" bIns="45720" numCol="1" anchorCtr="0" compatLnSpc="1">
            <a:prstTxWarp prst="textNoShape">
              <a:avLst/>
            </a:prstTxWarp>
          </a:bodyPr>
          <a:lstStyle/>
          <a:p>
            <a:pPr eaLnBrk="1" hangingPunct="1"/>
            <a:r>
              <a:rPr lang="en-IE" smtClean="0">
                <a:effectLst/>
              </a:rPr>
              <a:t>Exploring data</a:t>
            </a:r>
            <a:endParaRPr lang="en-GB" smtClean="0">
              <a:effectLst/>
            </a:endParaRPr>
          </a:p>
        </p:txBody>
      </p:sp>
      <p:sp>
        <p:nvSpPr>
          <p:cNvPr id="18434" name="Rectangle 3"/>
          <p:cNvSpPr>
            <a:spLocks noGrp="1"/>
          </p:cNvSpPr>
          <p:nvPr>
            <p:ph type="body" idx="1"/>
          </p:nvPr>
        </p:nvSpPr>
        <p:spPr>
          <a:xfrm>
            <a:off x="1435100" y="1196975"/>
            <a:ext cx="7499350" cy="1189038"/>
          </a:xfrm>
        </p:spPr>
        <p:txBody>
          <a:bodyPr/>
          <a:lstStyle/>
          <a:p>
            <a:pPr eaLnBrk="1" hangingPunct="1"/>
            <a:r>
              <a:rPr lang="en-IE" smtClean="0"/>
              <a:t>So far we have looked at ‘univariate’ data</a:t>
            </a:r>
            <a:endParaRPr lang="en-GB" smtClean="0"/>
          </a:p>
        </p:txBody>
      </p:sp>
      <p:sp>
        <p:nvSpPr>
          <p:cNvPr id="18435" name="Text Box 4"/>
          <p:cNvSpPr txBox="1">
            <a:spLocks noChangeArrowheads="1"/>
          </p:cNvSpPr>
          <p:nvPr/>
        </p:nvSpPr>
        <p:spPr bwMode="auto">
          <a:xfrm>
            <a:off x="1331913" y="2349500"/>
            <a:ext cx="7272337" cy="1190625"/>
          </a:xfrm>
          <a:prstGeom prst="rect">
            <a:avLst/>
          </a:prstGeom>
          <a:noFill/>
          <a:ln w="9525">
            <a:noFill/>
            <a:miter lim="800000"/>
            <a:headEnd/>
            <a:tailEnd/>
          </a:ln>
        </p:spPr>
        <p:txBody>
          <a:bodyPr>
            <a:spAutoFit/>
          </a:bodyPr>
          <a:lstStyle/>
          <a:p>
            <a:r>
              <a:rPr lang="en-GB"/>
              <a:t>Univariate.</a:t>
            </a:r>
          </a:p>
          <a:p>
            <a:r>
              <a:rPr lang="en-GB"/>
              <a:t>    Having or having to do with a single variable. Some univariate techniques and statistics include the histogram, mean, median, and SD etc.</a:t>
            </a:r>
          </a:p>
        </p:txBody>
      </p:sp>
      <p:sp>
        <p:nvSpPr>
          <p:cNvPr id="18436" name="Rectangle 5"/>
          <p:cNvSpPr>
            <a:spLocks/>
          </p:cNvSpPr>
          <p:nvPr/>
        </p:nvSpPr>
        <p:spPr bwMode="auto">
          <a:xfrm>
            <a:off x="1258888" y="3644900"/>
            <a:ext cx="7499350" cy="1189038"/>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en-IE" sz="3200">
                <a:latin typeface="Gill Sans MT"/>
              </a:rPr>
              <a:t>We used the ‘histogram’ which is just a type of bar chart</a:t>
            </a:r>
            <a:endParaRPr lang="en-GB" sz="3200">
              <a:latin typeface="Gill Sans MT"/>
            </a:endParaRPr>
          </a:p>
        </p:txBody>
      </p:sp>
      <p:sp>
        <p:nvSpPr>
          <p:cNvPr id="18437" name="Rectangle 6"/>
          <p:cNvSpPr>
            <a:spLocks/>
          </p:cNvSpPr>
          <p:nvPr/>
        </p:nvSpPr>
        <p:spPr bwMode="auto">
          <a:xfrm>
            <a:off x="1187450" y="4652963"/>
            <a:ext cx="7499350" cy="1189037"/>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en-IE" sz="3200">
                <a:latin typeface="Gill Sans MT"/>
              </a:rPr>
              <a:t>Why? It can give us a sense of the distribution of the data. Where do the values fall? Do they group together etc?</a:t>
            </a:r>
            <a:endParaRPr lang="en-GB" sz="3200">
              <a:latin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Distribution</a:t>
            </a:r>
            <a:endParaRPr lang="en-GB" smtClean="0">
              <a:effectLst/>
            </a:endParaRPr>
          </a:p>
        </p:txBody>
      </p:sp>
      <p:sp>
        <p:nvSpPr>
          <p:cNvPr id="19458" name="Rectangle 3"/>
          <p:cNvSpPr>
            <a:spLocks noGrp="1"/>
          </p:cNvSpPr>
          <p:nvPr>
            <p:ph type="body" idx="1"/>
          </p:nvPr>
        </p:nvSpPr>
        <p:spPr>
          <a:xfrm>
            <a:off x="1435100" y="1447800"/>
            <a:ext cx="7499350" cy="1333500"/>
          </a:xfrm>
        </p:spPr>
        <p:txBody>
          <a:bodyPr/>
          <a:lstStyle/>
          <a:p>
            <a:pPr eaLnBrk="1" hangingPunct="1"/>
            <a:r>
              <a:rPr lang="en-IE" smtClean="0"/>
              <a:t>Data can be distributed in different ways:</a:t>
            </a:r>
            <a:endParaRPr lang="en-GB" smtClean="0"/>
          </a:p>
        </p:txBody>
      </p:sp>
      <p:pic>
        <p:nvPicPr>
          <p:cNvPr id="19459" name="Picture 5" descr="normal-distribution-skew-left"/>
          <p:cNvPicPr>
            <a:picLocks noChangeAspect="1" noChangeArrowheads="1"/>
          </p:cNvPicPr>
          <p:nvPr/>
        </p:nvPicPr>
        <p:blipFill>
          <a:blip r:embed="rId2"/>
          <a:srcRect/>
          <a:stretch>
            <a:fillRect/>
          </a:stretch>
        </p:blipFill>
        <p:spPr bwMode="auto">
          <a:xfrm>
            <a:off x="1908175" y="3068638"/>
            <a:ext cx="1562100" cy="1381125"/>
          </a:xfrm>
          <a:prstGeom prst="rect">
            <a:avLst/>
          </a:prstGeom>
          <a:noFill/>
          <a:ln w="9525">
            <a:noFill/>
            <a:miter lim="800000"/>
            <a:headEnd/>
            <a:tailEnd/>
          </a:ln>
        </p:spPr>
      </p:pic>
      <p:pic>
        <p:nvPicPr>
          <p:cNvPr id="19460" name="Picture 7" descr="normal-distribution-skew-right"/>
          <p:cNvPicPr>
            <a:picLocks noChangeAspect="1" noChangeArrowheads="1"/>
          </p:cNvPicPr>
          <p:nvPr/>
        </p:nvPicPr>
        <p:blipFill>
          <a:blip r:embed="rId3"/>
          <a:srcRect/>
          <a:stretch>
            <a:fillRect/>
          </a:stretch>
        </p:blipFill>
        <p:spPr bwMode="auto">
          <a:xfrm>
            <a:off x="5724525" y="2997200"/>
            <a:ext cx="1590675" cy="1381125"/>
          </a:xfrm>
          <a:prstGeom prst="rect">
            <a:avLst/>
          </a:prstGeom>
          <a:noFill/>
          <a:ln w="9525">
            <a:noFill/>
            <a:miter lim="800000"/>
            <a:headEnd/>
            <a:tailEnd/>
          </a:ln>
        </p:spPr>
      </p:pic>
      <p:pic>
        <p:nvPicPr>
          <p:cNvPr id="19461" name="Picture 9" descr="normal-distribution-random"/>
          <p:cNvPicPr>
            <a:picLocks noChangeAspect="1" noChangeArrowheads="1"/>
          </p:cNvPicPr>
          <p:nvPr/>
        </p:nvPicPr>
        <p:blipFill>
          <a:blip r:embed="rId4"/>
          <a:srcRect/>
          <a:stretch>
            <a:fillRect/>
          </a:stretch>
        </p:blipFill>
        <p:spPr bwMode="auto">
          <a:xfrm>
            <a:off x="3924300" y="2708275"/>
            <a:ext cx="1600200" cy="1381125"/>
          </a:xfrm>
          <a:prstGeom prst="rect">
            <a:avLst/>
          </a:prstGeom>
          <a:noFill/>
          <a:ln w="9525">
            <a:noFill/>
            <a:miter lim="800000"/>
            <a:headEnd/>
            <a:tailEnd/>
          </a:ln>
        </p:spPr>
      </p:pic>
      <p:sp>
        <p:nvSpPr>
          <p:cNvPr id="19462" name="Rectangle 11"/>
          <p:cNvSpPr>
            <a:spLocks/>
          </p:cNvSpPr>
          <p:nvPr/>
        </p:nvSpPr>
        <p:spPr bwMode="auto">
          <a:xfrm>
            <a:off x="1476375" y="4903788"/>
            <a:ext cx="7499350" cy="13335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en-IE" sz="3200">
                <a:latin typeface="Gill Sans MT"/>
              </a:rPr>
              <a:t>Can you remember what we said about ‘skewed’ distributions and the mean &amp; median?</a:t>
            </a:r>
            <a:endParaRPr lang="en-GB" sz="3200">
              <a:latin typeface="Gill Sans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4" descr="K02_54a"/>
          <p:cNvPicPr>
            <a:picLocks noChangeAspect="1" noChangeArrowheads="1"/>
          </p:cNvPicPr>
          <p:nvPr/>
        </p:nvPicPr>
        <p:blipFill>
          <a:blip r:embed="rId2"/>
          <a:srcRect/>
          <a:stretch>
            <a:fillRect/>
          </a:stretch>
        </p:blipFill>
        <p:spPr bwMode="auto">
          <a:xfrm>
            <a:off x="1547813" y="476250"/>
            <a:ext cx="6337300" cy="58864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Density Curve</a:t>
            </a:r>
            <a:endParaRPr lang="en-GB" smtClean="0">
              <a:effectLst/>
            </a:endParaRPr>
          </a:p>
        </p:txBody>
      </p:sp>
      <p:sp>
        <p:nvSpPr>
          <p:cNvPr id="21506" name="Rectangle 3"/>
          <p:cNvSpPr>
            <a:spLocks noGrp="1"/>
          </p:cNvSpPr>
          <p:nvPr>
            <p:ph type="body" idx="1"/>
          </p:nvPr>
        </p:nvSpPr>
        <p:spPr>
          <a:xfrm>
            <a:off x="1435100" y="1447800"/>
            <a:ext cx="7499350" cy="901700"/>
          </a:xfrm>
        </p:spPr>
        <p:txBody>
          <a:bodyPr/>
          <a:lstStyle/>
          <a:p>
            <a:pPr eaLnBrk="1" hangingPunct="1"/>
            <a:r>
              <a:rPr lang="en-IE" smtClean="0"/>
              <a:t>Where do these curves come from?</a:t>
            </a:r>
            <a:endParaRPr lang="en-GB" smtClean="0"/>
          </a:p>
        </p:txBody>
      </p:sp>
      <p:sp>
        <p:nvSpPr>
          <p:cNvPr id="21507" name="Text Box 5"/>
          <p:cNvSpPr txBox="1">
            <a:spLocks noChangeArrowheads="1"/>
          </p:cNvSpPr>
          <p:nvPr/>
        </p:nvSpPr>
        <p:spPr bwMode="auto">
          <a:xfrm>
            <a:off x="1403350" y="2205038"/>
            <a:ext cx="6985000" cy="1328737"/>
          </a:xfrm>
          <a:prstGeom prst="rect">
            <a:avLst/>
          </a:prstGeom>
          <a:noFill/>
          <a:ln w="9525">
            <a:noFill/>
            <a:miter lim="800000"/>
            <a:headEnd/>
            <a:tailEnd/>
          </a:ln>
        </p:spPr>
        <p:txBody>
          <a:bodyPr>
            <a:spAutoFit/>
          </a:bodyPr>
          <a:lstStyle/>
          <a:p>
            <a:pPr>
              <a:spcBef>
                <a:spcPct val="50000"/>
              </a:spcBef>
            </a:pPr>
            <a:r>
              <a:rPr lang="en-IE"/>
              <a:t>A density curve is a curve that gives a rough description of a distribution. The curve is smooth, so any small irregularities in the data are ignored. </a:t>
            </a:r>
          </a:p>
          <a:p>
            <a:pPr>
              <a:spcBef>
                <a:spcPct val="50000"/>
              </a:spcBef>
            </a:pPr>
            <a:endParaRPr lang="en-GB"/>
          </a:p>
        </p:txBody>
      </p:sp>
      <p:pic>
        <p:nvPicPr>
          <p:cNvPr id="21508" name="Picture 7" descr="[d-curve.JPG]"/>
          <p:cNvPicPr>
            <a:picLocks noChangeAspect="1" noChangeArrowheads="1"/>
          </p:cNvPicPr>
          <p:nvPr/>
        </p:nvPicPr>
        <p:blipFill>
          <a:blip r:embed="rId2"/>
          <a:srcRect/>
          <a:stretch>
            <a:fillRect/>
          </a:stretch>
        </p:blipFill>
        <p:spPr bwMode="auto">
          <a:xfrm>
            <a:off x="1331913" y="3500438"/>
            <a:ext cx="3048000" cy="2486025"/>
          </a:xfrm>
          <a:prstGeom prst="rect">
            <a:avLst/>
          </a:prstGeom>
          <a:noFill/>
          <a:ln w="9525">
            <a:noFill/>
            <a:miter lim="800000"/>
            <a:headEnd/>
            <a:tailEnd/>
          </a:ln>
        </p:spPr>
      </p:pic>
      <p:sp>
        <p:nvSpPr>
          <p:cNvPr id="21509" name="Text Box 8"/>
          <p:cNvSpPr txBox="1">
            <a:spLocks noChangeArrowheads="1"/>
          </p:cNvSpPr>
          <p:nvPr/>
        </p:nvSpPr>
        <p:spPr bwMode="auto">
          <a:xfrm>
            <a:off x="4932363" y="3429000"/>
            <a:ext cx="3671887" cy="2840038"/>
          </a:xfrm>
          <a:prstGeom prst="rect">
            <a:avLst/>
          </a:prstGeom>
          <a:noFill/>
          <a:ln w="9525">
            <a:noFill/>
            <a:miter lim="800000"/>
            <a:headEnd/>
            <a:tailEnd/>
          </a:ln>
        </p:spPr>
        <p:txBody>
          <a:bodyPr>
            <a:spAutoFit/>
          </a:bodyPr>
          <a:lstStyle/>
          <a:p>
            <a:pPr>
              <a:spcBef>
                <a:spcPct val="50000"/>
              </a:spcBef>
            </a:pPr>
            <a:r>
              <a:rPr lang="en-IE"/>
              <a:t>Density curves are always drawn above the horizontal axis on a graph.</a:t>
            </a:r>
          </a:p>
          <a:p>
            <a:pPr>
              <a:spcBef>
                <a:spcPct val="50000"/>
              </a:spcBef>
            </a:pPr>
            <a:endParaRPr lang="en-IE"/>
          </a:p>
          <a:p>
            <a:pPr>
              <a:spcBef>
                <a:spcPct val="50000"/>
              </a:spcBef>
            </a:pPr>
            <a:r>
              <a:rPr lang="en-IE"/>
              <a:t>When a distributions density curve is similar enough to a density curve with known properties, we can use those properties to obtain information about the distribution.</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Normal Distribution</a:t>
            </a:r>
            <a:endParaRPr lang="en-GB" smtClean="0">
              <a:effectLst/>
            </a:endParaRPr>
          </a:p>
        </p:txBody>
      </p:sp>
      <p:sp>
        <p:nvSpPr>
          <p:cNvPr id="22530" name="Rectangle 3"/>
          <p:cNvSpPr>
            <a:spLocks noGrp="1"/>
          </p:cNvSpPr>
          <p:nvPr>
            <p:ph type="body" idx="1"/>
          </p:nvPr>
        </p:nvSpPr>
        <p:spPr/>
        <p:txBody>
          <a:bodyPr/>
          <a:lstStyle/>
          <a:p>
            <a:pPr eaLnBrk="1" hangingPunct="1"/>
            <a:r>
              <a:rPr lang="en-IE" smtClean="0"/>
              <a:t>…a density curve with known properties?</a:t>
            </a:r>
            <a:endParaRPr lang="en-GB" smtClean="0"/>
          </a:p>
        </p:txBody>
      </p:sp>
      <p:pic>
        <p:nvPicPr>
          <p:cNvPr id="22531" name="Picture 5" descr="normal-distribution-2"/>
          <p:cNvPicPr>
            <a:picLocks noChangeAspect="1" noChangeArrowheads="1"/>
          </p:cNvPicPr>
          <p:nvPr/>
        </p:nvPicPr>
        <p:blipFill>
          <a:blip r:embed="rId2"/>
          <a:srcRect/>
          <a:stretch>
            <a:fillRect/>
          </a:stretch>
        </p:blipFill>
        <p:spPr bwMode="auto">
          <a:xfrm>
            <a:off x="1258888" y="3068638"/>
            <a:ext cx="3103562" cy="1843087"/>
          </a:xfrm>
          <a:prstGeom prst="rect">
            <a:avLst/>
          </a:prstGeom>
          <a:noFill/>
          <a:ln w="9525">
            <a:noFill/>
            <a:miter lim="800000"/>
            <a:headEnd/>
            <a:tailEnd/>
          </a:ln>
        </p:spPr>
      </p:pic>
      <p:sp>
        <p:nvSpPr>
          <p:cNvPr id="22532" name="Text Box 6"/>
          <p:cNvSpPr txBox="1">
            <a:spLocks noChangeArrowheads="1"/>
          </p:cNvSpPr>
          <p:nvPr/>
        </p:nvSpPr>
        <p:spPr bwMode="auto">
          <a:xfrm>
            <a:off x="4787900" y="2565400"/>
            <a:ext cx="3600450" cy="3805238"/>
          </a:xfrm>
          <a:prstGeom prst="rect">
            <a:avLst/>
          </a:prstGeom>
          <a:noFill/>
          <a:ln w="9525">
            <a:noFill/>
            <a:miter lim="800000"/>
            <a:headEnd/>
            <a:tailEnd/>
          </a:ln>
        </p:spPr>
        <p:txBody>
          <a:bodyPr>
            <a:spAutoFit/>
          </a:bodyPr>
          <a:lstStyle/>
          <a:p>
            <a:pPr>
              <a:spcBef>
                <a:spcPct val="50000"/>
              </a:spcBef>
            </a:pPr>
            <a:r>
              <a:rPr lang="en-IE"/>
              <a:t>The Normal Distribution has:</a:t>
            </a:r>
          </a:p>
          <a:p>
            <a:pPr>
              <a:spcBef>
                <a:spcPct val="50000"/>
              </a:spcBef>
            </a:pPr>
            <a:endParaRPr lang="en-IE"/>
          </a:p>
          <a:p>
            <a:pPr>
              <a:spcBef>
                <a:spcPct val="50000"/>
              </a:spcBef>
              <a:buFontTx/>
              <a:buChar char="•"/>
            </a:pPr>
            <a:r>
              <a:rPr lang="en-IE"/>
              <a:t>    mean = median = mode</a:t>
            </a:r>
          </a:p>
          <a:p>
            <a:pPr>
              <a:spcBef>
                <a:spcPct val="50000"/>
              </a:spcBef>
              <a:buFontTx/>
              <a:buChar char="•"/>
            </a:pPr>
            <a:r>
              <a:rPr lang="en-IE"/>
              <a:t>    symmetry about the centre</a:t>
            </a:r>
          </a:p>
          <a:p>
            <a:pPr>
              <a:spcBef>
                <a:spcPct val="50000"/>
              </a:spcBef>
              <a:buFontTx/>
              <a:buChar char="•"/>
            </a:pPr>
            <a:r>
              <a:rPr lang="en-IE"/>
              <a:t>    50% of values less than the mean</a:t>
            </a:r>
          </a:p>
          <a:p>
            <a:pPr>
              <a:spcBef>
                <a:spcPct val="50000"/>
              </a:spcBef>
              <a:buFontTx/>
              <a:buChar char="•"/>
            </a:pPr>
            <a:r>
              <a:rPr lang="en-IE"/>
              <a:t>    and 50% greater than the mean</a:t>
            </a:r>
          </a:p>
          <a:p>
            <a:pPr>
              <a:spcBef>
                <a:spcPct val="50000"/>
              </a:spcBef>
            </a:pPr>
            <a:endParaRPr lang="en-IE"/>
          </a:p>
          <a:p>
            <a:pPr>
              <a:spcBef>
                <a:spcPct val="50000"/>
              </a:spcBef>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IE" smtClean="0">
                <a:effectLst/>
              </a:rPr>
              <a:t>Normal Distribution</a:t>
            </a:r>
            <a:endParaRPr lang="en-GB" smtClean="0">
              <a:effectLst/>
            </a:endParaRPr>
          </a:p>
        </p:txBody>
      </p:sp>
      <p:pic>
        <p:nvPicPr>
          <p:cNvPr id="23554" name="Picture 5" descr="normal-distrubution-3sds"/>
          <p:cNvPicPr>
            <a:picLocks noChangeAspect="1" noChangeArrowheads="1"/>
          </p:cNvPicPr>
          <p:nvPr/>
        </p:nvPicPr>
        <p:blipFill>
          <a:blip r:embed="rId2"/>
          <a:srcRect/>
          <a:stretch>
            <a:fillRect/>
          </a:stretch>
        </p:blipFill>
        <p:spPr bwMode="auto">
          <a:xfrm>
            <a:off x="1979613" y="1412875"/>
            <a:ext cx="2695575" cy="4619625"/>
          </a:xfrm>
          <a:prstGeom prst="rect">
            <a:avLst/>
          </a:prstGeom>
          <a:noFill/>
          <a:ln w="9525">
            <a:noFill/>
            <a:miter lim="800000"/>
            <a:headEnd/>
            <a:tailEnd/>
          </a:ln>
        </p:spPr>
      </p:pic>
      <p:sp>
        <p:nvSpPr>
          <p:cNvPr id="23555" name="Text Box 6"/>
          <p:cNvSpPr txBox="1">
            <a:spLocks noChangeArrowheads="1"/>
          </p:cNvSpPr>
          <p:nvPr/>
        </p:nvSpPr>
        <p:spPr bwMode="auto">
          <a:xfrm>
            <a:off x="5219700" y="1412875"/>
            <a:ext cx="3168650" cy="3941763"/>
          </a:xfrm>
          <a:prstGeom prst="rect">
            <a:avLst/>
          </a:prstGeom>
          <a:noFill/>
          <a:ln w="9525">
            <a:noFill/>
            <a:miter lim="800000"/>
            <a:headEnd/>
            <a:tailEnd/>
          </a:ln>
        </p:spPr>
        <p:txBody>
          <a:bodyPr>
            <a:spAutoFit/>
          </a:bodyPr>
          <a:lstStyle/>
          <a:p>
            <a:pPr>
              <a:spcBef>
                <a:spcPct val="50000"/>
              </a:spcBef>
            </a:pPr>
            <a:r>
              <a:rPr lang="en-GB" b="1"/>
              <a:t>68%</a:t>
            </a:r>
            <a:r>
              <a:rPr lang="en-GB"/>
              <a:t> of values are within</a:t>
            </a:r>
            <a:br>
              <a:rPr lang="en-GB"/>
            </a:br>
            <a:r>
              <a:rPr lang="en-GB" b="1"/>
              <a:t>1 standard deviation</a:t>
            </a:r>
            <a:r>
              <a:rPr lang="en-GB"/>
              <a:t> of the mean </a:t>
            </a:r>
          </a:p>
          <a:p>
            <a:pPr>
              <a:spcBef>
                <a:spcPct val="50000"/>
              </a:spcBef>
            </a:pPr>
            <a:endParaRPr lang="en-IE"/>
          </a:p>
          <a:p>
            <a:pPr>
              <a:spcBef>
                <a:spcPct val="50000"/>
              </a:spcBef>
            </a:pPr>
            <a:endParaRPr lang="en-GB" b="1"/>
          </a:p>
          <a:p>
            <a:pPr>
              <a:spcBef>
                <a:spcPct val="50000"/>
              </a:spcBef>
            </a:pPr>
            <a:r>
              <a:rPr lang="en-GB" b="1"/>
              <a:t>95%</a:t>
            </a:r>
            <a:r>
              <a:rPr lang="en-GB"/>
              <a:t> are within </a:t>
            </a:r>
            <a:r>
              <a:rPr lang="en-GB" b="1"/>
              <a:t>2 standard deviations</a:t>
            </a:r>
          </a:p>
          <a:p>
            <a:pPr>
              <a:spcBef>
                <a:spcPct val="50000"/>
              </a:spcBef>
            </a:pPr>
            <a:endParaRPr lang="en-IE" b="1"/>
          </a:p>
          <a:p>
            <a:pPr>
              <a:spcBef>
                <a:spcPct val="50000"/>
              </a:spcBef>
            </a:pPr>
            <a:endParaRPr lang="en-GB" b="1"/>
          </a:p>
          <a:p>
            <a:pPr>
              <a:spcBef>
                <a:spcPct val="50000"/>
              </a:spcBef>
            </a:pPr>
            <a:r>
              <a:rPr lang="en-GB" b="1"/>
              <a:t>99.7% </a:t>
            </a:r>
            <a:r>
              <a:rPr lang="en-GB"/>
              <a:t>are within</a:t>
            </a:r>
            <a:r>
              <a:rPr lang="en-GB" b="1"/>
              <a:t> 3 standard deviations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3335</TotalTime>
  <Words>819</Words>
  <Application>Microsoft Office PowerPoint</Application>
  <PresentationFormat>On-screen Show (4:3)</PresentationFormat>
  <Paragraphs>111</Paragraphs>
  <Slides>21</Slides>
  <Notes>1</Notes>
  <HiddenSlides>0</HiddenSlides>
  <MMClips>0</MMClips>
  <ScaleCrop>false</ScaleCrop>
  <HeadingPairs>
    <vt:vector size="6" baseType="variant">
      <vt:variant>
        <vt:lpstr>Fonts Used</vt:lpstr>
      </vt:variant>
      <vt:variant>
        <vt:i4>5</vt:i4>
      </vt:variant>
      <vt:variant>
        <vt:lpstr>Design Template</vt:lpstr>
      </vt:variant>
      <vt:variant>
        <vt:i4>7</vt:i4>
      </vt:variant>
      <vt:variant>
        <vt:lpstr>Slide Titles</vt:lpstr>
      </vt:variant>
      <vt:variant>
        <vt:i4>21</vt:i4>
      </vt:variant>
    </vt:vector>
  </HeadingPairs>
  <TitlesOfParts>
    <vt:vector size="33" baseType="lpstr">
      <vt:lpstr>Arial</vt:lpstr>
      <vt:lpstr>Gill Sans MT</vt:lpstr>
      <vt:lpstr>Wingdings 2</vt:lpstr>
      <vt:lpstr>Verdana</vt:lpstr>
      <vt:lpstr>Calibri</vt:lpstr>
      <vt:lpstr>Solstice</vt:lpstr>
      <vt:lpstr>Solstice</vt:lpstr>
      <vt:lpstr>Solstice</vt:lpstr>
      <vt:lpstr>Solstice</vt:lpstr>
      <vt:lpstr>Solstice</vt:lpstr>
      <vt:lpstr>Solstice</vt:lpstr>
      <vt:lpstr>Solstice</vt:lpstr>
      <vt:lpstr>Business Data Analysis</vt:lpstr>
      <vt:lpstr>Population &amp; samples</vt:lpstr>
      <vt:lpstr>Slide 3</vt:lpstr>
      <vt:lpstr>Exploring data</vt:lpstr>
      <vt:lpstr>Distribution</vt:lpstr>
      <vt:lpstr>Slide 6</vt:lpstr>
      <vt:lpstr>Density Curve</vt:lpstr>
      <vt:lpstr>Normal Distribution</vt:lpstr>
      <vt:lpstr>Normal Distribution</vt:lpstr>
      <vt:lpstr>Standard Deviation</vt:lpstr>
      <vt:lpstr>Example</vt:lpstr>
      <vt:lpstr>Other Distributions</vt:lpstr>
      <vt:lpstr>Z-score</vt:lpstr>
      <vt:lpstr>Z-score</vt:lpstr>
      <vt:lpstr>How did you and your neighbour do on the exam?</vt:lpstr>
      <vt:lpstr>Try these…</vt:lpstr>
      <vt:lpstr>What was the exam score?</vt:lpstr>
      <vt:lpstr>Standardize</vt:lpstr>
      <vt:lpstr>Example</vt:lpstr>
      <vt:lpstr>Work it out!</vt:lpstr>
      <vt:lpstr>Statistical tables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Analysis</dc:title>
  <dc:creator/>
  <cp:lastModifiedBy>Jer Hayes</cp:lastModifiedBy>
  <cp:revision>57</cp:revision>
  <dcterms:created xsi:type="dcterms:W3CDTF">2012-08-13T15:47:13Z</dcterms:created>
  <dcterms:modified xsi:type="dcterms:W3CDTF">2013-09-25T18:12:38Z</dcterms:modified>
</cp:coreProperties>
</file>