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60" r:id="rId2"/>
    <p:sldId id="256" r:id="rId3"/>
    <p:sldId id="257" r:id="rId4"/>
    <p:sldId id="261" r:id="rId5"/>
    <p:sldId id="262" r:id="rId6"/>
    <p:sldId id="264" r:id="rId7"/>
    <p:sldId id="265" r:id="rId8"/>
    <p:sldId id="268" r:id="rId9"/>
    <p:sldId id="269" r:id="rId10"/>
    <p:sldId id="266"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0e50d263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0e50d263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C5C31-7666-4F1C-A46A-56A57D1C71AF}"/>
              </a:ext>
            </a:extLst>
          </p:cNvPr>
          <p:cNvSpPr>
            <a:spLocks noGrp="1"/>
          </p:cNvSpPr>
          <p:nvPr>
            <p:ph type="ctrTitle"/>
          </p:nvPr>
        </p:nvSpPr>
        <p:spPr>
          <a:xfrm>
            <a:off x="89453" y="469348"/>
            <a:ext cx="8915400" cy="1816098"/>
          </a:xfrm>
        </p:spPr>
        <p:txBody>
          <a:bodyPr>
            <a:normAutofit/>
          </a:bodyPr>
          <a:lstStyle/>
          <a:p>
            <a:pPr algn="ctr"/>
            <a:r>
              <a:rPr lang="en-US" sz="2700" b="1" dirty="0">
                <a:latin typeface="Times New Roman" panose="02020603050405020304" charset="0"/>
                <a:cs typeface="Times New Roman" panose="02020603050405020304" charset="0"/>
                <a:sym typeface="+mn-ea"/>
              </a:rPr>
              <a:t>COGNITIVE AUTOMATION IN EVALUATING COMPANY ASSOCIATES FOR APPRAISAL PROCESS</a:t>
            </a:r>
            <a:endParaRPr lang="en-IN" sz="2700" dirty="0"/>
          </a:p>
        </p:txBody>
      </p:sp>
      <p:sp>
        <p:nvSpPr>
          <p:cNvPr id="3" name="Subtitle 2">
            <a:extLst>
              <a:ext uri="{FF2B5EF4-FFF2-40B4-BE49-F238E27FC236}">
                <a16:creationId xmlns:a16="http://schemas.microsoft.com/office/drawing/2014/main" id="{38F12575-AEA4-4340-B246-A7CAA2E7D830}"/>
              </a:ext>
            </a:extLst>
          </p:cNvPr>
          <p:cNvSpPr>
            <a:spLocks noGrp="1"/>
          </p:cNvSpPr>
          <p:nvPr>
            <p:ph type="subTitle" idx="1"/>
          </p:nvPr>
        </p:nvSpPr>
        <p:spPr>
          <a:xfrm>
            <a:off x="89453" y="2571751"/>
            <a:ext cx="8915400" cy="1741832"/>
          </a:xfrm>
        </p:spPr>
        <p:txBody>
          <a:bodyPr>
            <a:normAutofit/>
          </a:bodyPr>
          <a:lstStyle/>
          <a:p>
            <a:r>
              <a:rPr lang="en-US" sz="1200" b="1" dirty="0">
                <a:solidFill>
                  <a:schemeClr val="tx1"/>
                </a:solidFill>
              </a:rPr>
              <a:t>VIT </a:t>
            </a:r>
            <a:r>
              <a:rPr lang="en-US" sz="1200" b="1" dirty="0" err="1">
                <a:solidFill>
                  <a:schemeClr val="tx1"/>
                </a:solidFill>
              </a:rPr>
              <a:t>Vellore_Team</a:t>
            </a:r>
            <a:r>
              <a:rPr lang="en-US" sz="1200" b="1" dirty="0">
                <a:solidFill>
                  <a:schemeClr val="tx1"/>
                </a:solidFill>
              </a:rPr>
              <a:t> </a:t>
            </a:r>
            <a:r>
              <a:rPr lang="en-US" sz="1200" b="1" dirty="0" err="1">
                <a:solidFill>
                  <a:schemeClr val="tx1"/>
                </a:solidFill>
              </a:rPr>
              <a:t>Strark</a:t>
            </a:r>
            <a:endParaRPr lang="en-US" sz="1200" b="1" dirty="0">
              <a:solidFill>
                <a:schemeClr val="tx1"/>
              </a:solidFill>
            </a:endParaRPr>
          </a:p>
          <a:p>
            <a:r>
              <a:rPr lang="en-US" sz="1200" b="1" dirty="0">
                <a:solidFill>
                  <a:schemeClr val="tx1"/>
                </a:solidFill>
              </a:rPr>
              <a:t>1. NSB </a:t>
            </a:r>
            <a:r>
              <a:rPr lang="en-US" sz="1200" b="1" dirty="0" err="1">
                <a:solidFill>
                  <a:schemeClr val="tx1"/>
                </a:solidFill>
              </a:rPr>
              <a:t>Vamsee</a:t>
            </a:r>
            <a:r>
              <a:rPr lang="en-US" sz="1200" b="1" dirty="0">
                <a:solidFill>
                  <a:schemeClr val="tx1"/>
                </a:solidFill>
              </a:rPr>
              <a:t> Krishna (Leader)</a:t>
            </a:r>
          </a:p>
          <a:p>
            <a:r>
              <a:rPr lang="en-US" sz="1200" b="1" dirty="0">
                <a:solidFill>
                  <a:schemeClr val="tx1"/>
                </a:solidFill>
              </a:rPr>
              <a:t>Email : nsbvamsee.krishna2019@vitstudent.ac.in</a:t>
            </a:r>
          </a:p>
          <a:p>
            <a:r>
              <a:rPr lang="en-US" sz="1200" b="1" dirty="0">
                <a:solidFill>
                  <a:schemeClr val="tx1"/>
                </a:solidFill>
              </a:rPr>
              <a:t>2. Andrew Moses</a:t>
            </a:r>
          </a:p>
          <a:p>
            <a:r>
              <a:rPr lang="en-US" sz="1200" b="1" dirty="0">
                <a:solidFill>
                  <a:schemeClr val="tx1"/>
                </a:solidFill>
              </a:rPr>
              <a:t>Email : andrew2moses@gmail.com</a:t>
            </a:r>
          </a:p>
          <a:p>
            <a:r>
              <a:rPr lang="en-US" sz="1200" b="1" dirty="0">
                <a:solidFill>
                  <a:schemeClr val="tx1"/>
                </a:solidFill>
              </a:rPr>
              <a:t>3. </a:t>
            </a:r>
            <a:r>
              <a:rPr lang="en-US" sz="1200" b="1" dirty="0" err="1">
                <a:solidFill>
                  <a:schemeClr val="tx1"/>
                </a:solidFill>
              </a:rPr>
              <a:t>Muvvala</a:t>
            </a:r>
            <a:r>
              <a:rPr lang="en-US" sz="1200" b="1" dirty="0">
                <a:solidFill>
                  <a:schemeClr val="tx1"/>
                </a:solidFill>
              </a:rPr>
              <a:t> Venkata </a:t>
            </a:r>
            <a:r>
              <a:rPr lang="en-US" sz="1200" b="1" dirty="0" err="1">
                <a:solidFill>
                  <a:schemeClr val="tx1"/>
                </a:solidFill>
              </a:rPr>
              <a:t>Aravinda</a:t>
            </a:r>
            <a:r>
              <a:rPr lang="en-US" sz="1200" b="1" dirty="0">
                <a:solidFill>
                  <a:schemeClr val="tx1"/>
                </a:solidFill>
              </a:rPr>
              <a:t> Satvik</a:t>
            </a:r>
          </a:p>
          <a:p>
            <a:r>
              <a:rPr lang="en-US" sz="1200" b="1" dirty="0">
                <a:solidFill>
                  <a:schemeClr val="tx1"/>
                </a:solidFill>
              </a:rPr>
              <a:t>Email : aravindsatvik@gmail.com </a:t>
            </a:r>
          </a:p>
        </p:txBody>
      </p:sp>
    </p:spTree>
    <p:extLst>
      <p:ext uri="{BB962C8B-B14F-4D97-AF65-F5344CB8AC3E}">
        <p14:creationId xmlns:p14="http://schemas.microsoft.com/office/powerpoint/2010/main" val="3922229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28D451-BA3F-46FB-8BCB-2011205F35B5}"/>
              </a:ext>
            </a:extLst>
          </p:cNvPr>
          <p:cNvSpPr>
            <a:spLocks noGrp="1"/>
          </p:cNvSpPr>
          <p:nvPr>
            <p:ph type="body" idx="1"/>
          </p:nvPr>
        </p:nvSpPr>
        <p:spPr>
          <a:xfrm>
            <a:off x="311700" y="276446"/>
            <a:ext cx="8520600" cy="4867053"/>
          </a:xfrm>
        </p:spPr>
        <p:txBody>
          <a:bodyPr/>
          <a:lstStyle/>
          <a:p>
            <a:pPr marL="114300" indent="0">
              <a:buNone/>
            </a:pPr>
            <a:r>
              <a:rPr lang="en-IN" sz="2400" b="1" u="sng" dirty="0">
                <a:solidFill>
                  <a:schemeClr val="tx1"/>
                </a:solidFill>
                <a:latin typeface="Times New Roman" panose="02020603050405020304" pitchFamily="18" charset="0"/>
                <a:cs typeface="Times New Roman" panose="02020603050405020304" pitchFamily="18" charset="0"/>
              </a:rPr>
              <a:t>Things done till now:</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500" dirty="0">
                <a:solidFill>
                  <a:schemeClr val="tx1"/>
                </a:solidFill>
                <a:latin typeface="Times New Roman" panose="02020603050405020304" pitchFamily="18" charset="0"/>
                <a:cs typeface="Times New Roman" panose="02020603050405020304" pitchFamily="18" charset="0"/>
              </a:rPr>
              <a:t>Collected all the necessary raw data from the respective websites.</a:t>
            </a:r>
          </a:p>
          <a:p>
            <a:pPr>
              <a:buFont typeface="Wingdings" panose="05000000000000000000" pitchFamily="2" charset="2"/>
              <a:buChar char="§"/>
            </a:pPr>
            <a:r>
              <a:rPr lang="en-IN" sz="1500" dirty="0">
                <a:solidFill>
                  <a:schemeClr val="tx1"/>
                </a:solidFill>
                <a:latin typeface="Times New Roman" panose="02020603050405020304" pitchFamily="18" charset="0"/>
                <a:cs typeface="Times New Roman" panose="02020603050405020304" pitchFamily="18" charset="0"/>
              </a:rPr>
              <a:t>Parsed the structured raw data.</a:t>
            </a:r>
          </a:p>
          <a:p>
            <a:pPr>
              <a:buFont typeface="Wingdings" panose="05000000000000000000" pitchFamily="2" charset="2"/>
              <a:buChar char="§"/>
            </a:pPr>
            <a:r>
              <a:rPr lang="en-IN" sz="1500" dirty="0">
                <a:solidFill>
                  <a:schemeClr val="tx1"/>
                </a:solidFill>
                <a:latin typeface="Times New Roman" panose="02020603050405020304" pitchFamily="18" charset="0"/>
                <a:cs typeface="Times New Roman" panose="02020603050405020304" pitchFamily="18" charset="0"/>
              </a:rPr>
              <a:t>Divided the unstructured data into clusters and parsed them.</a:t>
            </a:r>
          </a:p>
          <a:p>
            <a:pPr>
              <a:buFont typeface="Wingdings" panose="05000000000000000000" pitchFamily="2" charset="2"/>
              <a:buChar char="§"/>
            </a:pPr>
            <a:r>
              <a:rPr lang="en-IN" sz="1500" dirty="0">
                <a:solidFill>
                  <a:schemeClr val="tx1"/>
                </a:solidFill>
                <a:latin typeface="Times New Roman" panose="02020603050405020304" pitchFamily="18" charset="0"/>
                <a:cs typeface="Times New Roman" panose="02020603050405020304" pitchFamily="18" charset="0"/>
              </a:rPr>
              <a:t>Created a tableau from the parsed data.</a:t>
            </a:r>
          </a:p>
          <a:p>
            <a:pPr marL="114300" indent="0">
              <a:buNone/>
            </a:pPr>
            <a:r>
              <a:rPr lang="en-IN" sz="2400" b="1" u="sng" dirty="0">
                <a:solidFill>
                  <a:schemeClr val="tx1"/>
                </a:solidFill>
                <a:latin typeface="Times New Roman" panose="02020603050405020304" pitchFamily="18" charset="0"/>
                <a:cs typeface="Times New Roman" panose="02020603050405020304" pitchFamily="18" charset="0"/>
              </a:rPr>
              <a:t>Things need to be done:</a:t>
            </a:r>
          </a:p>
          <a:p>
            <a:pPr>
              <a:buFont typeface="Wingdings" panose="05000000000000000000" pitchFamily="2" charset="2"/>
              <a:buChar char="§"/>
            </a:pPr>
            <a:r>
              <a:rPr lang="en-IN" sz="1500" dirty="0">
                <a:solidFill>
                  <a:schemeClr val="tx1"/>
                </a:solidFill>
                <a:latin typeface="Times New Roman" panose="02020603050405020304" pitchFamily="18" charset="0"/>
                <a:cs typeface="Times New Roman" panose="02020603050405020304" pitchFamily="18" charset="0"/>
              </a:rPr>
              <a:t>Storing all the data in a database.</a:t>
            </a:r>
          </a:p>
          <a:p>
            <a:pPr>
              <a:buFont typeface="Wingdings" panose="05000000000000000000" pitchFamily="2" charset="2"/>
              <a:buChar char="§"/>
            </a:pPr>
            <a:r>
              <a:rPr lang="en-IN" sz="1500" dirty="0">
                <a:solidFill>
                  <a:schemeClr val="tx1"/>
                </a:solidFill>
                <a:latin typeface="Times New Roman" panose="02020603050405020304" pitchFamily="18" charset="0"/>
                <a:cs typeface="Times New Roman" panose="02020603050405020304" pitchFamily="18" charset="0"/>
              </a:rPr>
              <a:t>Creating an intelligent system from the database.</a:t>
            </a:r>
          </a:p>
          <a:p>
            <a:pPr>
              <a:buFont typeface="Wingdings" panose="05000000000000000000" pitchFamily="2" charset="2"/>
              <a:buChar char="§"/>
            </a:pPr>
            <a:r>
              <a:rPr lang="en-IN" sz="1500" dirty="0">
                <a:solidFill>
                  <a:schemeClr val="tx1"/>
                </a:solidFill>
                <a:latin typeface="Times New Roman" panose="02020603050405020304" pitchFamily="18" charset="0"/>
                <a:cs typeface="Times New Roman" panose="02020603050405020304" pitchFamily="18" charset="0"/>
              </a:rPr>
              <a:t>Creating an employee wise dash-board and dash-board to identify the top performers.</a:t>
            </a:r>
          </a:p>
          <a:p>
            <a:pPr>
              <a:buFont typeface="Wingdings" panose="05000000000000000000" pitchFamily="2" charset="2"/>
              <a:buChar char="§"/>
            </a:pPr>
            <a:endParaRPr lang="en-IN" sz="15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15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15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15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1500" dirty="0">
              <a:solidFill>
                <a:schemeClr val="tx1"/>
              </a:solidFill>
              <a:latin typeface="Times New Roman" panose="02020603050405020304" pitchFamily="18" charset="0"/>
              <a:cs typeface="Times New Roman" panose="02020603050405020304" pitchFamily="18" charset="0"/>
            </a:endParaRPr>
          </a:p>
          <a:p>
            <a:pPr marL="114300" indent="0">
              <a:buNone/>
            </a:pPr>
            <a:r>
              <a:rPr lang="en-IN" sz="4000" dirty="0">
                <a:solidFill>
                  <a:schemeClr val="tx1"/>
                </a:solidFill>
                <a:latin typeface="Times New Roman" panose="02020603050405020304" pitchFamily="18" charset="0"/>
                <a:cs typeface="Times New Roman" panose="02020603050405020304" pitchFamily="18" charset="0"/>
              </a:rPr>
              <a:t>                  </a:t>
            </a:r>
            <a:r>
              <a:rPr lang="en-IN" sz="4000" b="1" dirty="0">
                <a:solidFill>
                  <a:schemeClr val="tx1"/>
                </a:solidFill>
                <a:latin typeface="Times New Roman" panose="02020603050405020304" pitchFamily="18" charset="0"/>
                <a:cs typeface="Times New Roman" panose="02020603050405020304" pitchFamily="18" charset="0"/>
              </a:rPr>
              <a:t>THANK YOU</a:t>
            </a:r>
          </a:p>
          <a:p>
            <a:pPr>
              <a:buFont typeface="Wingdings" panose="05000000000000000000" pitchFamily="2" charset="2"/>
              <a:buChar char="§"/>
            </a:pPr>
            <a:endParaRPr lang="en-IN" sz="1500"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353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280200" y="1993500"/>
            <a:ext cx="4614600" cy="28095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a:spLocks noGrp="1"/>
          </p:cNvSpPr>
          <p:nvPr>
            <p:ph type="title"/>
          </p:nvPr>
        </p:nvSpPr>
        <p:spPr>
          <a:xfrm>
            <a:off x="311700" y="329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we propose to solve!</a:t>
            </a:r>
            <a:endParaRPr/>
          </a:p>
        </p:txBody>
      </p:sp>
      <p:sp>
        <p:nvSpPr>
          <p:cNvPr id="56" name="Google Shape;56;p13"/>
          <p:cNvSpPr txBox="1"/>
          <p:nvPr/>
        </p:nvSpPr>
        <p:spPr>
          <a:xfrm>
            <a:off x="311700" y="1110950"/>
            <a:ext cx="3172500" cy="7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1. Capture various contributions of an individual in an enterprise</a:t>
            </a:r>
            <a:endParaRPr i="1"/>
          </a:p>
        </p:txBody>
      </p:sp>
      <p:pic>
        <p:nvPicPr>
          <p:cNvPr id="57" name="Google Shape;57;p13"/>
          <p:cNvPicPr preferRelativeResize="0"/>
          <p:nvPr/>
        </p:nvPicPr>
        <p:blipFill>
          <a:blip r:embed="rId3">
            <a:alphaModFix/>
          </a:blip>
          <a:stretch>
            <a:fillRect/>
          </a:stretch>
        </p:blipFill>
        <p:spPr>
          <a:xfrm>
            <a:off x="2083472" y="2798205"/>
            <a:ext cx="1008052" cy="1008049"/>
          </a:xfrm>
          <a:prstGeom prst="rect">
            <a:avLst/>
          </a:prstGeom>
          <a:noFill/>
          <a:ln>
            <a:noFill/>
          </a:ln>
        </p:spPr>
      </p:pic>
      <p:sp>
        <p:nvSpPr>
          <p:cNvPr id="58" name="Google Shape;58;p13"/>
          <p:cNvSpPr txBox="1"/>
          <p:nvPr/>
        </p:nvSpPr>
        <p:spPr>
          <a:xfrm>
            <a:off x="619028" y="2382836"/>
            <a:ext cx="1058100" cy="41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Code contribution</a:t>
            </a:r>
            <a:endParaRPr sz="1200"/>
          </a:p>
        </p:txBody>
      </p:sp>
      <p:sp>
        <p:nvSpPr>
          <p:cNvPr id="59" name="Google Shape;59;p13"/>
          <p:cNvSpPr txBox="1"/>
          <p:nvPr/>
        </p:nvSpPr>
        <p:spPr>
          <a:xfrm>
            <a:off x="1809468" y="1922075"/>
            <a:ext cx="1164300" cy="4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Contribution on tracking tools</a:t>
            </a:r>
            <a:endParaRPr sz="1200"/>
          </a:p>
        </p:txBody>
      </p:sp>
      <p:pic>
        <p:nvPicPr>
          <p:cNvPr id="60" name="Google Shape;60;p13"/>
          <p:cNvPicPr preferRelativeResize="0"/>
          <p:nvPr/>
        </p:nvPicPr>
        <p:blipFill>
          <a:blip r:embed="rId4">
            <a:alphaModFix/>
          </a:blip>
          <a:stretch>
            <a:fillRect/>
          </a:stretch>
        </p:blipFill>
        <p:spPr>
          <a:xfrm>
            <a:off x="2284829" y="2390510"/>
            <a:ext cx="806693" cy="403346"/>
          </a:xfrm>
          <a:prstGeom prst="rect">
            <a:avLst/>
          </a:prstGeom>
          <a:noFill/>
          <a:ln>
            <a:noFill/>
          </a:ln>
        </p:spPr>
      </p:pic>
      <p:pic>
        <p:nvPicPr>
          <p:cNvPr id="61" name="Google Shape;61;p13"/>
          <p:cNvPicPr preferRelativeResize="0"/>
          <p:nvPr/>
        </p:nvPicPr>
        <p:blipFill>
          <a:blip r:embed="rId5">
            <a:alphaModFix/>
          </a:blip>
          <a:stretch>
            <a:fillRect/>
          </a:stretch>
        </p:blipFill>
        <p:spPr>
          <a:xfrm>
            <a:off x="1568503" y="2706498"/>
            <a:ext cx="601112" cy="601110"/>
          </a:xfrm>
          <a:prstGeom prst="rect">
            <a:avLst/>
          </a:prstGeom>
          <a:noFill/>
          <a:ln>
            <a:noFill/>
          </a:ln>
        </p:spPr>
      </p:pic>
      <p:sp>
        <p:nvSpPr>
          <p:cNvPr id="62" name="Google Shape;62;p13"/>
          <p:cNvSpPr txBox="1"/>
          <p:nvPr/>
        </p:nvSpPr>
        <p:spPr>
          <a:xfrm>
            <a:off x="3323967" y="2163225"/>
            <a:ext cx="1303200" cy="4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Documentation contribution</a:t>
            </a:r>
            <a:endParaRPr sz="1200"/>
          </a:p>
        </p:txBody>
      </p:sp>
      <p:pic>
        <p:nvPicPr>
          <p:cNvPr id="63" name="Google Shape;63;p13"/>
          <p:cNvPicPr preferRelativeResize="0"/>
          <p:nvPr/>
        </p:nvPicPr>
        <p:blipFill>
          <a:blip r:embed="rId6">
            <a:alphaModFix/>
          </a:blip>
          <a:stretch>
            <a:fillRect/>
          </a:stretch>
        </p:blipFill>
        <p:spPr>
          <a:xfrm>
            <a:off x="3196519" y="2706486"/>
            <a:ext cx="806695" cy="496426"/>
          </a:xfrm>
          <a:prstGeom prst="rect">
            <a:avLst/>
          </a:prstGeom>
          <a:noFill/>
          <a:ln>
            <a:noFill/>
          </a:ln>
        </p:spPr>
      </p:pic>
      <p:sp>
        <p:nvSpPr>
          <p:cNvPr id="64" name="Google Shape;64;p13"/>
          <p:cNvSpPr txBox="1"/>
          <p:nvPr/>
        </p:nvSpPr>
        <p:spPr>
          <a:xfrm>
            <a:off x="3839198" y="3351730"/>
            <a:ext cx="10581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time spent on calls / discussions</a:t>
            </a:r>
            <a:endParaRPr sz="1200"/>
          </a:p>
        </p:txBody>
      </p:sp>
      <p:pic>
        <p:nvPicPr>
          <p:cNvPr id="65" name="Google Shape;65;p13"/>
          <p:cNvPicPr preferRelativeResize="0"/>
          <p:nvPr/>
        </p:nvPicPr>
        <p:blipFill>
          <a:blip r:embed="rId7">
            <a:alphaModFix/>
          </a:blip>
          <a:stretch>
            <a:fillRect/>
          </a:stretch>
        </p:blipFill>
        <p:spPr>
          <a:xfrm>
            <a:off x="3153069" y="3352123"/>
            <a:ext cx="700805" cy="700803"/>
          </a:xfrm>
          <a:prstGeom prst="rect">
            <a:avLst/>
          </a:prstGeom>
          <a:noFill/>
          <a:ln>
            <a:noFill/>
          </a:ln>
        </p:spPr>
      </p:pic>
      <p:sp>
        <p:nvSpPr>
          <p:cNvPr id="66" name="Google Shape;66;p13"/>
          <p:cNvSpPr txBox="1"/>
          <p:nvPr/>
        </p:nvSpPr>
        <p:spPr>
          <a:xfrm>
            <a:off x="415300" y="3324853"/>
            <a:ext cx="1058100" cy="7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other unstructured involvement by parsing emails and raw text</a:t>
            </a:r>
            <a:endParaRPr sz="1200"/>
          </a:p>
        </p:txBody>
      </p:sp>
      <p:pic>
        <p:nvPicPr>
          <p:cNvPr id="67" name="Google Shape;67;p13"/>
          <p:cNvPicPr preferRelativeResize="0"/>
          <p:nvPr/>
        </p:nvPicPr>
        <p:blipFill>
          <a:blip r:embed="rId8">
            <a:alphaModFix/>
          </a:blip>
          <a:stretch>
            <a:fillRect/>
          </a:stretch>
        </p:blipFill>
        <p:spPr>
          <a:xfrm>
            <a:off x="1388064" y="3430937"/>
            <a:ext cx="601112" cy="599614"/>
          </a:xfrm>
          <a:prstGeom prst="rect">
            <a:avLst/>
          </a:prstGeom>
          <a:noFill/>
          <a:ln>
            <a:noFill/>
          </a:ln>
        </p:spPr>
      </p:pic>
      <p:pic>
        <p:nvPicPr>
          <p:cNvPr id="68" name="Google Shape;68;p13"/>
          <p:cNvPicPr preferRelativeResize="0"/>
          <p:nvPr/>
        </p:nvPicPr>
        <p:blipFill>
          <a:blip r:embed="rId9">
            <a:alphaModFix/>
          </a:blip>
          <a:stretch>
            <a:fillRect/>
          </a:stretch>
        </p:blipFill>
        <p:spPr>
          <a:xfrm>
            <a:off x="1796677" y="4017173"/>
            <a:ext cx="341882" cy="418801"/>
          </a:xfrm>
          <a:prstGeom prst="rect">
            <a:avLst/>
          </a:prstGeom>
          <a:noFill/>
          <a:ln>
            <a:noFill/>
          </a:ln>
        </p:spPr>
      </p:pic>
      <p:pic>
        <p:nvPicPr>
          <p:cNvPr id="69" name="Google Shape;69;p13"/>
          <p:cNvPicPr preferRelativeResize="0"/>
          <p:nvPr/>
        </p:nvPicPr>
        <p:blipFill>
          <a:blip r:embed="rId10">
            <a:alphaModFix/>
          </a:blip>
          <a:stretch>
            <a:fillRect/>
          </a:stretch>
        </p:blipFill>
        <p:spPr>
          <a:xfrm>
            <a:off x="5756902" y="2718975"/>
            <a:ext cx="3283073" cy="1757555"/>
          </a:xfrm>
          <a:prstGeom prst="rect">
            <a:avLst/>
          </a:prstGeom>
          <a:noFill/>
          <a:ln>
            <a:noFill/>
          </a:ln>
        </p:spPr>
      </p:pic>
      <p:sp>
        <p:nvSpPr>
          <p:cNvPr id="70" name="Google Shape;70;p13"/>
          <p:cNvSpPr txBox="1"/>
          <p:nvPr/>
        </p:nvSpPr>
        <p:spPr>
          <a:xfrm>
            <a:off x="5971500" y="4425600"/>
            <a:ext cx="3172500" cy="7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2. Both Structured and unstructured (raw text) are stored in a DB</a:t>
            </a:r>
            <a:endParaRPr i="1"/>
          </a:p>
          <a:p>
            <a:pPr marL="457200" lvl="0" indent="0" algn="l" rtl="0">
              <a:spcBef>
                <a:spcPts val="0"/>
              </a:spcBef>
              <a:spcAft>
                <a:spcPts val="0"/>
              </a:spcAft>
              <a:buNone/>
            </a:pPr>
            <a:endParaRPr i="1"/>
          </a:p>
        </p:txBody>
      </p:sp>
      <p:sp>
        <p:nvSpPr>
          <p:cNvPr id="71" name="Google Shape;71;p13"/>
          <p:cNvSpPr/>
          <p:nvPr/>
        </p:nvSpPr>
        <p:spPr>
          <a:xfrm rot="608772">
            <a:off x="4552183" y="787063"/>
            <a:ext cx="3537115" cy="1365661"/>
          </a:xfrm>
          <a:prstGeom prst="curvedDownArrow">
            <a:avLst>
              <a:gd name="adj1" fmla="val 30898"/>
              <a:gd name="adj2" fmla="val 48376"/>
              <a:gd name="adj3" fmla="val 2610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txBox="1"/>
          <p:nvPr/>
        </p:nvSpPr>
        <p:spPr>
          <a:xfrm>
            <a:off x="3080825" y="4262850"/>
            <a:ext cx="14847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Attendance at meetups!</a:t>
            </a:r>
            <a:endParaRPr sz="1200"/>
          </a:p>
        </p:txBody>
      </p:sp>
      <p:pic>
        <p:nvPicPr>
          <p:cNvPr id="73" name="Google Shape;73;p13"/>
          <p:cNvPicPr preferRelativeResize="0"/>
          <p:nvPr/>
        </p:nvPicPr>
        <p:blipFill rotWithShape="1">
          <a:blip r:embed="rId11">
            <a:alphaModFix/>
          </a:blip>
          <a:srcRect b="9436"/>
          <a:stretch/>
        </p:blipFill>
        <p:spPr>
          <a:xfrm>
            <a:off x="2592075" y="4017175"/>
            <a:ext cx="560995" cy="548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How we propose to solve!</a:t>
            </a:r>
            <a:endParaRPr/>
          </a:p>
          <a:p>
            <a:pPr marL="0" lvl="0" indent="0" algn="l" rtl="0">
              <a:spcBef>
                <a:spcPts val="0"/>
              </a:spcBef>
              <a:spcAft>
                <a:spcPts val="0"/>
              </a:spcAft>
              <a:buNone/>
            </a:pPr>
            <a:endParaRPr/>
          </a:p>
        </p:txBody>
      </p:sp>
      <p:sp>
        <p:nvSpPr>
          <p:cNvPr id="79" name="Google Shape;79;p14"/>
          <p:cNvSpPr txBox="1"/>
          <p:nvPr/>
        </p:nvSpPr>
        <p:spPr>
          <a:xfrm>
            <a:off x="311700" y="1311825"/>
            <a:ext cx="3359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3. Process unstructured data and come up with machine understand features</a:t>
            </a:r>
            <a:endParaRPr i="1"/>
          </a:p>
        </p:txBody>
      </p:sp>
      <p:pic>
        <p:nvPicPr>
          <p:cNvPr id="80" name="Google Shape;80;p14"/>
          <p:cNvPicPr preferRelativeResize="0"/>
          <p:nvPr/>
        </p:nvPicPr>
        <p:blipFill>
          <a:blip r:embed="rId3">
            <a:alphaModFix/>
          </a:blip>
          <a:stretch>
            <a:fillRect/>
          </a:stretch>
        </p:blipFill>
        <p:spPr>
          <a:xfrm>
            <a:off x="365097" y="3382750"/>
            <a:ext cx="2443551" cy="1138235"/>
          </a:xfrm>
          <a:prstGeom prst="rect">
            <a:avLst/>
          </a:prstGeom>
          <a:noFill/>
          <a:ln>
            <a:noFill/>
          </a:ln>
        </p:spPr>
      </p:pic>
      <p:pic>
        <p:nvPicPr>
          <p:cNvPr id="81" name="Google Shape;81;p14"/>
          <p:cNvPicPr preferRelativeResize="0"/>
          <p:nvPr/>
        </p:nvPicPr>
        <p:blipFill>
          <a:blip r:embed="rId4">
            <a:alphaModFix/>
          </a:blip>
          <a:stretch>
            <a:fillRect/>
          </a:stretch>
        </p:blipFill>
        <p:spPr>
          <a:xfrm>
            <a:off x="311694" y="2022750"/>
            <a:ext cx="2443551" cy="1221776"/>
          </a:xfrm>
          <a:prstGeom prst="rect">
            <a:avLst/>
          </a:prstGeom>
          <a:noFill/>
          <a:ln>
            <a:noFill/>
          </a:ln>
        </p:spPr>
      </p:pic>
      <p:sp>
        <p:nvSpPr>
          <p:cNvPr id="82" name="Google Shape;82;p14"/>
          <p:cNvSpPr txBox="1"/>
          <p:nvPr/>
        </p:nvSpPr>
        <p:spPr>
          <a:xfrm>
            <a:off x="4405850" y="1482225"/>
            <a:ext cx="2163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4. Clustering (unsupervised learning) to group associates.</a:t>
            </a:r>
            <a:endParaRPr i="1"/>
          </a:p>
        </p:txBody>
      </p:sp>
      <p:pic>
        <p:nvPicPr>
          <p:cNvPr id="83" name="Google Shape;83;p14"/>
          <p:cNvPicPr preferRelativeResize="0"/>
          <p:nvPr/>
        </p:nvPicPr>
        <p:blipFill>
          <a:blip r:embed="rId5">
            <a:alphaModFix/>
          </a:blip>
          <a:stretch>
            <a:fillRect/>
          </a:stretch>
        </p:blipFill>
        <p:spPr>
          <a:xfrm>
            <a:off x="6435988" y="1017725"/>
            <a:ext cx="2244129" cy="1501700"/>
          </a:xfrm>
          <a:prstGeom prst="rect">
            <a:avLst/>
          </a:prstGeom>
          <a:noFill/>
          <a:ln>
            <a:noFill/>
          </a:ln>
        </p:spPr>
      </p:pic>
      <p:sp>
        <p:nvSpPr>
          <p:cNvPr id="84" name="Google Shape;84;p14"/>
          <p:cNvSpPr txBox="1"/>
          <p:nvPr/>
        </p:nvSpPr>
        <p:spPr>
          <a:xfrm>
            <a:off x="3778450" y="3456125"/>
            <a:ext cx="2673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5. Dashboard visualizing detailed content with varied parameters over time using the built model. Assisting decision makers</a:t>
            </a:r>
            <a:endParaRPr i="1"/>
          </a:p>
        </p:txBody>
      </p:sp>
      <p:pic>
        <p:nvPicPr>
          <p:cNvPr id="85" name="Google Shape;85;p14"/>
          <p:cNvPicPr preferRelativeResize="0"/>
          <p:nvPr/>
        </p:nvPicPr>
        <p:blipFill>
          <a:blip r:embed="rId6">
            <a:alphaModFix/>
          </a:blip>
          <a:stretch>
            <a:fillRect/>
          </a:stretch>
        </p:blipFill>
        <p:spPr>
          <a:xfrm>
            <a:off x="6510300" y="3382738"/>
            <a:ext cx="2095500" cy="162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3B4D9-28D3-4CB4-93CE-96569AAAA3D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DETAILED BUSINESS CASE</a:t>
            </a:r>
          </a:p>
        </p:txBody>
      </p:sp>
      <p:sp>
        <p:nvSpPr>
          <p:cNvPr id="3" name="Text Placeholder 2">
            <a:extLst>
              <a:ext uri="{FF2B5EF4-FFF2-40B4-BE49-F238E27FC236}">
                <a16:creationId xmlns:a16="http://schemas.microsoft.com/office/drawing/2014/main" id="{3EAC2AA9-5C90-4EAF-9467-0BD1B5D35ADB}"/>
              </a:ext>
            </a:extLst>
          </p:cNvPr>
          <p:cNvSpPr>
            <a:spLocks noGrp="1"/>
          </p:cNvSpPr>
          <p:nvPr>
            <p:ph type="body" idx="1"/>
          </p:nvPr>
        </p:nvSpPr>
        <p:spPr>
          <a:xfrm>
            <a:off x="311700" y="1152475"/>
            <a:ext cx="8520600" cy="3546000"/>
          </a:xfrm>
        </p:spPr>
        <p:txBody>
          <a:bodyPr/>
          <a:lstStyle/>
          <a:p>
            <a:pPr>
              <a:buFont typeface="Wingdings" panose="05000000000000000000" pitchFamily="2" charset="2"/>
              <a:buChar char="§"/>
            </a:pPr>
            <a:r>
              <a:rPr lang="en-US" sz="1500" dirty="0">
                <a:solidFill>
                  <a:schemeClr val="tx1"/>
                </a:solidFill>
                <a:latin typeface="Times New Roman" panose="02020603050405020304" pitchFamily="18" charset="0"/>
                <a:cs typeface="Times New Roman" panose="02020603050405020304" pitchFamily="18" charset="0"/>
              </a:rPr>
              <a:t>The key idea of this business case is about building an intelligent system to track all the necessary parameters for evaluating the employee of a company and making a dashboard of it which can be very helpful in the appraisal process. </a:t>
            </a:r>
          </a:p>
          <a:p>
            <a:pPr>
              <a:buFont typeface="Wingdings" panose="05000000000000000000" pitchFamily="2" charset="2"/>
              <a:buChar char="§"/>
            </a:pPr>
            <a:r>
              <a:rPr lang="en-US" sz="1500" dirty="0">
                <a:solidFill>
                  <a:schemeClr val="tx1"/>
                </a:solidFill>
                <a:latin typeface="Times New Roman" panose="02020603050405020304" pitchFamily="18" charset="0"/>
                <a:cs typeface="Times New Roman" panose="02020603050405020304" pitchFamily="18" charset="0"/>
              </a:rPr>
              <a:t>The parameters that we are tracking from an employee are code contribution in Git, issue tracking in Jira, document contribution in confluence, skype call logs to track whether the employee attended meetings or not and time spent on it, and tracking the emails sent or received by the employees. </a:t>
            </a:r>
          </a:p>
          <a:p>
            <a:pPr>
              <a:buFont typeface="Wingdings" panose="05000000000000000000" pitchFamily="2" charset="2"/>
              <a:buChar char="§"/>
            </a:pPr>
            <a:r>
              <a:rPr lang="en-US" sz="1500" dirty="0">
                <a:solidFill>
                  <a:schemeClr val="tx1"/>
                </a:solidFill>
                <a:latin typeface="Times New Roman" panose="02020603050405020304" pitchFamily="18" charset="0"/>
                <a:cs typeface="Times New Roman" panose="02020603050405020304" pitchFamily="18" charset="0"/>
              </a:rPr>
              <a:t>This data extraction involves a certain set of tools and both structured and unstructured data(raw data) are stored in a database. </a:t>
            </a:r>
          </a:p>
          <a:p>
            <a:pPr>
              <a:buFont typeface="Wingdings" panose="05000000000000000000" pitchFamily="2" charset="2"/>
              <a:buChar char="§"/>
            </a:pPr>
            <a:r>
              <a:rPr lang="en-US" sz="1500" dirty="0">
                <a:solidFill>
                  <a:schemeClr val="tx1"/>
                </a:solidFill>
                <a:latin typeface="Times New Roman" panose="02020603050405020304" pitchFamily="18" charset="0"/>
                <a:cs typeface="Times New Roman" panose="02020603050405020304" pitchFamily="18" charset="0"/>
              </a:rPr>
              <a:t>Then, the collected data has to be parsed which involves the process of analyzing the raw data into machine-understandable features. </a:t>
            </a:r>
          </a:p>
          <a:p>
            <a:pPr>
              <a:buFont typeface="Wingdings" panose="05000000000000000000" pitchFamily="2" charset="2"/>
              <a:buChar char="§"/>
            </a:pPr>
            <a:r>
              <a:rPr lang="en-US" sz="1500" dirty="0">
                <a:solidFill>
                  <a:schemeClr val="tx1"/>
                </a:solidFill>
                <a:latin typeface="Times New Roman" panose="02020603050405020304" pitchFamily="18" charset="0"/>
                <a:cs typeface="Times New Roman" panose="02020603050405020304" pitchFamily="18" charset="0"/>
              </a:rPr>
              <a:t>Clustering has to be applied to unstructured data which is unsupervised learning to group the associates of a company. </a:t>
            </a:r>
          </a:p>
          <a:p>
            <a:pPr>
              <a:buFont typeface="Wingdings" panose="05000000000000000000" pitchFamily="2" charset="2"/>
              <a:buChar char="§"/>
            </a:pPr>
            <a:r>
              <a:rPr lang="en-US" sz="1500" dirty="0">
                <a:solidFill>
                  <a:schemeClr val="tx1"/>
                </a:solidFill>
                <a:latin typeface="Times New Roman" panose="02020603050405020304" pitchFamily="18" charset="0"/>
                <a:cs typeface="Times New Roman" panose="02020603050405020304" pitchFamily="18" charset="0"/>
              </a:rPr>
              <a:t>Finally, a dashboard has to be created by visualizing all the obtained parameters.</a:t>
            </a:r>
            <a:endParaRPr lang="en-IN" sz="1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6773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6F5F-23DB-4675-A6EB-57613BE91B0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SOLUTION DESIGN AND ARCHITECTURE</a:t>
            </a:r>
          </a:p>
        </p:txBody>
      </p:sp>
      <p:sp>
        <p:nvSpPr>
          <p:cNvPr id="3" name="Text Placeholder 2">
            <a:extLst>
              <a:ext uri="{FF2B5EF4-FFF2-40B4-BE49-F238E27FC236}">
                <a16:creationId xmlns:a16="http://schemas.microsoft.com/office/drawing/2014/main" id="{0A92BC1C-2803-49E2-83E9-E99CFA337AFB}"/>
              </a:ext>
            </a:extLst>
          </p:cNvPr>
          <p:cNvSpPr>
            <a:spLocks noGrp="1"/>
          </p:cNvSpPr>
          <p:nvPr>
            <p:ph type="body" idx="1"/>
          </p:nvPr>
        </p:nvSpPr>
        <p:spPr/>
        <p:txBody>
          <a:bodyPr/>
          <a:lstStyle/>
          <a:p>
            <a:pPr>
              <a:buFont typeface="Wingdings" panose="05000000000000000000" pitchFamily="2" charset="2"/>
              <a:buChar char="§"/>
            </a:pPr>
            <a:r>
              <a:rPr lang="en-US" sz="1500" dirty="0">
                <a:solidFill>
                  <a:schemeClr val="tx1"/>
                </a:solidFill>
                <a:latin typeface="Times New Roman" panose="02020603050405020304" pitchFamily="18" charset="0"/>
                <a:cs typeface="Times New Roman" panose="02020603050405020304" pitchFamily="18" charset="0"/>
              </a:rPr>
              <a:t>The proposed model evaluates the performance of different employees without any bias by rating their performance via different platforms such as git, </a:t>
            </a:r>
            <a:r>
              <a:rPr lang="en-US" sz="1500" dirty="0" err="1">
                <a:solidFill>
                  <a:schemeClr val="tx1"/>
                </a:solidFill>
                <a:latin typeface="Times New Roman" panose="02020603050405020304" pitchFamily="18" charset="0"/>
                <a:cs typeface="Times New Roman" panose="02020603050405020304" pitchFamily="18" charset="0"/>
              </a:rPr>
              <a:t>jira</a:t>
            </a:r>
            <a:r>
              <a:rPr lang="en-US" sz="1500" dirty="0">
                <a:solidFill>
                  <a:schemeClr val="tx1"/>
                </a:solidFill>
                <a:latin typeface="Times New Roman" panose="02020603050405020304" pitchFamily="18" charset="0"/>
                <a:cs typeface="Times New Roman" panose="02020603050405020304" pitchFamily="18" charset="0"/>
              </a:rPr>
              <a:t>, confluence, skype and emails. </a:t>
            </a:r>
          </a:p>
          <a:p>
            <a:pPr>
              <a:buFont typeface="Wingdings" panose="05000000000000000000" pitchFamily="2" charset="2"/>
              <a:buChar char="§"/>
            </a:pPr>
            <a:r>
              <a:rPr lang="en-US" sz="1500" dirty="0">
                <a:solidFill>
                  <a:schemeClr val="tx1"/>
                </a:solidFill>
                <a:latin typeface="Times New Roman" panose="02020603050405020304" pitchFamily="18" charset="0"/>
                <a:cs typeface="Times New Roman" panose="02020603050405020304" pitchFamily="18" charset="0"/>
              </a:rPr>
              <a:t>This model takes different types of input parameters such as lines of code an employee contribute, number of issues solved by an employee, document contribution, email discussion between employees and number of meetings attended by an employee. </a:t>
            </a:r>
          </a:p>
          <a:p>
            <a:pPr>
              <a:buFont typeface="Wingdings" panose="05000000000000000000" pitchFamily="2" charset="2"/>
              <a:buChar char="§"/>
            </a:pPr>
            <a:r>
              <a:rPr lang="en-US" sz="1500" dirty="0">
                <a:solidFill>
                  <a:schemeClr val="tx1"/>
                </a:solidFill>
                <a:latin typeface="Times New Roman" panose="02020603050405020304" pitchFamily="18" charset="0"/>
                <a:cs typeface="Times New Roman" panose="02020603050405020304" pitchFamily="18" charset="0"/>
              </a:rPr>
              <a:t>The input data used by this model is in the forms of both structured and unstructured (we cluster the unstructured data to form several clusters to group the associates of a company), parse them and store the data in a database. We use </a:t>
            </a:r>
            <a:r>
              <a:rPr lang="en-US" sz="1500" dirty="0" err="1">
                <a:solidFill>
                  <a:schemeClr val="tx1"/>
                </a:solidFill>
                <a:latin typeface="Times New Roman" panose="02020603050405020304" pitchFamily="18" charset="0"/>
                <a:cs typeface="Times New Roman" panose="02020603050405020304" pitchFamily="18" charset="0"/>
              </a:rPr>
              <a:t>mongodb</a:t>
            </a:r>
            <a:r>
              <a:rPr lang="en-US" sz="1500" dirty="0">
                <a:solidFill>
                  <a:schemeClr val="tx1"/>
                </a:solidFill>
                <a:latin typeface="Times New Roman" panose="02020603050405020304" pitchFamily="18" charset="0"/>
                <a:cs typeface="Times New Roman" panose="02020603050405020304" pitchFamily="18" charset="0"/>
              </a:rPr>
              <a:t> and </a:t>
            </a:r>
            <a:r>
              <a:rPr lang="en-US" sz="1500" dirty="0" err="1">
                <a:solidFill>
                  <a:schemeClr val="tx1"/>
                </a:solidFill>
                <a:latin typeface="Times New Roman" panose="02020603050405020304" pitchFamily="18" charset="0"/>
                <a:cs typeface="Times New Roman" panose="02020603050405020304" pitchFamily="18" charset="0"/>
              </a:rPr>
              <a:t>mysql</a:t>
            </a:r>
            <a:r>
              <a:rPr lang="en-US" sz="1500" dirty="0">
                <a:solidFill>
                  <a:schemeClr val="tx1"/>
                </a:solidFill>
                <a:latin typeface="Times New Roman" panose="02020603050405020304" pitchFamily="18" charset="0"/>
                <a:cs typeface="Times New Roman" panose="02020603050405020304" pitchFamily="18" charset="0"/>
              </a:rPr>
              <a:t> as our database servers. </a:t>
            </a:r>
          </a:p>
          <a:p>
            <a:pPr>
              <a:buFont typeface="Wingdings" panose="05000000000000000000" pitchFamily="2" charset="2"/>
              <a:buChar char="§"/>
            </a:pPr>
            <a:r>
              <a:rPr lang="en-US" sz="1500" dirty="0">
                <a:solidFill>
                  <a:schemeClr val="tx1"/>
                </a:solidFill>
                <a:latin typeface="Times New Roman" panose="02020603050405020304" pitchFamily="18" charset="0"/>
                <a:cs typeface="Times New Roman" panose="02020603050405020304" pitchFamily="18" charset="0"/>
              </a:rPr>
              <a:t>Then an intelligent system is built using all the data to identify the top performers of the company in order to ease the appraisal process. </a:t>
            </a:r>
          </a:p>
          <a:p>
            <a:pPr>
              <a:buFont typeface="Wingdings" panose="05000000000000000000" pitchFamily="2" charset="2"/>
              <a:buChar char="§"/>
            </a:pPr>
            <a:r>
              <a:rPr lang="en-US" sz="1500" dirty="0">
                <a:solidFill>
                  <a:schemeClr val="tx1"/>
                </a:solidFill>
                <a:latin typeface="Times New Roman" panose="02020603050405020304" pitchFamily="18" charset="0"/>
                <a:cs typeface="Times New Roman" panose="02020603050405020304" pitchFamily="18" charset="0"/>
              </a:rPr>
              <a:t>We use tableau and intelligent system to create a web based dashboard to visualize the data and measure the performance of the employees.</a:t>
            </a:r>
            <a:endParaRPr lang="en-IN" sz="1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19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A6FBF4-46F6-41CE-B070-716F8B221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231" y="0"/>
            <a:ext cx="7385539" cy="5143500"/>
          </a:xfrm>
          <a:prstGeom prst="rect">
            <a:avLst/>
          </a:prstGeom>
        </p:spPr>
      </p:pic>
      <p:pic>
        <p:nvPicPr>
          <p:cNvPr id="7" name="Picture 6">
            <a:extLst>
              <a:ext uri="{FF2B5EF4-FFF2-40B4-BE49-F238E27FC236}">
                <a16:creationId xmlns:a16="http://schemas.microsoft.com/office/drawing/2014/main" id="{BD1AA3E8-B851-471C-9BEB-63F79E4C82F9}"/>
              </a:ext>
            </a:extLst>
          </p:cNvPr>
          <p:cNvPicPr>
            <a:picLocks noChangeAspect="1"/>
          </p:cNvPicPr>
          <p:nvPr/>
        </p:nvPicPr>
        <p:blipFill rotWithShape="1">
          <a:blip r:embed="rId3">
            <a:extLst>
              <a:ext uri="{28A0092B-C50C-407E-A947-70E740481C1C}">
                <a14:useLocalDpi xmlns:a14="http://schemas.microsoft.com/office/drawing/2010/main" val="0"/>
              </a:ext>
            </a:extLst>
          </a:blip>
          <a:srcRect t="13230"/>
          <a:stretch/>
        </p:blipFill>
        <p:spPr>
          <a:xfrm>
            <a:off x="807861" y="680484"/>
            <a:ext cx="7528278" cy="4463016"/>
          </a:xfrm>
          <a:prstGeom prst="rect">
            <a:avLst/>
          </a:prstGeom>
        </p:spPr>
      </p:pic>
      <p:sp>
        <p:nvSpPr>
          <p:cNvPr id="4" name="Title 1">
            <a:extLst>
              <a:ext uri="{FF2B5EF4-FFF2-40B4-BE49-F238E27FC236}">
                <a16:creationId xmlns:a16="http://schemas.microsoft.com/office/drawing/2014/main" id="{84FB4A45-BBC4-46AF-B8A1-956B92C359F7}"/>
              </a:ext>
            </a:extLst>
          </p:cNvPr>
          <p:cNvSpPr txBox="1">
            <a:spLocks/>
          </p:cNvSpPr>
          <p:nvPr/>
        </p:nvSpPr>
        <p:spPr>
          <a:xfrm>
            <a:off x="311700" y="0"/>
            <a:ext cx="8520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IN" sz="2000" b="1" dirty="0">
                <a:latin typeface="Times New Roman" panose="02020603050405020304" pitchFamily="18" charset="0"/>
                <a:cs typeface="Times New Roman" panose="02020603050405020304" pitchFamily="18" charset="0"/>
              </a:rPr>
              <a:t>SOLUTION DESIGN AND ARCHITECTURE</a:t>
            </a:r>
          </a:p>
        </p:txBody>
      </p:sp>
    </p:spTree>
    <p:extLst>
      <p:ext uri="{BB962C8B-B14F-4D97-AF65-F5344CB8AC3E}">
        <p14:creationId xmlns:p14="http://schemas.microsoft.com/office/powerpoint/2010/main" val="406138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C7BDF6-734B-47CD-9EE5-60460B65D20B}"/>
              </a:ext>
            </a:extLst>
          </p:cNvPr>
          <p:cNvPicPr>
            <a:picLocks noChangeAspect="1"/>
          </p:cNvPicPr>
          <p:nvPr/>
        </p:nvPicPr>
        <p:blipFill rotWithShape="1">
          <a:blip r:embed="rId2">
            <a:extLst>
              <a:ext uri="{28A0092B-C50C-407E-A947-70E740481C1C}">
                <a14:useLocalDpi xmlns:a14="http://schemas.microsoft.com/office/drawing/2010/main" val="0"/>
              </a:ext>
            </a:extLst>
          </a:blip>
          <a:srcRect t="3927"/>
          <a:stretch/>
        </p:blipFill>
        <p:spPr>
          <a:xfrm>
            <a:off x="996119" y="335184"/>
            <a:ext cx="7151761" cy="4808316"/>
          </a:xfrm>
          <a:prstGeom prst="rect">
            <a:avLst/>
          </a:prstGeom>
        </p:spPr>
      </p:pic>
      <p:sp>
        <p:nvSpPr>
          <p:cNvPr id="3" name="Title 1">
            <a:extLst>
              <a:ext uri="{FF2B5EF4-FFF2-40B4-BE49-F238E27FC236}">
                <a16:creationId xmlns:a16="http://schemas.microsoft.com/office/drawing/2014/main" id="{68601D3B-9ED6-4F34-B6FA-C52A60979146}"/>
              </a:ext>
            </a:extLst>
          </p:cNvPr>
          <p:cNvSpPr txBox="1">
            <a:spLocks/>
          </p:cNvSpPr>
          <p:nvPr/>
        </p:nvSpPr>
        <p:spPr>
          <a:xfrm>
            <a:off x="141579" y="-192929"/>
            <a:ext cx="8520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IN" sz="2000" b="1">
                <a:latin typeface="Times New Roman" panose="02020603050405020304" pitchFamily="18" charset="0"/>
                <a:cs typeface="Times New Roman" panose="02020603050405020304" pitchFamily="18" charset="0"/>
              </a:rPr>
              <a:t>LOGICAL DATA MODEL</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797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Sheet 9">
            <a:extLst>
              <a:ext uri="{FF2B5EF4-FFF2-40B4-BE49-F238E27FC236}">
                <a16:creationId xmlns:a16="http://schemas.microsoft.com/office/drawing/2014/main" id="{D48D733F-B742-49E6-82C2-533426FA8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700" y="350874"/>
            <a:ext cx="4407262" cy="4792626"/>
          </a:xfrm>
          <a:prstGeom prst="rect">
            <a:avLst/>
          </a:prstGeom>
        </p:spPr>
      </p:pic>
      <p:sp>
        <p:nvSpPr>
          <p:cNvPr id="3" name="Title 1">
            <a:extLst>
              <a:ext uri="{FF2B5EF4-FFF2-40B4-BE49-F238E27FC236}">
                <a16:creationId xmlns:a16="http://schemas.microsoft.com/office/drawing/2014/main" id="{3765BBA8-9A6F-4175-8B2A-7440C02C1F37}"/>
              </a:ext>
            </a:extLst>
          </p:cNvPr>
          <p:cNvSpPr txBox="1">
            <a:spLocks/>
          </p:cNvSpPr>
          <p:nvPr/>
        </p:nvSpPr>
        <p:spPr>
          <a:xfrm>
            <a:off x="473031" y="-127591"/>
            <a:ext cx="8520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IN" sz="2400" b="1" dirty="0">
                <a:latin typeface="Times New Roman" panose="02020603050405020304" pitchFamily="18" charset="0"/>
                <a:cs typeface="Times New Roman" panose="02020603050405020304" pitchFamily="18" charset="0"/>
              </a:rPr>
              <a:t>DATA VISUALIZATION IN TABLEAU</a:t>
            </a:r>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Sheet 8">
            <a:extLst>
              <a:ext uri="{FF2B5EF4-FFF2-40B4-BE49-F238E27FC236}">
                <a16:creationId xmlns:a16="http://schemas.microsoft.com/office/drawing/2014/main" id="{3EB256AB-33FE-4EB9-A989-D06CA0AF3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
            <a:ext cx="9144000" cy="4572000"/>
          </a:xfrm>
          <a:prstGeom prst="rect">
            <a:avLst/>
          </a:prstGeom>
        </p:spPr>
      </p:pic>
    </p:spTree>
    <p:extLst>
      <p:ext uri="{BB962C8B-B14F-4D97-AF65-F5344CB8AC3E}">
        <p14:creationId xmlns:p14="http://schemas.microsoft.com/office/powerpoint/2010/main" val="23456815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83</TotalTime>
  <Words>614</Words>
  <Application>Microsoft Office PowerPoint</Application>
  <PresentationFormat>On-screen Show (16:9)</PresentationFormat>
  <Paragraphs>52</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Wingdings</vt:lpstr>
      <vt:lpstr>Simple Light</vt:lpstr>
      <vt:lpstr>COGNITIVE AUTOMATION IN EVALUATING COMPANY ASSOCIATES FOR APPRAISAL PROCESS</vt:lpstr>
      <vt:lpstr>How we propose to solve!</vt:lpstr>
      <vt:lpstr>How we propose to solve! </vt:lpstr>
      <vt:lpstr>DETAILED BUSINESS CASE</vt:lpstr>
      <vt:lpstr>SOLUTION DESIGN AND ARCHITECTURE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AUTOMATION IN EVALUATING COMPANY ASSOCIATES FOR APPRAISAL PROCESS</dc:title>
  <cp:lastModifiedBy>aravind satvik</cp:lastModifiedBy>
  <cp:revision>14</cp:revision>
  <dcterms:modified xsi:type="dcterms:W3CDTF">2020-04-06T16:39:05Z</dcterms:modified>
</cp:coreProperties>
</file>