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60" r:id="rId2"/>
    <p:sldId id="259" r:id="rId3"/>
    <p:sldId id="258" r:id="rId4"/>
    <p:sldId id="256" r:id="rId5"/>
    <p:sldId id="257"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0e50d263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0e50d26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230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C31-7666-4F1C-A46A-56A57D1C71AF}"/>
              </a:ext>
            </a:extLst>
          </p:cNvPr>
          <p:cNvSpPr>
            <a:spLocks noGrp="1"/>
          </p:cNvSpPr>
          <p:nvPr>
            <p:ph type="ctrTitle"/>
          </p:nvPr>
        </p:nvSpPr>
        <p:spPr>
          <a:xfrm>
            <a:off x="89453" y="469348"/>
            <a:ext cx="8915400" cy="1816098"/>
          </a:xfrm>
        </p:spPr>
        <p:txBody>
          <a:bodyPr>
            <a:normAutofit/>
          </a:bodyPr>
          <a:lstStyle/>
          <a:p>
            <a:pPr algn="ctr"/>
            <a:r>
              <a:rPr lang="en-US" sz="2700" b="1" dirty="0">
                <a:latin typeface="Times New Roman" panose="02020603050405020304" charset="0"/>
                <a:cs typeface="Times New Roman" panose="02020603050405020304" charset="0"/>
                <a:sym typeface="+mn-ea"/>
              </a:rPr>
              <a:t>COGNITIVE AUTOMATION IN EVALUATING COMPANY ASSOCIATES FOR APPRAISAL PROCESS</a:t>
            </a:r>
            <a:endParaRPr lang="en-IN" sz="2700" dirty="0"/>
          </a:p>
        </p:txBody>
      </p:sp>
      <p:sp>
        <p:nvSpPr>
          <p:cNvPr id="3" name="Subtitle 2">
            <a:extLst>
              <a:ext uri="{FF2B5EF4-FFF2-40B4-BE49-F238E27FC236}">
                <a16:creationId xmlns:a16="http://schemas.microsoft.com/office/drawing/2014/main" id="{38F12575-AEA4-4340-B246-A7CAA2E7D830}"/>
              </a:ext>
            </a:extLst>
          </p:cNvPr>
          <p:cNvSpPr>
            <a:spLocks noGrp="1"/>
          </p:cNvSpPr>
          <p:nvPr>
            <p:ph type="subTitle" idx="1"/>
          </p:nvPr>
        </p:nvSpPr>
        <p:spPr>
          <a:xfrm>
            <a:off x="1872853" y="2571751"/>
            <a:ext cx="5398295" cy="1741832"/>
          </a:xfrm>
        </p:spPr>
        <p:txBody>
          <a:bodyPr>
            <a:normAutofit/>
          </a:bodyPr>
          <a:lstStyle/>
          <a:p>
            <a:r>
              <a:rPr lang="en-US" sz="1200" b="1" dirty="0">
                <a:solidFill>
                  <a:schemeClr val="tx1"/>
                </a:solidFill>
              </a:rPr>
              <a:t>VIT </a:t>
            </a:r>
            <a:r>
              <a:rPr lang="en-US" sz="1200" b="1" dirty="0" err="1">
                <a:solidFill>
                  <a:schemeClr val="tx1"/>
                </a:solidFill>
              </a:rPr>
              <a:t>Vellore_Team</a:t>
            </a:r>
            <a:r>
              <a:rPr lang="en-US" sz="1200" b="1" dirty="0">
                <a:solidFill>
                  <a:schemeClr val="tx1"/>
                </a:solidFill>
              </a:rPr>
              <a:t> </a:t>
            </a:r>
            <a:r>
              <a:rPr lang="en-US" sz="1200" b="1" dirty="0" err="1">
                <a:solidFill>
                  <a:schemeClr val="tx1"/>
                </a:solidFill>
              </a:rPr>
              <a:t>Strark</a:t>
            </a:r>
            <a:endParaRPr lang="en-US" sz="1200" b="1" dirty="0">
              <a:solidFill>
                <a:schemeClr val="tx1"/>
              </a:solidFill>
            </a:endParaRPr>
          </a:p>
          <a:p>
            <a:r>
              <a:rPr lang="en-US" sz="1200" b="1" dirty="0">
                <a:solidFill>
                  <a:schemeClr val="tx1"/>
                </a:solidFill>
              </a:rPr>
              <a:t>1. NSB </a:t>
            </a:r>
            <a:r>
              <a:rPr lang="en-US" sz="1200" b="1" dirty="0" err="1">
                <a:solidFill>
                  <a:schemeClr val="tx1"/>
                </a:solidFill>
              </a:rPr>
              <a:t>Vamsee</a:t>
            </a:r>
            <a:r>
              <a:rPr lang="en-US" sz="1200" b="1" dirty="0">
                <a:solidFill>
                  <a:schemeClr val="tx1"/>
                </a:solidFill>
              </a:rPr>
              <a:t> Krishna (Leader)</a:t>
            </a:r>
          </a:p>
          <a:p>
            <a:r>
              <a:rPr lang="en-US" sz="1200" b="1" dirty="0">
                <a:solidFill>
                  <a:schemeClr val="tx1"/>
                </a:solidFill>
              </a:rPr>
              <a:t>Email : nsbvamsee.krishna2019@vitstudent.ac.in</a:t>
            </a:r>
          </a:p>
          <a:p>
            <a:r>
              <a:rPr lang="en-US" sz="1200" b="1" dirty="0">
                <a:solidFill>
                  <a:schemeClr val="tx1"/>
                </a:solidFill>
              </a:rPr>
              <a:t>2. Andrew Moses</a:t>
            </a:r>
          </a:p>
          <a:p>
            <a:r>
              <a:rPr lang="en-US" sz="1200" b="1" dirty="0">
                <a:solidFill>
                  <a:schemeClr val="tx1"/>
                </a:solidFill>
              </a:rPr>
              <a:t>Email : andrew2moses@gmail.com</a:t>
            </a:r>
          </a:p>
          <a:p>
            <a:r>
              <a:rPr lang="en-US" sz="1200" b="1" dirty="0">
                <a:solidFill>
                  <a:schemeClr val="tx1"/>
                </a:solidFill>
              </a:rPr>
              <a:t>3. </a:t>
            </a:r>
            <a:r>
              <a:rPr lang="en-US" sz="1200" b="1" dirty="0" err="1">
                <a:solidFill>
                  <a:schemeClr val="tx1"/>
                </a:solidFill>
              </a:rPr>
              <a:t>Muvvala</a:t>
            </a:r>
            <a:r>
              <a:rPr lang="en-US" sz="1200" b="1" dirty="0">
                <a:solidFill>
                  <a:schemeClr val="tx1"/>
                </a:solidFill>
              </a:rPr>
              <a:t> Venkata </a:t>
            </a:r>
            <a:r>
              <a:rPr lang="en-US" sz="1200" b="1" dirty="0" err="1">
                <a:solidFill>
                  <a:schemeClr val="tx1"/>
                </a:solidFill>
              </a:rPr>
              <a:t>Aravinda</a:t>
            </a:r>
            <a:r>
              <a:rPr lang="en-US" sz="1200" b="1" dirty="0">
                <a:solidFill>
                  <a:schemeClr val="tx1"/>
                </a:solidFill>
              </a:rPr>
              <a:t> Satvik</a:t>
            </a:r>
          </a:p>
          <a:p>
            <a:r>
              <a:rPr lang="en-US" sz="1200" b="1" dirty="0">
                <a:solidFill>
                  <a:schemeClr val="tx1"/>
                </a:solidFill>
              </a:rPr>
              <a:t>Email : aravindsatvik@gmail.com </a:t>
            </a:r>
          </a:p>
        </p:txBody>
      </p:sp>
    </p:spTree>
    <p:extLst>
      <p:ext uri="{BB962C8B-B14F-4D97-AF65-F5344CB8AC3E}">
        <p14:creationId xmlns:p14="http://schemas.microsoft.com/office/powerpoint/2010/main" val="392222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92A-8952-47D5-93EF-BF24DD5B16E3}"/>
              </a:ext>
            </a:extLst>
          </p:cNvPr>
          <p:cNvSpPr>
            <a:spLocks noGrp="1"/>
          </p:cNvSpPr>
          <p:nvPr>
            <p:ph type="title"/>
          </p:nvPr>
        </p:nvSpPr>
        <p:spPr>
          <a:xfrm>
            <a:off x="514351" y="457200"/>
            <a:ext cx="7598569" cy="715618"/>
          </a:xfrm>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316225-4D35-41DD-9EDD-BCEC68BC9DA1}"/>
              </a:ext>
            </a:extLst>
          </p:cNvPr>
          <p:cNvSpPr>
            <a:spLocks noGrp="1"/>
          </p:cNvSpPr>
          <p:nvPr>
            <p:ph idx="1"/>
          </p:nvPr>
        </p:nvSpPr>
        <p:spPr>
          <a:xfrm>
            <a:off x="514351" y="1172818"/>
            <a:ext cx="7598569" cy="3513482"/>
          </a:xfrm>
        </p:spPr>
        <p:txBody>
          <a:bodyPr>
            <a:normAutofit fontScale="92500" lnSpcReduction="20000"/>
          </a:bodyPr>
          <a:lstStyle/>
          <a:p>
            <a:r>
              <a:rPr lang="en-IN" sz="1600" dirty="0">
                <a:solidFill>
                  <a:schemeClr val="tx1"/>
                </a:solidFill>
                <a:latin typeface="Times New Roman" panose="02020603050405020304" pitchFamily="18" charset="0"/>
                <a:cs typeface="Times New Roman" panose="02020603050405020304" pitchFamily="18" charset="0"/>
              </a:rPr>
              <a:t>Every company has hundreds of employees in each branch and it is necessary to evaluate every employee to identify the top performers.</a:t>
            </a:r>
          </a:p>
          <a:p>
            <a:r>
              <a:rPr lang="en-IN" sz="1600" dirty="0">
                <a:solidFill>
                  <a:schemeClr val="tx1"/>
                </a:solidFill>
                <a:latin typeface="Times New Roman" panose="02020603050405020304" pitchFamily="18" charset="0"/>
                <a:cs typeface="Times New Roman" panose="02020603050405020304" pitchFamily="18" charset="0"/>
              </a:rPr>
              <a:t>Every company has this system called appraisal process where management will take certain parameters from every employee and choose the best ones to give salary hike or any other benefits.</a:t>
            </a:r>
          </a:p>
          <a:p>
            <a:r>
              <a:rPr lang="en-US" sz="1600" dirty="0">
                <a:solidFill>
                  <a:schemeClr val="tx1"/>
                </a:solidFill>
                <a:latin typeface="Times New Roman" panose="02020603050405020304" pitchFamily="18" charset="0"/>
                <a:cs typeface="Times New Roman" panose="02020603050405020304" pitchFamily="18" charset="0"/>
              </a:rPr>
              <a:t>The employee performance appraisal process is crucial for organizations to boost employee productivity and improve their outcomes.</a:t>
            </a:r>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So, it is necessary to record all the parameters like goals achieved by the associate, git code contribution, emails, attendance, time spent on calls etc by the HR manually.</a:t>
            </a:r>
          </a:p>
          <a:p>
            <a:r>
              <a:rPr lang="en-IN" sz="1600" dirty="0">
                <a:solidFill>
                  <a:schemeClr val="tx1"/>
                </a:solidFill>
                <a:latin typeface="Times New Roman" panose="02020603050405020304" pitchFamily="18" charset="0"/>
                <a:cs typeface="Times New Roman" panose="02020603050405020304" pitchFamily="18" charset="0"/>
              </a:rPr>
              <a:t>But there is some bias that may be observed in this process which can be conscious or unconscious in which few worthy employees are not getting recognition to their work and are leaving the company to join in the competitor’s company which may incur loss to the company.</a:t>
            </a:r>
          </a:p>
          <a:p>
            <a:r>
              <a:rPr lang="en-IN" sz="1600" dirty="0">
                <a:solidFill>
                  <a:schemeClr val="tx1"/>
                </a:solidFill>
                <a:latin typeface="Times New Roman" panose="02020603050405020304" pitchFamily="18" charset="0"/>
                <a:cs typeface="Times New Roman" panose="02020603050405020304" pitchFamily="18" charset="0"/>
              </a:rPr>
              <a:t>So it is necessary to overcome these problems and simplify the process of storing the record of every associate.</a:t>
            </a:r>
          </a:p>
          <a:p>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78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C630-DDFB-486B-9125-AD50A0C4A084}"/>
              </a:ext>
            </a:extLst>
          </p:cNvPr>
          <p:cNvSpPr>
            <a:spLocks noGrp="1"/>
          </p:cNvSpPr>
          <p:nvPr>
            <p:ph type="title"/>
          </p:nvPr>
        </p:nvSpPr>
        <p:spPr>
          <a:xfrm>
            <a:off x="514351" y="457201"/>
            <a:ext cx="7598569" cy="34290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E5127CF7-A4BC-4F6B-9828-59542CAD1F97}"/>
              </a:ext>
            </a:extLst>
          </p:cNvPr>
          <p:cNvSpPr>
            <a:spLocks noGrp="1"/>
          </p:cNvSpPr>
          <p:nvPr>
            <p:ph idx="1"/>
          </p:nvPr>
        </p:nvSpPr>
        <p:spPr>
          <a:xfrm>
            <a:off x="514351" y="1143000"/>
            <a:ext cx="7864337" cy="4000501"/>
          </a:xfrm>
        </p:spPr>
        <p:txBody>
          <a:bodyPr>
            <a:normAutofit/>
          </a:bodyPr>
          <a:lstStyle/>
          <a:p>
            <a:r>
              <a:rPr lang="en-IN" sz="1500" dirty="0">
                <a:solidFill>
                  <a:schemeClr val="tx1"/>
                </a:solidFill>
                <a:latin typeface="Times New Roman" panose="02020603050405020304" pitchFamily="18" charset="0"/>
                <a:cs typeface="Times New Roman" panose="02020603050405020304" pitchFamily="18" charset="0"/>
              </a:rPr>
              <a:t>We are going to build an intelligent system which can be able to track all the necessary parameters to evaluate the employee.</a:t>
            </a:r>
          </a:p>
          <a:p>
            <a:r>
              <a:rPr lang="en-IN" sz="1500" dirty="0">
                <a:solidFill>
                  <a:schemeClr val="tx1"/>
                </a:solidFill>
                <a:latin typeface="Times New Roman" panose="02020603050405020304" pitchFamily="18" charset="0"/>
                <a:cs typeface="Times New Roman" panose="02020603050405020304" pitchFamily="18" charset="0"/>
              </a:rPr>
              <a:t>This is beneficial in two ways. One is the bias will get reduced and the other is manual work of HR to measure these parameters which is hectic can be reduced.</a:t>
            </a:r>
          </a:p>
          <a:p>
            <a:r>
              <a:rPr lang="en-IN" sz="1500" dirty="0">
                <a:solidFill>
                  <a:schemeClr val="tx1"/>
                </a:solidFill>
                <a:latin typeface="Times New Roman" panose="02020603050405020304" pitchFamily="18" charset="0"/>
                <a:cs typeface="Times New Roman" panose="02020603050405020304" pitchFamily="18" charset="0"/>
              </a:rPr>
              <a:t>These are some of the advantages of this intelligent system.</a:t>
            </a:r>
          </a:p>
          <a:p>
            <a:pPr>
              <a:buFont typeface="Wingdings" panose="05000000000000000000" pitchFamily="2" charset="2"/>
              <a:buChar char="Ø"/>
            </a:pPr>
            <a:r>
              <a:rPr lang="en-IN" sz="1500" dirty="0">
                <a:solidFill>
                  <a:schemeClr val="tx1"/>
                </a:solidFill>
                <a:latin typeface="Times New Roman" panose="02020603050405020304" pitchFamily="18" charset="0"/>
                <a:cs typeface="Times New Roman" panose="02020603050405020304" pitchFamily="18" charset="0"/>
              </a:rPr>
              <a:t>Minimized Attrition rate</a:t>
            </a:r>
          </a:p>
          <a:p>
            <a:pPr>
              <a:buFont typeface="Wingdings" panose="05000000000000000000" pitchFamily="2" charset="2"/>
              <a:buChar char="Ø"/>
            </a:pPr>
            <a:r>
              <a:rPr lang="en-US" sz="1500" dirty="0">
                <a:solidFill>
                  <a:schemeClr val="tx1"/>
                </a:solidFill>
                <a:latin typeface="Times New Roman" panose="02020603050405020304" pitchFamily="18" charset="0"/>
                <a:cs typeface="Times New Roman" panose="02020603050405020304" pitchFamily="18" charset="0"/>
              </a:rPr>
              <a:t>Accurate assessment of diverse candidates</a:t>
            </a:r>
          </a:p>
          <a:p>
            <a:pPr>
              <a:buFont typeface="Wingdings" panose="05000000000000000000" pitchFamily="2" charset="2"/>
              <a:buChar char="Ø"/>
            </a:pPr>
            <a:r>
              <a:rPr lang="en-US" sz="1500" dirty="0">
                <a:solidFill>
                  <a:schemeClr val="tx1"/>
                </a:solidFill>
                <a:latin typeface="Times New Roman" panose="02020603050405020304" pitchFamily="18" charset="0"/>
                <a:cs typeface="Times New Roman" panose="02020603050405020304" pitchFamily="18" charset="0"/>
              </a:rPr>
              <a:t>Overpaid or underpaid worker count</a:t>
            </a:r>
            <a:endParaRPr lang="en-IN" sz="15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500" dirty="0">
                <a:solidFill>
                  <a:schemeClr val="tx1"/>
                </a:solidFill>
                <a:latin typeface="Times New Roman" panose="02020603050405020304" pitchFamily="18" charset="0"/>
                <a:cs typeface="Times New Roman" panose="02020603050405020304" pitchFamily="18" charset="0"/>
              </a:rPr>
              <a:t>Increased pay transparency for employees</a:t>
            </a:r>
          </a:p>
          <a:p>
            <a:pPr>
              <a:buFont typeface="Wingdings" panose="05000000000000000000" pitchFamily="2" charset="2"/>
              <a:buChar char="Ø"/>
            </a:pPr>
            <a:r>
              <a:rPr lang="en-IN" sz="1500" dirty="0">
                <a:solidFill>
                  <a:schemeClr val="tx1"/>
                </a:solidFill>
                <a:latin typeface="Times New Roman" panose="02020603050405020304" pitchFamily="18" charset="0"/>
                <a:cs typeface="Times New Roman" panose="02020603050405020304" pitchFamily="18" charset="0"/>
              </a:rPr>
              <a:t>Employee productivity</a:t>
            </a:r>
          </a:p>
          <a:p>
            <a:pPr>
              <a:buFont typeface="Wingdings" panose="05000000000000000000" pitchFamily="2" charset="2"/>
              <a:buChar char="Ø"/>
            </a:pPr>
            <a:endParaRPr lang="en-IN" sz="1500" dirty="0">
              <a:solidFill>
                <a:schemeClr val="tx1"/>
              </a:solidFill>
              <a:latin typeface="Times New Roman" panose="02020603050405020304" pitchFamily="18" charset="0"/>
              <a:cs typeface="Times New Roman" panose="02020603050405020304" pitchFamily="18" charset="0"/>
            </a:endParaRPr>
          </a:p>
          <a:p>
            <a:endParaRPr lang="en-IN" sz="1500" dirty="0">
              <a:solidFill>
                <a:schemeClr val="tx1"/>
              </a:solidFill>
              <a:latin typeface="Times New Roman" panose="02020603050405020304" pitchFamily="18" charset="0"/>
              <a:cs typeface="Times New Roman" panose="02020603050405020304" pitchFamily="18" charset="0"/>
            </a:endParaRPr>
          </a:p>
          <a:p>
            <a:endParaRPr lang="en-IN" sz="1500" dirty="0">
              <a:solidFill>
                <a:schemeClr val="tx1"/>
              </a:solidFill>
              <a:latin typeface="Times New Roman" panose="02020603050405020304" pitchFamily="18" charset="0"/>
              <a:cs typeface="Times New Roman" panose="02020603050405020304" pitchFamily="18" charset="0"/>
            </a:endParaRPr>
          </a:p>
          <a:p>
            <a:endParaRPr lang="en-IN" sz="1500" dirty="0">
              <a:solidFill>
                <a:schemeClr val="tx1"/>
              </a:solidFill>
              <a:latin typeface="Times New Roman" panose="02020603050405020304" pitchFamily="18" charset="0"/>
              <a:cs typeface="Times New Roman" panose="02020603050405020304" pitchFamily="18" charset="0"/>
            </a:endParaRPr>
          </a:p>
          <a:p>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70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80200" y="1993500"/>
            <a:ext cx="4614600" cy="2809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311700" y="329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we propose to solve!</a:t>
            </a:r>
            <a:endParaRPr/>
          </a:p>
        </p:txBody>
      </p:sp>
      <p:sp>
        <p:nvSpPr>
          <p:cNvPr id="56" name="Google Shape;56;p13"/>
          <p:cNvSpPr txBox="1"/>
          <p:nvPr/>
        </p:nvSpPr>
        <p:spPr>
          <a:xfrm>
            <a:off x="311700" y="1110950"/>
            <a:ext cx="31725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1. Capture various contributions of an individual in an enterprise</a:t>
            </a:r>
            <a:endParaRPr i="1"/>
          </a:p>
        </p:txBody>
      </p:sp>
      <p:pic>
        <p:nvPicPr>
          <p:cNvPr id="57" name="Google Shape;57;p13"/>
          <p:cNvPicPr preferRelativeResize="0"/>
          <p:nvPr/>
        </p:nvPicPr>
        <p:blipFill>
          <a:blip r:embed="rId3">
            <a:alphaModFix/>
          </a:blip>
          <a:stretch>
            <a:fillRect/>
          </a:stretch>
        </p:blipFill>
        <p:spPr>
          <a:xfrm>
            <a:off x="2083472" y="2798205"/>
            <a:ext cx="1008052" cy="1008049"/>
          </a:xfrm>
          <a:prstGeom prst="rect">
            <a:avLst/>
          </a:prstGeom>
          <a:noFill/>
          <a:ln>
            <a:noFill/>
          </a:ln>
        </p:spPr>
      </p:pic>
      <p:sp>
        <p:nvSpPr>
          <p:cNvPr id="58" name="Google Shape;58;p13"/>
          <p:cNvSpPr txBox="1"/>
          <p:nvPr/>
        </p:nvSpPr>
        <p:spPr>
          <a:xfrm>
            <a:off x="619028" y="2382836"/>
            <a:ext cx="1058100" cy="4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Code contribution</a:t>
            </a:r>
            <a:endParaRPr sz="1200"/>
          </a:p>
        </p:txBody>
      </p:sp>
      <p:sp>
        <p:nvSpPr>
          <p:cNvPr id="59" name="Google Shape;59;p13"/>
          <p:cNvSpPr txBox="1"/>
          <p:nvPr/>
        </p:nvSpPr>
        <p:spPr>
          <a:xfrm>
            <a:off x="1809468" y="1922075"/>
            <a:ext cx="11643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Contribution on tracking tools</a:t>
            </a:r>
            <a:endParaRPr sz="1200"/>
          </a:p>
        </p:txBody>
      </p:sp>
      <p:pic>
        <p:nvPicPr>
          <p:cNvPr id="60" name="Google Shape;60;p13"/>
          <p:cNvPicPr preferRelativeResize="0"/>
          <p:nvPr/>
        </p:nvPicPr>
        <p:blipFill>
          <a:blip r:embed="rId4">
            <a:alphaModFix/>
          </a:blip>
          <a:stretch>
            <a:fillRect/>
          </a:stretch>
        </p:blipFill>
        <p:spPr>
          <a:xfrm>
            <a:off x="2284829" y="2390510"/>
            <a:ext cx="806693" cy="403346"/>
          </a:xfrm>
          <a:prstGeom prst="rect">
            <a:avLst/>
          </a:prstGeom>
          <a:noFill/>
          <a:ln>
            <a:noFill/>
          </a:ln>
        </p:spPr>
      </p:pic>
      <p:pic>
        <p:nvPicPr>
          <p:cNvPr id="61" name="Google Shape;61;p13"/>
          <p:cNvPicPr preferRelativeResize="0"/>
          <p:nvPr/>
        </p:nvPicPr>
        <p:blipFill>
          <a:blip r:embed="rId5">
            <a:alphaModFix/>
          </a:blip>
          <a:stretch>
            <a:fillRect/>
          </a:stretch>
        </p:blipFill>
        <p:spPr>
          <a:xfrm>
            <a:off x="1568503" y="2706498"/>
            <a:ext cx="601112" cy="601110"/>
          </a:xfrm>
          <a:prstGeom prst="rect">
            <a:avLst/>
          </a:prstGeom>
          <a:noFill/>
          <a:ln>
            <a:noFill/>
          </a:ln>
        </p:spPr>
      </p:pic>
      <p:sp>
        <p:nvSpPr>
          <p:cNvPr id="62" name="Google Shape;62;p13"/>
          <p:cNvSpPr txBox="1"/>
          <p:nvPr/>
        </p:nvSpPr>
        <p:spPr>
          <a:xfrm>
            <a:off x="3323967" y="2163225"/>
            <a:ext cx="13032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Documentation contribution</a:t>
            </a:r>
            <a:endParaRPr sz="1200"/>
          </a:p>
        </p:txBody>
      </p:sp>
      <p:pic>
        <p:nvPicPr>
          <p:cNvPr id="63" name="Google Shape;63;p13"/>
          <p:cNvPicPr preferRelativeResize="0"/>
          <p:nvPr/>
        </p:nvPicPr>
        <p:blipFill>
          <a:blip r:embed="rId6">
            <a:alphaModFix/>
          </a:blip>
          <a:stretch>
            <a:fillRect/>
          </a:stretch>
        </p:blipFill>
        <p:spPr>
          <a:xfrm>
            <a:off x="3196519" y="2706486"/>
            <a:ext cx="806695" cy="496426"/>
          </a:xfrm>
          <a:prstGeom prst="rect">
            <a:avLst/>
          </a:prstGeom>
          <a:noFill/>
          <a:ln>
            <a:noFill/>
          </a:ln>
        </p:spPr>
      </p:pic>
      <p:sp>
        <p:nvSpPr>
          <p:cNvPr id="64" name="Google Shape;64;p13"/>
          <p:cNvSpPr txBox="1"/>
          <p:nvPr/>
        </p:nvSpPr>
        <p:spPr>
          <a:xfrm>
            <a:off x="3839198" y="3351730"/>
            <a:ext cx="10581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time spent on calls / discussions</a:t>
            </a:r>
            <a:endParaRPr sz="1200"/>
          </a:p>
        </p:txBody>
      </p:sp>
      <p:pic>
        <p:nvPicPr>
          <p:cNvPr id="65" name="Google Shape;65;p13"/>
          <p:cNvPicPr preferRelativeResize="0"/>
          <p:nvPr/>
        </p:nvPicPr>
        <p:blipFill>
          <a:blip r:embed="rId7">
            <a:alphaModFix/>
          </a:blip>
          <a:stretch>
            <a:fillRect/>
          </a:stretch>
        </p:blipFill>
        <p:spPr>
          <a:xfrm>
            <a:off x="3153069" y="3352123"/>
            <a:ext cx="700805" cy="700803"/>
          </a:xfrm>
          <a:prstGeom prst="rect">
            <a:avLst/>
          </a:prstGeom>
          <a:noFill/>
          <a:ln>
            <a:noFill/>
          </a:ln>
        </p:spPr>
      </p:pic>
      <p:sp>
        <p:nvSpPr>
          <p:cNvPr id="66" name="Google Shape;66;p13"/>
          <p:cNvSpPr txBox="1"/>
          <p:nvPr/>
        </p:nvSpPr>
        <p:spPr>
          <a:xfrm>
            <a:off x="415300" y="3324853"/>
            <a:ext cx="1058100" cy="7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other unstructured involvement by parsing emails and raw text</a:t>
            </a:r>
            <a:endParaRPr sz="1200"/>
          </a:p>
        </p:txBody>
      </p:sp>
      <p:pic>
        <p:nvPicPr>
          <p:cNvPr id="67" name="Google Shape;67;p13"/>
          <p:cNvPicPr preferRelativeResize="0"/>
          <p:nvPr/>
        </p:nvPicPr>
        <p:blipFill>
          <a:blip r:embed="rId8">
            <a:alphaModFix/>
          </a:blip>
          <a:stretch>
            <a:fillRect/>
          </a:stretch>
        </p:blipFill>
        <p:spPr>
          <a:xfrm>
            <a:off x="1388064" y="3430937"/>
            <a:ext cx="601112" cy="599614"/>
          </a:xfrm>
          <a:prstGeom prst="rect">
            <a:avLst/>
          </a:prstGeom>
          <a:noFill/>
          <a:ln>
            <a:noFill/>
          </a:ln>
        </p:spPr>
      </p:pic>
      <p:pic>
        <p:nvPicPr>
          <p:cNvPr id="68" name="Google Shape;68;p13"/>
          <p:cNvPicPr preferRelativeResize="0"/>
          <p:nvPr/>
        </p:nvPicPr>
        <p:blipFill>
          <a:blip r:embed="rId9">
            <a:alphaModFix/>
          </a:blip>
          <a:stretch>
            <a:fillRect/>
          </a:stretch>
        </p:blipFill>
        <p:spPr>
          <a:xfrm>
            <a:off x="1796677" y="4017173"/>
            <a:ext cx="341882" cy="418801"/>
          </a:xfrm>
          <a:prstGeom prst="rect">
            <a:avLst/>
          </a:prstGeom>
          <a:noFill/>
          <a:ln>
            <a:noFill/>
          </a:ln>
        </p:spPr>
      </p:pic>
      <p:pic>
        <p:nvPicPr>
          <p:cNvPr id="69" name="Google Shape;69;p13"/>
          <p:cNvPicPr preferRelativeResize="0"/>
          <p:nvPr/>
        </p:nvPicPr>
        <p:blipFill>
          <a:blip r:embed="rId10">
            <a:alphaModFix/>
          </a:blip>
          <a:stretch>
            <a:fillRect/>
          </a:stretch>
        </p:blipFill>
        <p:spPr>
          <a:xfrm>
            <a:off x="5756902" y="2718975"/>
            <a:ext cx="3283073" cy="1757555"/>
          </a:xfrm>
          <a:prstGeom prst="rect">
            <a:avLst/>
          </a:prstGeom>
          <a:noFill/>
          <a:ln>
            <a:noFill/>
          </a:ln>
        </p:spPr>
      </p:pic>
      <p:sp>
        <p:nvSpPr>
          <p:cNvPr id="70" name="Google Shape;70;p13"/>
          <p:cNvSpPr txBox="1"/>
          <p:nvPr/>
        </p:nvSpPr>
        <p:spPr>
          <a:xfrm>
            <a:off x="5971500" y="4425600"/>
            <a:ext cx="31725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2. Both Structured and unstructured (raw text) are stored in a DB</a:t>
            </a:r>
            <a:endParaRPr i="1"/>
          </a:p>
          <a:p>
            <a:pPr marL="457200" lvl="0" indent="0" algn="l" rtl="0">
              <a:spcBef>
                <a:spcPts val="0"/>
              </a:spcBef>
              <a:spcAft>
                <a:spcPts val="0"/>
              </a:spcAft>
              <a:buNone/>
            </a:pPr>
            <a:endParaRPr i="1"/>
          </a:p>
        </p:txBody>
      </p:sp>
      <p:sp>
        <p:nvSpPr>
          <p:cNvPr id="71" name="Google Shape;71;p13"/>
          <p:cNvSpPr/>
          <p:nvPr/>
        </p:nvSpPr>
        <p:spPr>
          <a:xfrm rot="608772">
            <a:off x="4552183" y="787063"/>
            <a:ext cx="3537115" cy="1365661"/>
          </a:xfrm>
          <a:prstGeom prst="curvedDownArrow">
            <a:avLst>
              <a:gd name="adj1" fmla="val 30898"/>
              <a:gd name="adj2" fmla="val 48376"/>
              <a:gd name="adj3" fmla="val 2610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p:nvPr/>
        </p:nvSpPr>
        <p:spPr>
          <a:xfrm>
            <a:off x="3080825" y="4262850"/>
            <a:ext cx="1484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Attendance at meetups!</a:t>
            </a:r>
            <a:endParaRPr sz="1200"/>
          </a:p>
        </p:txBody>
      </p:sp>
      <p:pic>
        <p:nvPicPr>
          <p:cNvPr id="73" name="Google Shape;73;p13"/>
          <p:cNvPicPr preferRelativeResize="0"/>
          <p:nvPr/>
        </p:nvPicPr>
        <p:blipFill rotWithShape="1">
          <a:blip r:embed="rId11">
            <a:alphaModFix/>
          </a:blip>
          <a:srcRect b="9436"/>
          <a:stretch/>
        </p:blipFill>
        <p:spPr>
          <a:xfrm>
            <a:off x="2592075" y="4017175"/>
            <a:ext cx="560995" cy="54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How we propose to solve!</a:t>
            </a:r>
            <a:endParaRPr/>
          </a:p>
          <a:p>
            <a:pPr marL="0" lvl="0" indent="0" algn="l" rtl="0">
              <a:spcBef>
                <a:spcPts val="0"/>
              </a:spcBef>
              <a:spcAft>
                <a:spcPts val="0"/>
              </a:spcAft>
              <a:buNone/>
            </a:pPr>
            <a:endParaRPr/>
          </a:p>
        </p:txBody>
      </p:sp>
      <p:sp>
        <p:nvSpPr>
          <p:cNvPr id="79" name="Google Shape;79;p14"/>
          <p:cNvSpPr txBox="1"/>
          <p:nvPr/>
        </p:nvSpPr>
        <p:spPr>
          <a:xfrm>
            <a:off x="311700" y="1311825"/>
            <a:ext cx="335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3. Process unstructured data and come up with machine understand features</a:t>
            </a:r>
            <a:endParaRPr i="1"/>
          </a:p>
        </p:txBody>
      </p:sp>
      <p:pic>
        <p:nvPicPr>
          <p:cNvPr id="80" name="Google Shape;80;p14"/>
          <p:cNvPicPr preferRelativeResize="0"/>
          <p:nvPr/>
        </p:nvPicPr>
        <p:blipFill>
          <a:blip r:embed="rId3">
            <a:alphaModFix/>
          </a:blip>
          <a:stretch>
            <a:fillRect/>
          </a:stretch>
        </p:blipFill>
        <p:spPr>
          <a:xfrm>
            <a:off x="365097" y="3382750"/>
            <a:ext cx="2443551" cy="1138235"/>
          </a:xfrm>
          <a:prstGeom prst="rect">
            <a:avLst/>
          </a:prstGeom>
          <a:noFill/>
          <a:ln>
            <a:noFill/>
          </a:ln>
        </p:spPr>
      </p:pic>
      <p:pic>
        <p:nvPicPr>
          <p:cNvPr id="81" name="Google Shape;81;p14"/>
          <p:cNvPicPr preferRelativeResize="0"/>
          <p:nvPr/>
        </p:nvPicPr>
        <p:blipFill>
          <a:blip r:embed="rId4">
            <a:alphaModFix/>
          </a:blip>
          <a:stretch>
            <a:fillRect/>
          </a:stretch>
        </p:blipFill>
        <p:spPr>
          <a:xfrm>
            <a:off x="311694" y="2022750"/>
            <a:ext cx="2443551" cy="1221776"/>
          </a:xfrm>
          <a:prstGeom prst="rect">
            <a:avLst/>
          </a:prstGeom>
          <a:noFill/>
          <a:ln>
            <a:noFill/>
          </a:ln>
        </p:spPr>
      </p:pic>
      <p:sp>
        <p:nvSpPr>
          <p:cNvPr id="82" name="Google Shape;82;p14"/>
          <p:cNvSpPr txBox="1"/>
          <p:nvPr/>
        </p:nvSpPr>
        <p:spPr>
          <a:xfrm>
            <a:off x="4405850" y="1482225"/>
            <a:ext cx="2163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4. Clustering (unsupervised learning) to group associates.</a:t>
            </a:r>
            <a:endParaRPr i="1"/>
          </a:p>
        </p:txBody>
      </p:sp>
      <p:pic>
        <p:nvPicPr>
          <p:cNvPr id="83" name="Google Shape;83;p14"/>
          <p:cNvPicPr preferRelativeResize="0"/>
          <p:nvPr/>
        </p:nvPicPr>
        <p:blipFill>
          <a:blip r:embed="rId5">
            <a:alphaModFix/>
          </a:blip>
          <a:stretch>
            <a:fillRect/>
          </a:stretch>
        </p:blipFill>
        <p:spPr>
          <a:xfrm>
            <a:off x="6435988" y="1017725"/>
            <a:ext cx="2244129" cy="1501700"/>
          </a:xfrm>
          <a:prstGeom prst="rect">
            <a:avLst/>
          </a:prstGeom>
          <a:noFill/>
          <a:ln>
            <a:noFill/>
          </a:ln>
        </p:spPr>
      </p:pic>
      <p:sp>
        <p:nvSpPr>
          <p:cNvPr id="84" name="Google Shape;84;p14"/>
          <p:cNvSpPr txBox="1"/>
          <p:nvPr/>
        </p:nvSpPr>
        <p:spPr>
          <a:xfrm>
            <a:off x="3778450" y="3456125"/>
            <a:ext cx="2673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5. Dashboard visualizing detailed content with varied parameters over time using the built model. Assisting decision makers</a:t>
            </a:r>
            <a:endParaRPr i="1"/>
          </a:p>
        </p:txBody>
      </p:sp>
      <p:pic>
        <p:nvPicPr>
          <p:cNvPr id="85" name="Google Shape;85;p14"/>
          <p:cNvPicPr preferRelativeResize="0"/>
          <p:nvPr/>
        </p:nvPicPr>
        <p:blipFill>
          <a:blip r:embed="rId6">
            <a:alphaModFix/>
          </a:blip>
          <a:stretch>
            <a:fillRect/>
          </a:stretch>
        </p:blipFill>
        <p:spPr>
          <a:xfrm>
            <a:off x="6510300" y="3382738"/>
            <a:ext cx="2095500" cy="1628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4</TotalTime>
  <Words>429</Words>
  <Application>Microsoft Office PowerPoint</Application>
  <PresentationFormat>On-screen Show (16:9)</PresentationFormat>
  <Paragraphs>40</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Times New Roman</vt:lpstr>
      <vt:lpstr>Wingdings</vt:lpstr>
      <vt:lpstr>Simple Light</vt:lpstr>
      <vt:lpstr>COGNITIVE AUTOMATION IN EVALUATING COMPANY ASSOCIATES FOR APPRAISAL PROCESS</vt:lpstr>
      <vt:lpstr>INTRODUCTION</vt:lpstr>
      <vt:lpstr>  </vt:lpstr>
      <vt:lpstr>How we propose to solve!</vt:lpstr>
      <vt:lpstr>How we propose to solve!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AUTOMATION IN EVALUATING COMPANY ASSOCIATES FOR APPRAISAL PROCESS</dc:title>
  <cp:lastModifiedBy>aravind satvik</cp:lastModifiedBy>
  <cp:revision>3</cp:revision>
  <dcterms:modified xsi:type="dcterms:W3CDTF">2020-03-02T16:11:35Z</dcterms:modified>
</cp:coreProperties>
</file>