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2" r:id="rId2"/>
    <p:sldId id="291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0" autoAdjust="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tey, Andrew" userId="91a0d5ac-923f-4201-870e-e60e7c764052" providerId="ADAL" clId="{5DA23699-29AF-44B9-992E-FD83D4DA01D5}"/>
    <pc:docChg chg="custSel modSld">
      <pc:chgData name="Motey, Andrew" userId="91a0d5ac-923f-4201-870e-e60e7c764052" providerId="ADAL" clId="{5DA23699-29AF-44B9-992E-FD83D4DA01D5}" dt="2025-07-10T22:32:45.729" v="194" actId="20577"/>
      <pc:docMkLst>
        <pc:docMk/>
      </pc:docMkLst>
      <pc:sldChg chg="delSp modSp mod">
        <pc:chgData name="Motey, Andrew" userId="91a0d5ac-923f-4201-870e-e60e7c764052" providerId="ADAL" clId="{5DA23699-29AF-44B9-992E-FD83D4DA01D5}" dt="2025-07-10T22:32:45.729" v="194" actId="20577"/>
        <pc:sldMkLst>
          <pc:docMk/>
          <pc:sldMk cId="2304973500" sldId="276"/>
        </pc:sldMkLst>
        <pc:spChg chg="mod">
          <ac:chgData name="Motey, Andrew" userId="91a0d5ac-923f-4201-870e-e60e7c764052" providerId="ADAL" clId="{5DA23699-29AF-44B9-992E-FD83D4DA01D5}" dt="2025-07-10T22:29:08.061" v="52" actId="20577"/>
          <ac:spMkLst>
            <pc:docMk/>
            <pc:sldMk cId="2304973500" sldId="276"/>
            <ac:spMk id="3" creationId="{84C1C5A8-B3C0-E53D-3E81-47C51BABA74E}"/>
          </ac:spMkLst>
        </pc:spChg>
        <pc:spChg chg="mod">
          <ac:chgData name="Motey, Andrew" userId="91a0d5ac-923f-4201-870e-e60e7c764052" providerId="ADAL" clId="{5DA23699-29AF-44B9-992E-FD83D4DA01D5}" dt="2025-07-10T22:29:57.595" v="128" actId="20577"/>
          <ac:spMkLst>
            <pc:docMk/>
            <pc:sldMk cId="2304973500" sldId="276"/>
            <ac:spMk id="11" creationId="{2D8C31DC-BCEB-71E8-9BBC-C8FFE7431EBF}"/>
          </ac:spMkLst>
        </pc:spChg>
        <pc:spChg chg="mod">
          <ac:chgData name="Motey, Andrew" userId="91a0d5ac-923f-4201-870e-e60e7c764052" providerId="ADAL" clId="{5DA23699-29AF-44B9-992E-FD83D4DA01D5}" dt="2025-07-10T22:32:45.729" v="194" actId="20577"/>
          <ac:spMkLst>
            <pc:docMk/>
            <pc:sldMk cId="2304973500" sldId="276"/>
            <ac:spMk id="14" creationId="{CDBCD2A6-1414-0CEC-5A66-7BB90CFDA9C5}"/>
          </ac:spMkLst>
        </pc:spChg>
        <pc:spChg chg="mod">
          <ac:chgData name="Motey, Andrew" userId="91a0d5ac-923f-4201-870e-e60e7c764052" providerId="ADAL" clId="{5DA23699-29AF-44B9-992E-FD83D4DA01D5}" dt="2025-07-10T22:31:19.765" v="147" actId="20577"/>
          <ac:spMkLst>
            <pc:docMk/>
            <pc:sldMk cId="2304973500" sldId="276"/>
            <ac:spMk id="16" creationId="{057B58E2-37FB-ED47-14B3-22683E959C51}"/>
          </ac:spMkLst>
        </pc:spChg>
        <pc:spChg chg="mod">
          <ac:chgData name="Motey, Andrew" userId="91a0d5ac-923f-4201-870e-e60e7c764052" providerId="ADAL" clId="{5DA23699-29AF-44B9-992E-FD83D4DA01D5}" dt="2025-07-10T22:32:00.051" v="150" actId="404"/>
          <ac:spMkLst>
            <pc:docMk/>
            <pc:sldMk cId="2304973500" sldId="276"/>
            <ac:spMk id="48" creationId="{50BC0AEF-4F8A-D0B4-A830-D04C8CD442A8}"/>
          </ac:spMkLst>
        </pc:spChg>
        <pc:spChg chg="mod">
          <ac:chgData name="Motey, Andrew" userId="91a0d5ac-923f-4201-870e-e60e7c764052" providerId="ADAL" clId="{5DA23699-29AF-44B9-992E-FD83D4DA01D5}" dt="2025-07-10T22:29:30.584" v="88" actId="20577"/>
          <ac:spMkLst>
            <pc:docMk/>
            <pc:sldMk cId="2304973500" sldId="276"/>
            <ac:spMk id="54" creationId="{07952DA4-30F1-521C-E659-FA4752AFFD90}"/>
          </ac:spMkLst>
        </pc:spChg>
        <pc:picChg chg="del">
          <ac:chgData name="Motey, Andrew" userId="91a0d5ac-923f-4201-870e-e60e7c764052" providerId="ADAL" clId="{5DA23699-29AF-44B9-992E-FD83D4DA01D5}" dt="2025-07-10T22:31:35.055" v="148" actId="478"/>
          <ac:picMkLst>
            <pc:docMk/>
            <pc:sldMk cId="2304973500" sldId="276"/>
            <ac:picMk id="6" creationId="{70A5B495-33CB-403D-0D21-3B7C883BE755}"/>
          </ac:picMkLst>
        </pc:picChg>
      </pc:sldChg>
      <pc:sldChg chg="delSp modSp mod">
        <pc:chgData name="Motey, Andrew" userId="91a0d5ac-923f-4201-870e-e60e7c764052" providerId="ADAL" clId="{5DA23699-29AF-44B9-992E-FD83D4DA01D5}" dt="2025-07-10T22:28:22.808" v="51" actId="20577"/>
        <pc:sldMkLst>
          <pc:docMk/>
          <pc:sldMk cId="126243155" sldId="291"/>
        </pc:sldMkLst>
        <pc:spChg chg="mod">
          <ac:chgData name="Motey, Andrew" userId="91a0d5ac-923f-4201-870e-e60e7c764052" providerId="ADAL" clId="{5DA23699-29AF-44B9-992E-FD83D4DA01D5}" dt="2025-07-10T22:18:03.774" v="8" actId="108"/>
          <ac:spMkLst>
            <pc:docMk/>
            <pc:sldMk cId="126243155" sldId="291"/>
            <ac:spMk id="3" creationId="{FBE4E45B-5E5B-20A7-B0A4-BAF2B1310756}"/>
          </ac:spMkLst>
        </pc:spChg>
        <pc:spChg chg="mod">
          <ac:chgData name="Motey, Andrew" userId="91a0d5ac-923f-4201-870e-e60e7c764052" providerId="ADAL" clId="{5DA23699-29AF-44B9-992E-FD83D4DA01D5}" dt="2025-07-10T22:18:09.137" v="9" actId="108"/>
          <ac:spMkLst>
            <pc:docMk/>
            <pc:sldMk cId="126243155" sldId="291"/>
            <ac:spMk id="16" creationId="{E4B6C6B7-6E7C-8781-CF2C-74B85D487E90}"/>
          </ac:spMkLst>
        </pc:spChg>
        <pc:spChg chg="mod">
          <ac:chgData name="Motey, Andrew" userId="91a0d5ac-923f-4201-870e-e60e7c764052" providerId="ADAL" clId="{5DA23699-29AF-44B9-992E-FD83D4DA01D5}" dt="2025-07-10T22:18:14.269" v="10" actId="108"/>
          <ac:spMkLst>
            <pc:docMk/>
            <pc:sldMk cId="126243155" sldId="291"/>
            <ac:spMk id="82" creationId="{AB91B6F0-885E-19EA-83F5-714927F7890B}"/>
          </ac:spMkLst>
        </pc:spChg>
        <pc:spChg chg="mod">
          <ac:chgData name="Motey, Andrew" userId="91a0d5ac-923f-4201-870e-e60e7c764052" providerId="ADAL" clId="{5DA23699-29AF-44B9-992E-FD83D4DA01D5}" dt="2025-07-10T22:28:22.808" v="51" actId="20577"/>
          <ac:spMkLst>
            <pc:docMk/>
            <pc:sldMk cId="126243155" sldId="291"/>
            <ac:spMk id="83" creationId="{018F7C0B-907E-D4C0-FD68-A56186557DCC}"/>
          </ac:spMkLst>
        </pc:spChg>
        <pc:picChg chg="del">
          <ac:chgData name="Motey, Andrew" userId="91a0d5ac-923f-4201-870e-e60e7c764052" providerId="ADAL" clId="{5DA23699-29AF-44B9-992E-FD83D4DA01D5}" dt="2025-07-10T22:17:12.711" v="1" actId="478"/>
          <ac:picMkLst>
            <pc:docMk/>
            <pc:sldMk cId="126243155" sldId="291"/>
            <ac:picMk id="31" creationId="{65F51B0F-CB92-DE28-CA30-2A06FF741AF4}"/>
          </ac:picMkLst>
        </pc:picChg>
      </pc:sldChg>
      <pc:sldChg chg="delSp modSp mod">
        <pc:chgData name="Motey, Andrew" userId="91a0d5ac-923f-4201-870e-e60e7c764052" providerId="ADAL" clId="{5DA23699-29AF-44B9-992E-FD83D4DA01D5}" dt="2025-07-10T22:27:37.475" v="23" actId="20577"/>
        <pc:sldMkLst>
          <pc:docMk/>
          <pc:sldMk cId="2076442438" sldId="292"/>
        </pc:sldMkLst>
        <pc:spChg chg="mod">
          <ac:chgData name="Motey, Andrew" userId="91a0d5ac-923f-4201-870e-e60e7c764052" providerId="ADAL" clId="{5DA23699-29AF-44B9-992E-FD83D4DA01D5}" dt="2025-07-10T22:17:33.094" v="2" actId="207"/>
          <ac:spMkLst>
            <pc:docMk/>
            <pc:sldMk cId="2076442438" sldId="292"/>
            <ac:spMk id="48" creationId="{856B021B-8925-0DF0-3852-504F97699ECE}"/>
          </ac:spMkLst>
        </pc:spChg>
        <pc:spChg chg="mod">
          <ac:chgData name="Motey, Andrew" userId="91a0d5ac-923f-4201-870e-e60e7c764052" providerId="ADAL" clId="{5DA23699-29AF-44B9-992E-FD83D4DA01D5}" dt="2025-07-10T22:17:39.535" v="4" actId="207"/>
          <ac:spMkLst>
            <pc:docMk/>
            <pc:sldMk cId="2076442438" sldId="292"/>
            <ac:spMk id="49" creationId="{1CE996B1-F6F2-0F31-C6E9-4D238C0A9661}"/>
          </ac:spMkLst>
        </pc:spChg>
        <pc:spChg chg="mod">
          <ac:chgData name="Motey, Andrew" userId="91a0d5ac-923f-4201-870e-e60e7c764052" providerId="ADAL" clId="{5DA23699-29AF-44B9-992E-FD83D4DA01D5}" dt="2025-07-10T22:27:37.475" v="23" actId="20577"/>
          <ac:spMkLst>
            <pc:docMk/>
            <pc:sldMk cId="2076442438" sldId="292"/>
            <ac:spMk id="50" creationId="{D1AB5C50-984E-95CB-B316-D1FDD526D28C}"/>
          </ac:spMkLst>
        </pc:spChg>
        <pc:picChg chg="del">
          <ac:chgData name="Motey, Andrew" userId="91a0d5ac-923f-4201-870e-e60e7c764052" providerId="ADAL" clId="{5DA23699-29AF-44B9-992E-FD83D4DA01D5}" dt="2025-07-10T22:17:04.873" v="0" actId="478"/>
          <ac:picMkLst>
            <pc:docMk/>
            <pc:sldMk cId="2076442438" sldId="292"/>
            <ac:picMk id="53" creationId="{3A68D24F-771A-4850-8336-70CFE612A93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1890664831229E-2"/>
          <c:y val="4.4593778449681494E-2"/>
          <c:w val="0.95057621867033759"/>
          <c:h val="0.7050209882234922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Admissions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1F59935-1F7C-4E58-8FA6-83F9CF9F602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8E8-428F-BDCE-92729BE5924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8BCE68B-B004-4739-A152-15E0925D02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8E8-428F-BDCE-92729BE5924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CF9591F-ED61-4DFD-B759-B07AB70751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8E8-428F-BDCE-92729BE5924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DA339F-EC79-4472-85C2-EAF0498EFF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8E8-428F-BDCE-92729BE5924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2796D59-9159-42CF-AFCC-182E542BF1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8E8-428F-BDCE-92729BE5924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9767B96-551F-4634-BFD1-12B0F5D7DA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8E8-428F-BDCE-92729BE5924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DB3B707-9202-4B83-8CA6-9903B80F26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8E8-428F-BDCE-92729BE5924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5D8FE01-6830-43BA-8546-B8D4047671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8E8-428F-BDCE-92729BE5924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9463549-2EED-407E-BE69-E3D91740AE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8E8-428F-BDCE-92729BE5924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B0A64B56-A1E8-4C55-BFB1-D9E9FFE88C4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8E8-428F-BDCE-92729BE592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Sheet1!$B$2:$U$2</c:f>
              <c:numCache>
                <c:formatCode>[$$-380A]\ #,##0.0,,;[Red][$$-380A]\ \(#,##0.0,,\)</c:formatCode>
                <c:ptCount val="10"/>
                <c:pt idx="0">
                  <c:v>280000000</c:v>
                </c:pt>
                <c:pt idx="1">
                  <c:v>301998572.64000005</c:v>
                </c:pt>
                <c:pt idx="2">
                  <c:v>325721307.91862988</c:v>
                </c:pt>
                <c:pt idx="3">
                  <c:v>351302977.0938251</c:v>
                </c:pt>
                <c:pt idx="4">
                  <c:v>378888854.60500908</c:v>
                </c:pt>
                <c:pt idx="5">
                  <c:v>408635533.89404762</c:v>
                </c:pt>
                <c:pt idx="6">
                  <c:v>440711806.35621202</c:v>
                </c:pt>
                <c:pt idx="7">
                  <c:v>475299608.28548241</c:v>
                </c:pt>
                <c:pt idx="8">
                  <c:v>512595041.05150765</c:v>
                </c:pt>
                <c:pt idx="9">
                  <c:v>552809470.14695621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Sheet1!$B$7:$T$7</c15:f>
                <c15:dlblRangeCache>
                  <c:ptCount val="10"/>
                  <c:pt idx="0">
                    <c:v>46%</c:v>
                  </c:pt>
                  <c:pt idx="1">
                    <c:v>45%</c:v>
                  </c:pt>
                  <c:pt idx="2">
                    <c:v>44%</c:v>
                  </c:pt>
                  <c:pt idx="3">
                    <c:v>43%</c:v>
                  </c:pt>
                  <c:pt idx="4">
                    <c:v>42%</c:v>
                  </c:pt>
                  <c:pt idx="5">
                    <c:v>41%</c:v>
                  </c:pt>
                  <c:pt idx="6">
                    <c:v>40%</c:v>
                  </c:pt>
                  <c:pt idx="7">
                    <c:v>39%</c:v>
                  </c:pt>
                  <c:pt idx="8">
                    <c:v>38%</c:v>
                  </c:pt>
                  <c:pt idx="9">
                    <c:v>37%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8D2F-467F-9C54-9AE2B04ED30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In-Park Spending Revenue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1196EFF-A3DD-4039-B419-DBA2BC3E9BD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58E8-428F-BDCE-92729BE5924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01B1E8-ECA1-4967-ABEE-604BA8BF9FE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58E8-428F-BDCE-92729BE5924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6E06EB9-EF18-4C74-8B84-8D91998E7F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58E8-428F-BDCE-92729BE5924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CF4B79B-5346-4BFC-92A2-1103532709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58E8-428F-BDCE-92729BE5924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B1C50ED-9FCD-4400-AE4A-E1346AEEB2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58E8-428F-BDCE-92729BE5924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E62249-A388-4F0B-BF85-7098B82416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58E8-428F-BDCE-92729BE5924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A0E72FA-E9DC-4C50-A2D3-05ADAFA790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58E8-428F-BDCE-92729BE5924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D3EA28F-D1F9-451D-9238-DF2EAAB64E1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58E8-428F-BDCE-92729BE5924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19F11B52-52F8-4E34-AC88-300FF945FD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58E8-428F-BDCE-92729BE5924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1C82430-0D9D-4412-BB87-B6434E6229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58E8-428F-BDCE-92729BE592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Sheet1!$B$3:$U$3</c:f>
              <c:numCache>
                <c:formatCode>[$$-380A]\ #,##0.0,,;[Red][$$-380A]\ \(#,##0.0,,\)</c:formatCode>
                <c:ptCount val="10"/>
                <c:pt idx="0">
                  <c:v>324000000</c:v>
                </c:pt>
                <c:pt idx="1">
                  <c:v>365565431.23200005</c:v>
                </c:pt>
                <c:pt idx="2">
                  <c:v>412268297.89280033</c:v>
                </c:pt>
                <c:pt idx="3">
                  <c:v>464727222.02424985</c:v>
                </c:pt>
                <c:pt idx="4">
                  <c:v>523633891.83918786</c:v>
                </c:pt>
                <c:pt idx="5">
                  <c:v>589761564.24961531</c:v>
                </c:pt>
                <c:pt idx="6">
                  <c:v>663974545.19972503</c:v>
                </c:pt>
                <c:pt idx="7">
                  <c:v>747238759.17853367</c:v>
                </c:pt>
                <c:pt idx="8">
                  <c:v>840633531.87217581</c:v>
                </c:pt>
                <c:pt idx="9">
                  <c:v>945364723.91385722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Sheet1!$B$8:$T$8</c15:f>
                <c15:dlblRangeCache>
                  <c:ptCount val="10"/>
                  <c:pt idx="0">
                    <c:v>54%</c:v>
                  </c:pt>
                  <c:pt idx="1">
                    <c:v>55%</c:v>
                  </c:pt>
                  <c:pt idx="2">
                    <c:v>56%</c:v>
                  </c:pt>
                  <c:pt idx="3">
                    <c:v>57%</c:v>
                  </c:pt>
                  <c:pt idx="4">
                    <c:v>58%</c:v>
                  </c:pt>
                  <c:pt idx="5">
                    <c:v>59%</c:v>
                  </c:pt>
                  <c:pt idx="6">
                    <c:v>60%</c:v>
                  </c:pt>
                  <c:pt idx="7">
                    <c:v>61%</c:v>
                  </c:pt>
                  <c:pt idx="8">
                    <c:v>62%</c:v>
                  </c:pt>
                  <c:pt idx="9">
                    <c:v>63%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8D2F-467F-9C54-9AE2B04ED304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Total Revenue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numFmt formatCode="&quot;$&quot;#,##0,,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Sheet1!$B$4:$U$4</c:f>
              <c:numCache>
                <c:formatCode>[$$-380A]\ #,##0.0,,;[Red][$$-380A]\ \(#,##0.0,,\)</c:formatCode>
                <c:ptCount val="10"/>
                <c:pt idx="0">
                  <c:v>604000000</c:v>
                </c:pt>
                <c:pt idx="1">
                  <c:v>667564003.8720001</c:v>
                </c:pt>
                <c:pt idx="2">
                  <c:v>737989605.81143022</c:v>
                </c:pt>
                <c:pt idx="3">
                  <c:v>816030199.11807489</c:v>
                </c:pt>
                <c:pt idx="4">
                  <c:v>902522746.44419694</c:v>
                </c:pt>
                <c:pt idx="5">
                  <c:v>998397098.14366293</c:v>
                </c:pt>
                <c:pt idx="6">
                  <c:v>1104686351.5559371</c:v>
                </c:pt>
                <c:pt idx="7">
                  <c:v>1222538367.464016</c:v>
                </c:pt>
                <c:pt idx="8">
                  <c:v>1353228572.9236834</c:v>
                </c:pt>
                <c:pt idx="9">
                  <c:v>1498174194.0608134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2F-467F-9C54-9AE2B04ED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100"/>
        <c:axId val="993324704"/>
        <c:axId val="993326624"/>
      </c:barChart>
      <c:lineChart>
        <c:grouping val="standard"/>
        <c:varyColors val="0"/>
        <c:ser>
          <c:idx val="3"/>
          <c:order val="3"/>
          <c:tx>
            <c:strRef>
              <c:f>Sheet1!$A$5</c:f>
              <c:strCache>
                <c:ptCount val="1"/>
                <c:pt idx="0">
                  <c:v>OI Margin %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Sheet1!$B$5:$U$5</c:f>
              <c:numCache>
                <c:formatCode>0.0%</c:formatCode>
                <c:ptCount val="10"/>
                <c:pt idx="0">
                  <c:v>0.21374383147970827</c:v>
                </c:pt>
                <c:pt idx="1">
                  <c:v>0.21774383147970833</c:v>
                </c:pt>
                <c:pt idx="2">
                  <c:v>0.22174383147970836</c:v>
                </c:pt>
                <c:pt idx="3">
                  <c:v>0.22574383147970833</c:v>
                </c:pt>
                <c:pt idx="4">
                  <c:v>0.22974383147970834</c:v>
                </c:pt>
                <c:pt idx="5">
                  <c:v>0.23374383147970831</c:v>
                </c:pt>
                <c:pt idx="6">
                  <c:v>0.23774383147970835</c:v>
                </c:pt>
                <c:pt idx="7">
                  <c:v>0.24174383147970832</c:v>
                </c:pt>
                <c:pt idx="8">
                  <c:v>0.24574383147970841</c:v>
                </c:pt>
                <c:pt idx="9">
                  <c:v>0.24974383147970838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8D2F-467F-9C54-9AE2B04ED3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2275952"/>
        <c:axId val="1486191151"/>
      </c:lineChart>
      <c:catAx>
        <c:axId val="99332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93326624"/>
        <c:crosses val="autoZero"/>
        <c:auto val="1"/>
        <c:lblAlgn val="ctr"/>
        <c:lblOffset val="100"/>
        <c:noMultiLvlLbl val="0"/>
      </c:catAx>
      <c:valAx>
        <c:axId val="993326624"/>
        <c:scaling>
          <c:orientation val="minMax"/>
        </c:scaling>
        <c:delete val="0"/>
        <c:axPos val="l"/>
        <c:numFmt formatCode="[$$-380A]\ #,##0.0,,;[Red][$$-380A]\ \(#,##0.0,,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93324704"/>
        <c:crosses val="autoZero"/>
        <c:crossBetween val="between"/>
      </c:valAx>
      <c:valAx>
        <c:axId val="1486191151"/>
        <c:scaling>
          <c:orientation val="minMax"/>
        </c:scaling>
        <c:delete val="0"/>
        <c:axPos val="r"/>
        <c:numFmt formatCode="0.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12275952"/>
        <c:crosses val="max"/>
        <c:crossBetween val="between"/>
      </c:valAx>
      <c:catAx>
        <c:axId val="7122759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6191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11890664831229E-2"/>
          <c:y val="4.4593778449681494E-2"/>
          <c:w val="0.95057621867033759"/>
          <c:h val="0.6704012227058623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Annual Attendance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Sheet1!$B$2:$U$2</c:f>
              <c:numCache>
                <c:formatCode>#,##0.0,,</c:formatCode>
                <c:ptCount val="10"/>
                <c:pt idx="0">
                  <c:v>3000000</c:v>
                </c:pt>
                <c:pt idx="1">
                  <c:v>3121200.0000000005</c:v>
                </c:pt>
                <c:pt idx="2">
                  <c:v>3247296.4800000004</c:v>
                </c:pt>
                <c:pt idx="3">
                  <c:v>3378487.2577920007</c:v>
                </c:pt>
                <c:pt idx="4">
                  <c:v>3514978.1430067974</c:v>
                </c:pt>
                <c:pt idx="5">
                  <c:v>3656983.2599842721</c:v>
                </c:pt>
                <c:pt idx="6">
                  <c:v>3804725.3836876373</c:v>
                </c:pt>
                <c:pt idx="7">
                  <c:v>3958436.2891886178</c:v>
                </c:pt>
                <c:pt idx="8">
                  <c:v>4118357.1152718388</c:v>
                </c:pt>
                <c:pt idx="9">
                  <c:v>4284738.7427288201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5-410F-B5AD-0EB79ABA8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100"/>
        <c:axId val="993324704"/>
        <c:axId val="993326624"/>
      </c:barChart>
      <c:catAx>
        <c:axId val="99332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93326624"/>
        <c:crosses val="autoZero"/>
        <c:auto val="1"/>
        <c:lblAlgn val="ctr"/>
        <c:lblOffset val="100"/>
        <c:noMultiLvlLbl val="0"/>
      </c:catAx>
      <c:valAx>
        <c:axId val="993326624"/>
        <c:scaling>
          <c:orientation val="minMax"/>
        </c:scaling>
        <c:delete val="0"/>
        <c:axPos val="l"/>
        <c:numFmt formatCode="#,##0.0,,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9332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ayout>
        <c:manualLayout>
          <c:xMode val="edge"/>
          <c:yMode val="edge"/>
          <c:x val="2.2323841101658658E-4"/>
          <c:y val="0.85854004374467718"/>
          <c:w val="0.9411435997883657"/>
          <c:h val="0.104622366987963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Post-Tax Licensing Profit (m)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1255269808547438E-3"/>
                  <c:y val="7.98635840269809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683E-4FBF-BF83-DFA32FDABD45}"/>
                </c:ext>
              </c:extLst>
            </c:dLbl>
            <c:dLbl>
              <c:idx val="1"/>
              <c:layout>
                <c:manualLayout>
                  <c:x val="0"/>
                  <c:y val="8.75038657236483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83E-4FBF-BF83-DFA32FDABD45}"/>
                </c:ext>
              </c:extLst>
            </c:dLbl>
            <c:dLbl>
              <c:idx val="2"/>
              <c:layout>
                <c:manualLayout>
                  <c:x val="0"/>
                  <c:y val="8.970140999436888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83E-4FBF-BF83-DFA32FDABD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Sheet1!$B$2:$U$2</c:f>
              <c:numCache>
                <c:formatCode>[$$-380A]\ #,##0.0,,;[Red][$$-380A]\ \(#,##0.0,,\)</c:formatCode>
                <c:ptCount val="10"/>
                <c:pt idx="0">
                  <c:v>15298501.138157286</c:v>
                </c:pt>
                <c:pt idx="1">
                  <c:v>17224916.50368401</c:v>
                </c:pt>
                <c:pt idx="2">
                  <c:v>19391890.314778544</c:v>
                </c:pt>
                <c:pt idx="3">
                  <c:v>72764445.066233903</c:v>
                </c:pt>
                <c:pt idx="4">
                  <c:v>81902868.823192075</c:v>
                </c:pt>
                <c:pt idx="5">
                  <c:v>92180819.895366088</c:v>
                </c:pt>
                <c:pt idx="6">
                  <c:v>103739784.98079701</c:v>
                </c:pt>
                <c:pt idx="7">
                  <c:v>116738738.57775982</c:v>
                </c:pt>
                <c:pt idx="8">
                  <c:v>131356292.37141192</c:v>
                </c:pt>
                <c:pt idx="9">
                  <c:v>147793107.05591363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3E-4FBF-BF83-DFA32FDA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765895952"/>
        <c:axId val="765901712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Profit Share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38B-4FAD-8463-70D1C0226384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38B-4FAD-8463-70D1C02263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Sheet1!$B$1:$U$1</c:f>
              <c:strCache>
                <c:ptCount val="10"/>
                <c:pt idx="0">
                  <c:v>Y1</c:v>
                </c:pt>
                <c:pt idx="1">
                  <c:v>Y3</c:v>
                </c:pt>
                <c:pt idx="2">
                  <c:v>Y5</c:v>
                </c:pt>
                <c:pt idx="3">
                  <c:v>Y7</c:v>
                </c:pt>
                <c:pt idx="4">
                  <c:v>Y9</c:v>
                </c:pt>
                <c:pt idx="5">
                  <c:v>Y11</c:v>
                </c:pt>
                <c:pt idx="6">
                  <c:v>Y13</c:v>
                </c:pt>
                <c:pt idx="7">
                  <c:v>Y15</c:v>
                </c:pt>
                <c:pt idx="8">
                  <c:v>Y17</c:v>
                </c:pt>
                <c:pt idx="9">
                  <c:v>Y19</c:v>
                </c:pt>
              </c:strCache>
            </c:strRef>
          </c:cat>
          <c:val>
            <c:numRef>
              <c:f>Sheet1!$B$3:$U$3</c:f>
              <c:numCache>
                <c:formatCode>0%</c:formatCode>
                <c:ptCount val="10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3E-4FBF-BF83-DFA32FDAB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3541712"/>
        <c:axId val="1393532592"/>
      </c:lineChart>
      <c:catAx>
        <c:axId val="7658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5901712"/>
        <c:crosses val="autoZero"/>
        <c:auto val="1"/>
        <c:lblAlgn val="ctr"/>
        <c:lblOffset val="100"/>
        <c:noMultiLvlLbl val="0"/>
      </c:catAx>
      <c:valAx>
        <c:axId val="765901712"/>
        <c:scaling>
          <c:orientation val="minMax"/>
        </c:scaling>
        <c:delete val="0"/>
        <c:axPos val="l"/>
        <c:numFmt formatCode="[$$-380A]\ #,##0.0,,;[Red][$$-380A]\ \(#,##0.0,,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65895952"/>
        <c:crosses val="autoZero"/>
        <c:crossBetween val="between"/>
      </c:valAx>
      <c:valAx>
        <c:axId val="1393532592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93541712"/>
        <c:crosses val="max"/>
        <c:crossBetween val="between"/>
      </c:valAx>
      <c:catAx>
        <c:axId val="13935417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93532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0.04237</cdr:x>
      <cdr:y>0.05557</cdr:y>
    </cdr:from>
    <cdr:to>
      <cdr:x>0.2701</cdr:x>
      <cdr:y>0.29816</cdr:y>
    </cdr:to>
    <cdr:sp macro="" textlink="">
      <cdr:nvSpPr>
        <cdr:cNvPr id="2" name="Speech Bubble: Rectangle 1">
          <a:extLst xmlns:a="http://schemas.openxmlformats.org/drawingml/2006/main">
            <a:ext uri="{FF2B5EF4-FFF2-40B4-BE49-F238E27FC236}">
              <a16:creationId xmlns:a16="http://schemas.microsoft.com/office/drawing/2014/main" id="{01CBDC55-4A3A-CF85-2F73-AC23EBE62246}"/>
            </a:ext>
          </a:extLst>
        </cdr:cNvPr>
        <cdr:cNvSpPr/>
      </cdr:nvSpPr>
      <cdr:spPr>
        <a:xfrm xmlns:a="http://schemas.openxmlformats.org/drawingml/2006/main">
          <a:off x="209969" y="110335"/>
          <a:ext cx="1128551" cy="481622"/>
        </a:xfrm>
        <a:prstGeom xmlns:a="http://schemas.openxmlformats.org/drawingml/2006/main" prst="wedgeRectCallout">
          <a:avLst>
            <a:gd name="adj1" fmla="val 68432"/>
            <a:gd name="adj2" fmla="val 105859"/>
          </a:avLst>
        </a:prstGeom>
        <a:solidFill xmlns:a="http://schemas.openxmlformats.org/drawingml/2006/main">
          <a:schemeClr val="bg1"/>
        </a:solidFill>
        <a:ln xmlns:a="http://schemas.openxmlformats.org/drawingml/2006/main" w="12700">
          <a:solidFill>
            <a:schemeClr val="tx1"/>
          </a:solidFill>
        </a:ln>
        <a:effectLst xmlns:a="http://schemas.openxmlformats.org/drawingml/2006/main">
          <a:outerShdw blurRad="50800" dist="38100" dir="2700000" algn="tl" rotWithShape="0">
            <a:prstClr val="black">
              <a:alpha val="40000"/>
            </a:prstClr>
          </a:outerShdw>
        </a:effectLst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Park recoups development costs in Y7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2BCDD-6A5B-46FA-868D-AE7BD26F2ABE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C6E7F-9D8E-4CC2-B3B0-684CD776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9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FB99-ACB9-4A75-BC92-CBF009E519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6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6FB99-ACB9-4A75-BC92-CBF009E519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4B90-F01E-6485-258B-94861452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063D0-EDE3-2E1B-92D6-08620D81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801D8-A931-2941-5AB4-AEA0067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BE72-2F25-0074-A2DF-A9E33E85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CF60-009F-7483-E0FB-44F27DCD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0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4EF33-26D8-4A4E-979C-33DDAD83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06D3F-DFD1-FE5B-9AF5-B8548B823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543A-A2B9-41BB-42B8-93AE1EBD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4683-BAB9-4A77-43E5-C8092CAAD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198C-089E-6FB3-154C-05921413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0EDBD-392D-9314-A6FF-FF5C76EB6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072A-4871-0F22-1C69-62072001C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7AD9-1708-2D2D-C7D3-25C523DB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F085-43BA-5CBE-7B03-6645DD7D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232BC-4D03-9571-53FE-65DDA961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BF3E0-E82F-09CB-7671-C4AE171E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0C55-3689-721E-6186-071EDC01D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CCB25-45EA-975C-F0B3-148E3632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502B-9FFA-E416-3D66-B595A603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63D42-31A4-B4A3-D0A3-E638534B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B22C-9CF6-870C-4CEF-578434F7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03B18-5144-27FF-7502-66A4B431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28EE-B614-FC99-F1CC-264221CED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981D-0E3F-D193-6492-1C66E288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AB45C-BDFC-0E7B-0F6E-25683CA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9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5903-7B81-A4A9-ED79-7590C64F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1789-CD69-4EBB-0AD6-C672B6F19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7E44-E969-6C5A-087B-76DAFCB5D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66789-9914-7E15-F51C-8AACC73C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5C55-7F7C-98EB-6C06-18B73B7A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3A8CB-0A77-0A4F-6F06-11D6AC8D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2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D5AE-4F75-DBEF-5434-8FFF83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82F3-E8DB-DF03-D66C-65F17F5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05A48-4199-B0D9-95B6-5BD632774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245D8-E63F-6CF6-6430-ACE50DB18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BFD91-2928-6229-4506-A6F499A58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4A11-1ADE-5A8E-5779-99E84AAB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2CADB-4FDB-C5F9-634A-A40740B7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EE1BF-2A39-091F-8A91-AB1A9B16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0C5F-D3B8-05A4-C5B5-2034AABD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DF86-3556-59A1-2FFC-0609CA04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270E1-BDEC-26AA-0CAC-8ADF6EFD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0F84-5CF1-7508-D08E-BE9E6048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E0308-82B7-1CB1-1C04-CD3F2EF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23E94-741B-9E40-19E8-E04DA363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AE417-8E57-98BB-00F8-48F1C67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E08-D644-E398-031F-A3C371CC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7F82D-21E0-2D34-A086-66CB5E6E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E3C4D-879E-F2E0-9FC6-105790014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F736-C755-8E8F-2032-273C4D50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9AE2E-A5C2-4841-D24C-4A595F2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414F6-5F52-C64E-A246-5F2FBB2E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9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1B3A-21A6-8AE4-1147-6547C5D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51F5-A295-1F1B-0004-8C8996BD1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A7917-BD83-8ECB-704F-F0AFC46CB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F9707-3727-3796-F64A-4AA108FF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3BF2A-9F1C-5C67-3569-6E6565FFB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0E03-8CFF-2BBD-C26B-F42401D6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0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44DE9-4EC3-4B0C-6E60-E737C8EF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062D1-FC55-8283-E9D3-9CD75D094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E26B-2235-FDE8-E95C-F3CB7EA37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D3936-D57B-4536-9AA6-5C0EEB3D3552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0D222-C4D0-225B-A53E-1791C8E8D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E0BD-BFA5-4822-A726-B56CD8E61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10997-A2E9-44C7-82C3-8040BDA56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7.sv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svg"/><Relationship Id="rId9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1D70BA-C651-52F6-3155-38B14F9D35B8}"/>
              </a:ext>
            </a:extLst>
          </p:cNvPr>
          <p:cNvSpPr/>
          <p:nvPr/>
        </p:nvSpPr>
        <p:spPr>
          <a:xfrm>
            <a:off x="6425750" y="3800876"/>
            <a:ext cx="836592" cy="2583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3D70A1-5527-E684-732C-6E31C6084F8C}"/>
              </a:ext>
            </a:extLst>
          </p:cNvPr>
          <p:cNvSpPr/>
          <p:nvPr/>
        </p:nvSpPr>
        <p:spPr>
          <a:xfrm>
            <a:off x="6425750" y="1556131"/>
            <a:ext cx="836592" cy="1815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0D09CB4-C084-9AFF-5257-44F1F651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1" y="6480621"/>
            <a:ext cx="261258" cy="305134"/>
          </a:xfrm>
        </p:spPr>
        <p:txBody>
          <a:bodyPr/>
          <a:lstStyle/>
          <a:p>
            <a:fld id="{F60215AF-6AED-4603-ADA2-FA0FF0C9561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BC0738-592A-22DA-FF95-7BAD26A161FC}"/>
              </a:ext>
            </a:extLst>
          </p:cNvPr>
          <p:cNvGrpSpPr/>
          <p:nvPr/>
        </p:nvGrpSpPr>
        <p:grpSpPr>
          <a:xfrm>
            <a:off x="256035" y="1068778"/>
            <a:ext cx="5374399" cy="268142"/>
            <a:chOff x="311078" y="1082700"/>
            <a:chExt cx="8195948" cy="268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B3DF29-CAF1-73BA-1BBB-10ECA80CDB0E}"/>
                </a:ext>
              </a:extLst>
            </p:cNvPr>
            <p:cNvSpPr/>
            <p:nvPr/>
          </p:nvSpPr>
          <p:spPr>
            <a:xfrm>
              <a:off x="455257" y="1082700"/>
              <a:ext cx="8051769" cy="233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KPIs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FB1F34-14CD-2B1D-DB85-AEC0FB924DEE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8" y="1350841"/>
              <a:ext cx="8051769" cy="1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362159C1-D03B-E0DD-1737-6409932E267E}"/>
              </a:ext>
            </a:extLst>
          </p:cNvPr>
          <p:cNvSpPr/>
          <p:nvPr/>
        </p:nvSpPr>
        <p:spPr>
          <a:xfrm>
            <a:off x="350579" y="1393572"/>
            <a:ext cx="249382" cy="249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046936-3051-D389-91F8-4EFF963FD92B}"/>
              </a:ext>
            </a:extLst>
          </p:cNvPr>
          <p:cNvSpPr/>
          <p:nvPr/>
        </p:nvSpPr>
        <p:spPr>
          <a:xfrm>
            <a:off x="350579" y="3016437"/>
            <a:ext cx="249382" cy="249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EDAAF0-8F52-0F2C-9239-0D8D5555AF20}"/>
              </a:ext>
            </a:extLst>
          </p:cNvPr>
          <p:cNvSpPr/>
          <p:nvPr/>
        </p:nvSpPr>
        <p:spPr>
          <a:xfrm>
            <a:off x="350579" y="4281518"/>
            <a:ext cx="249382" cy="249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3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F562A-33EF-ABB0-C63E-D7052AEBEFCF}"/>
              </a:ext>
            </a:extLst>
          </p:cNvPr>
          <p:cNvSpPr txBox="1"/>
          <p:nvPr/>
        </p:nvSpPr>
        <p:spPr>
          <a:xfrm>
            <a:off x="141514" y="218288"/>
            <a:ext cx="721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Theme Park Evaluation Criteria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33DBC-9291-F969-39EF-F23BED4BD8C2}"/>
              </a:ext>
            </a:extLst>
          </p:cNvPr>
          <p:cNvSpPr/>
          <p:nvPr/>
        </p:nvSpPr>
        <p:spPr>
          <a:xfrm>
            <a:off x="7266093" y="1421017"/>
            <a:ext cx="4444130" cy="1979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Demand &amp; Demographics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Population Density </a:t>
            </a:r>
            <a:r>
              <a:rPr lang="en-US" sz="1100" dirty="0">
                <a:solidFill>
                  <a:schemeClr val="tx1"/>
                </a:solidFill>
              </a:rPr>
              <a:t>– Areas with large metropolitan populations (e.g., NYC, LA, Chicago)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Tourism Volume </a:t>
            </a:r>
            <a:r>
              <a:rPr lang="en-US" sz="1100" dirty="0">
                <a:solidFill>
                  <a:schemeClr val="tx1"/>
                </a:solidFill>
              </a:rPr>
              <a:t>– high inbound tourism hubs (e.g., Orlando, Las Vegas, Nashville)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Income level / Disposable Income </a:t>
            </a:r>
            <a:r>
              <a:rPr lang="en-US" sz="1100" dirty="0">
                <a:solidFill>
                  <a:schemeClr val="tx1"/>
                </a:solidFill>
              </a:rPr>
              <a:t>– Determines willingness to pay for premium experiences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Local &amp; Regional Competition</a:t>
            </a:r>
            <a:r>
              <a:rPr lang="en-US" sz="1100" dirty="0">
                <a:solidFill>
                  <a:schemeClr val="tx1"/>
                </a:solidFill>
              </a:rPr>
              <a:t> – Saturation of existing theme parks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26" name="Graphic 25" descr="Users outline">
            <a:extLst>
              <a:ext uri="{FF2B5EF4-FFF2-40B4-BE49-F238E27FC236}">
                <a16:creationId xmlns:a16="http://schemas.microsoft.com/office/drawing/2014/main" id="{C0AC956B-6B22-FF37-E2CD-719A20A78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0970" y="2190958"/>
            <a:ext cx="546152" cy="54615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37178BF-9D91-B5F7-2A3D-6A56795F609E}"/>
              </a:ext>
            </a:extLst>
          </p:cNvPr>
          <p:cNvCxnSpPr>
            <a:cxnSpLocks/>
          </p:cNvCxnSpPr>
          <p:nvPr/>
        </p:nvCxnSpPr>
        <p:spPr>
          <a:xfrm>
            <a:off x="6467935" y="3587739"/>
            <a:ext cx="5053504" cy="2635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4411EFB-DB51-4903-8283-CC6A5043F66B}"/>
              </a:ext>
            </a:extLst>
          </p:cNvPr>
          <p:cNvSpPr/>
          <p:nvPr/>
        </p:nvSpPr>
        <p:spPr>
          <a:xfrm>
            <a:off x="5861784" y="1069095"/>
            <a:ext cx="5659655" cy="23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 Criteria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77FA30-FF10-E745-B283-44181DA914FA}"/>
              </a:ext>
            </a:extLst>
          </p:cNvPr>
          <p:cNvCxnSpPr>
            <a:cxnSpLocks/>
          </p:cNvCxnSpPr>
          <p:nvPr/>
        </p:nvCxnSpPr>
        <p:spPr>
          <a:xfrm>
            <a:off x="6467935" y="1340330"/>
            <a:ext cx="5053505" cy="0"/>
          </a:xfrm>
          <a:prstGeom prst="line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FB440B6-B14C-1E7E-31D2-388892A30DE4}"/>
              </a:ext>
            </a:extLst>
          </p:cNvPr>
          <p:cNvSpPr/>
          <p:nvPr/>
        </p:nvSpPr>
        <p:spPr>
          <a:xfrm>
            <a:off x="7274557" y="3802573"/>
            <a:ext cx="4444130" cy="2583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 &amp; Accessibility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Proximity to Major Airports </a:t>
            </a:r>
            <a:r>
              <a:rPr lang="en-US" sz="1100" dirty="0">
                <a:solidFill>
                  <a:schemeClr val="tx1"/>
                </a:solidFill>
              </a:rPr>
              <a:t>– Facilitates national and international travel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Highway and public transport access </a:t>
            </a:r>
            <a:r>
              <a:rPr lang="en-US" sz="1100" dirty="0">
                <a:solidFill>
                  <a:schemeClr val="tx1"/>
                </a:solidFill>
              </a:rPr>
              <a:t>– ensures regional visitor flow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Available Land &amp; Zoning Laws </a:t>
            </a:r>
            <a:r>
              <a:rPr lang="en-US" sz="1100" dirty="0">
                <a:solidFill>
                  <a:schemeClr val="tx1"/>
                </a:solidFill>
              </a:rPr>
              <a:t>– Cost and feasibility of large-scale developments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Climate &amp; Seasonality </a:t>
            </a:r>
            <a:r>
              <a:rPr lang="en-US" sz="1100" dirty="0">
                <a:solidFill>
                  <a:schemeClr val="tx1"/>
                </a:solidFill>
              </a:rPr>
              <a:t>– Year-round operating potential in mild and warmer climates (e.g., FL, TX, CA); seasonal operations could lead to &lt;175 operating days per year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Weather Risks</a:t>
            </a:r>
            <a:r>
              <a:rPr lang="en-US" sz="1100" dirty="0">
                <a:solidFill>
                  <a:schemeClr val="tx1"/>
                </a:solidFill>
              </a:rPr>
              <a:t> – Hurricanes, extreme cold, or high heat could impact attendance, park infrastructure, and operating days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Indoor vs. Outdoor Attractions</a:t>
            </a:r>
            <a:r>
              <a:rPr lang="en-US" sz="1100" dirty="0">
                <a:solidFill>
                  <a:schemeClr val="tx1"/>
                </a:solidFill>
              </a:rPr>
              <a:t> – mitigates climate-dependency</a:t>
            </a:r>
            <a:endParaRPr lang="en-US" sz="1100" b="1" dirty="0">
              <a:solidFill>
                <a:schemeClr val="tx1"/>
              </a:solidFill>
            </a:endParaRPr>
          </a:p>
        </p:txBody>
      </p:sp>
      <p:pic>
        <p:nvPicPr>
          <p:cNvPr id="36" name="Graphic 35" descr="City outline">
            <a:extLst>
              <a:ext uri="{FF2B5EF4-FFF2-40B4-BE49-F238E27FC236}">
                <a16:creationId xmlns:a16="http://schemas.microsoft.com/office/drawing/2014/main" id="{2B13EECE-CE1C-F212-6743-062EC05F2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565066" y="4813753"/>
            <a:ext cx="557960" cy="5579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56B021B-8925-0DF0-3852-504F97699ECE}"/>
              </a:ext>
            </a:extLst>
          </p:cNvPr>
          <p:cNvSpPr/>
          <p:nvPr/>
        </p:nvSpPr>
        <p:spPr>
          <a:xfrm>
            <a:off x="630991" y="1363606"/>
            <a:ext cx="5659655" cy="1428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&amp; Visitor Spend Metrics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Projected Annual Attendance </a:t>
            </a:r>
            <a:r>
              <a:rPr lang="en-US" sz="1100" dirty="0">
                <a:solidFill>
                  <a:schemeClr val="tx1"/>
                </a:solidFill>
              </a:rPr>
              <a:t>– Benchmarked against comps (e.g., Six Flags, Cedar Fair, Comcast, Disney)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Per Capita Spending </a:t>
            </a:r>
            <a:r>
              <a:rPr lang="en-US" sz="1100" dirty="0">
                <a:solidFill>
                  <a:schemeClr val="tx1"/>
                </a:solidFill>
              </a:rPr>
              <a:t>– Spend on admissions, in-park spending (food &amp; beverage, merch, experiences)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Mix of Single-Day tickets and Season Passes </a:t>
            </a:r>
            <a:r>
              <a:rPr lang="en-US" sz="1100" dirty="0">
                <a:solidFill>
                  <a:schemeClr val="tx1"/>
                </a:solidFill>
              </a:rPr>
              <a:t>– Impacts recurring revenue and customer-lifetime-value (CLV)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E996B1-F6F2-0F31-C6E9-4D238C0A9661}"/>
              </a:ext>
            </a:extLst>
          </p:cNvPr>
          <p:cNvSpPr/>
          <p:nvPr/>
        </p:nvSpPr>
        <p:spPr>
          <a:xfrm>
            <a:off x="630991" y="2873707"/>
            <a:ext cx="5659655" cy="1245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Metrics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Total Revenue Potential </a:t>
            </a:r>
            <a:r>
              <a:rPr lang="en-US" sz="1100" dirty="0">
                <a:solidFill>
                  <a:schemeClr val="tx1"/>
                </a:solidFill>
              </a:rPr>
              <a:t>– Admissions and in-park spending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Operating Income (EBITDA) Margins </a:t>
            </a:r>
            <a:r>
              <a:rPr lang="en-US" sz="1100" dirty="0">
                <a:solidFill>
                  <a:schemeClr val="tx1"/>
                </a:solidFill>
              </a:rPr>
              <a:t>– shows core operational profitability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Capex &amp; Payback Period</a:t>
            </a:r>
            <a:r>
              <a:rPr lang="en-US" sz="1100" b="1" dirty="0">
                <a:solidFill>
                  <a:srgbClr val="C00000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– estimated development costs and the time to break even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IRR or ROI </a:t>
            </a:r>
            <a:r>
              <a:rPr lang="en-US" sz="1100" dirty="0">
                <a:solidFill>
                  <a:schemeClr val="tx1"/>
                </a:solidFill>
              </a:rPr>
              <a:t>– Rate of return to assess investment viability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Capital Structure </a:t>
            </a:r>
            <a:r>
              <a:rPr lang="en-US" sz="1100" dirty="0">
                <a:solidFill>
                  <a:schemeClr val="tx1"/>
                </a:solidFill>
              </a:rPr>
              <a:t>– Affects the IRR and PV of cash flows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AB5C50-984E-95CB-B316-D1FDD526D28C}"/>
              </a:ext>
            </a:extLst>
          </p:cNvPr>
          <p:cNvSpPr/>
          <p:nvPr/>
        </p:nvSpPr>
        <p:spPr>
          <a:xfrm>
            <a:off x="630991" y="4281518"/>
            <a:ext cx="5659655" cy="2180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&amp; Other Considerations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Labor Market &amp; Costs </a:t>
            </a:r>
            <a:r>
              <a:rPr lang="en-US" sz="1100" dirty="0">
                <a:solidFill>
                  <a:schemeClr val="tx1"/>
                </a:solidFill>
              </a:rPr>
              <a:t>– Higher in major metropolitan areas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Regulatory  &amp; Tax Environment </a:t>
            </a:r>
            <a:r>
              <a:rPr lang="en-US" sz="1100" dirty="0">
                <a:solidFill>
                  <a:schemeClr val="tx1"/>
                </a:solidFill>
              </a:rPr>
              <a:t>– Incentives from state &amp; local governments</a:t>
            </a:r>
            <a:endParaRPr lang="en-US" sz="11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Smaller &amp; regional park vs. larger destination park </a:t>
            </a:r>
            <a:r>
              <a:rPr lang="en-US" sz="1100" dirty="0">
                <a:solidFill>
                  <a:schemeClr val="tx1"/>
                </a:solidFill>
              </a:rPr>
              <a:t>– mega-parks typically feature lower project-level returns compared to mid-sized and small parks</a:t>
            </a:r>
            <a:r>
              <a:rPr lang="en-US" sz="1100" baseline="30000" dirty="0">
                <a:solidFill>
                  <a:schemeClr val="tx1"/>
                </a:solidFill>
              </a:rPr>
              <a:t>1</a:t>
            </a:r>
            <a:endParaRPr lang="en-US" sz="1100" b="1" baseline="30000" dirty="0">
              <a:solidFill>
                <a:srgbClr val="C00000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Thematic/Franchise Synergies </a:t>
            </a:r>
            <a:r>
              <a:rPr lang="en-US" sz="1100" dirty="0">
                <a:solidFill>
                  <a:schemeClr val="tx1"/>
                </a:solidFill>
              </a:rPr>
              <a:t>– Integrations with IP, cross selling opportunities, and other revenue &amp; cost synergies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Existing Licensing Agreements </a:t>
            </a:r>
            <a:r>
              <a:rPr lang="en-US" sz="1100" dirty="0">
                <a:solidFill>
                  <a:schemeClr val="tx1"/>
                </a:solidFill>
              </a:rPr>
              <a:t>– Existing Licensing Agreements – Some IPs may be licensed to third parties (e.g., WBD’s Harry Potter to Universal); evaluating contract terms and licensing constraints is crucial for developing proprietary attractions or renegotiating rights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9761C9-B7AF-63CD-66C0-B9A640F3B935}"/>
              </a:ext>
            </a:extLst>
          </p:cNvPr>
          <p:cNvSpPr/>
          <p:nvPr/>
        </p:nvSpPr>
        <p:spPr>
          <a:xfrm>
            <a:off x="305629" y="6580468"/>
            <a:ext cx="5937691" cy="21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https://www.theparkdb.com/blog/the-business-of-theme-parks-part-ii-how-much-do-they-cost-and-earn/</a:t>
            </a:r>
          </a:p>
        </p:txBody>
      </p:sp>
    </p:spTree>
    <p:extLst>
      <p:ext uri="{BB962C8B-B14F-4D97-AF65-F5344CB8AC3E}">
        <p14:creationId xmlns:p14="http://schemas.microsoft.com/office/powerpoint/2010/main" val="207644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7AB79-174F-0193-B1FE-667545402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4E45B-5E5B-20A7-B0A4-BAF2B1310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3" y="1348134"/>
            <a:ext cx="4354943" cy="3287713"/>
          </a:xfr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Admissions and Ticket Pricing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park sells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single-day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tickets 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season passes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; starting prices are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$100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$250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respectively, increasing 2% YoY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Season pass mix starts at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increasing to 59% in Y20, in-line with Six Flags’ ticket mix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Season pass holders attend the park 3x per year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250 operating days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per year;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daily attendance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starts at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12k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per day, growing to 17.5k in Y20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In-Park Spending Revenues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In-park purchases (i.e., food &amp; beverage, merch, experiences) starts at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$60 per visit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in-line with Cedar Fair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 Development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200"/>
              </a:spcAf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$750M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development costs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a premium to regional parks (Cedar Fair, Six Flags), but a discount to destination parks (Disney, Universal); useful life of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50 years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9F4B74-738F-727A-1CE4-AB2AC4074E2E}"/>
              </a:ext>
            </a:extLst>
          </p:cNvPr>
          <p:cNvGrpSpPr/>
          <p:nvPr/>
        </p:nvGrpSpPr>
        <p:grpSpPr>
          <a:xfrm>
            <a:off x="5111112" y="1081736"/>
            <a:ext cx="6728460" cy="276955"/>
            <a:chOff x="311078" y="1073886"/>
            <a:chExt cx="7132320" cy="27695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238ECE-EAD4-3AF7-8973-9E0364BA58FC}"/>
                </a:ext>
              </a:extLst>
            </p:cNvPr>
            <p:cNvSpPr/>
            <p:nvPr/>
          </p:nvSpPr>
          <p:spPr>
            <a:xfrm>
              <a:off x="311078" y="1073886"/>
              <a:ext cx="7132320" cy="242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 Output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7B74C5-3C97-B327-2925-2361DD0AC06A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8" y="1350841"/>
              <a:ext cx="7132320" cy="0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3A23E27-274C-2683-EA71-11C9222A1025}"/>
              </a:ext>
            </a:extLst>
          </p:cNvPr>
          <p:cNvSpPr/>
          <p:nvPr/>
        </p:nvSpPr>
        <p:spPr>
          <a:xfrm>
            <a:off x="298882" y="1340945"/>
            <a:ext cx="249382" cy="249382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 dirty="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56A689-3B9E-EB9A-896E-DF97EBBB6DCD}"/>
              </a:ext>
            </a:extLst>
          </p:cNvPr>
          <p:cNvSpPr/>
          <p:nvPr/>
        </p:nvSpPr>
        <p:spPr>
          <a:xfrm>
            <a:off x="298882" y="2334687"/>
            <a:ext cx="249382" cy="249382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</a:t>
            </a:r>
            <a:endParaRPr kumimoji="1" lang="ja-JP" altLang="en-US" sz="1100" b="1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B6C6B7-6E7C-8781-CF2C-74B85D487E90}"/>
              </a:ext>
            </a:extLst>
          </p:cNvPr>
          <p:cNvSpPr/>
          <p:nvPr/>
        </p:nvSpPr>
        <p:spPr>
          <a:xfrm>
            <a:off x="298882" y="3215090"/>
            <a:ext cx="249382" cy="249382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3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99B5-F66A-8F62-1F9C-8857E1F99116}"/>
              </a:ext>
            </a:extLst>
          </p:cNvPr>
          <p:cNvSpPr txBox="1"/>
          <p:nvPr/>
        </p:nvSpPr>
        <p:spPr>
          <a:xfrm>
            <a:off x="141514" y="218288"/>
            <a:ext cx="721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Financial Model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A63B32-5911-2700-2E03-C5B62E497517}"/>
              </a:ext>
            </a:extLst>
          </p:cNvPr>
          <p:cNvGrpSpPr/>
          <p:nvPr/>
        </p:nvGrpSpPr>
        <p:grpSpPr>
          <a:xfrm>
            <a:off x="256035" y="1059964"/>
            <a:ext cx="4591561" cy="271761"/>
            <a:chOff x="311078" y="1073886"/>
            <a:chExt cx="7888225" cy="28036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C682D4-892D-9E73-3824-156D20D97811}"/>
                </a:ext>
              </a:extLst>
            </p:cNvPr>
            <p:cNvSpPr/>
            <p:nvPr/>
          </p:nvSpPr>
          <p:spPr>
            <a:xfrm>
              <a:off x="311078" y="1073886"/>
              <a:ext cx="7132320" cy="242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 Model Assumptions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66C468-735C-7E71-7D96-B127897ABC42}"/>
                </a:ext>
              </a:extLst>
            </p:cNvPr>
            <p:cNvCxnSpPr>
              <a:cxnSpLocks/>
            </p:cNvCxnSpPr>
            <p:nvPr/>
          </p:nvCxnSpPr>
          <p:spPr>
            <a:xfrm>
              <a:off x="717584" y="1346264"/>
              <a:ext cx="7481719" cy="7988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28B831-8CD3-9365-C864-148E8D662C79}"/>
              </a:ext>
            </a:extLst>
          </p:cNvPr>
          <p:cNvGrpSpPr/>
          <p:nvPr/>
        </p:nvGrpSpPr>
        <p:grpSpPr>
          <a:xfrm>
            <a:off x="116690" y="4773344"/>
            <a:ext cx="4676938" cy="268835"/>
            <a:chOff x="311078" y="1073886"/>
            <a:chExt cx="7888225" cy="2803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CCE2BFE-F822-6553-C648-F653F58D562B}"/>
                </a:ext>
              </a:extLst>
            </p:cNvPr>
            <p:cNvSpPr/>
            <p:nvPr/>
          </p:nvSpPr>
          <p:spPr>
            <a:xfrm>
              <a:off x="311078" y="1073886"/>
              <a:ext cx="7132320" cy="242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Theme Park Comps</a:t>
              </a:r>
              <a:r>
                <a:rPr lang="en-US" sz="2000" b="1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0CB112-862A-F9CF-B092-2DCCC3CE1299}"/>
                </a:ext>
              </a:extLst>
            </p:cNvPr>
            <p:cNvCxnSpPr>
              <a:cxnSpLocks/>
            </p:cNvCxnSpPr>
            <p:nvPr/>
          </p:nvCxnSpPr>
          <p:spPr>
            <a:xfrm>
              <a:off x="945185" y="1343918"/>
              <a:ext cx="7254118" cy="10334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Picture 58" descr="A logo with blue and grey circles&#10;&#10;Description automatically generated">
            <a:extLst>
              <a:ext uri="{FF2B5EF4-FFF2-40B4-BE49-F238E27FC236}">
                <a16:creationId xmlns:a16="http://schemas.microsoft.com/office/drawing/2014/main" id="{A34C2D02-C285-2B2B-8D83-530DCB407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128" y="5263909"/>
            <a:ext cx="1012228" cy="619925"/>
          </a:xfrm>
          <a:prstGeom prst="rect">
            <a:avLst/>
          </a:prstGeom>
        </p:spPr>
      </p:pic>
      <p:pic>
        <p:nvPicPr>
          <p:cNvPr id="61" name="Picture 60" descr="A colorful arrows on a black background&#10;&#10;Description automatically generated">
            <a:extLst>
              <a:ext uri="{FF2B5EF4-FFF2-40B4-BE49-F238E27FC236}">
                <a16:creationId xmlns:a16="http://schemas.microsoft.com/office/drawing/2014/main" id="{7ADB1D02-07C9-D2A3-A53F-46CDB915E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03" y="5856172"/>
            <a:ext cx="1242672" cy="699003"/>
          </a:xfrm>
          <a:prstGeom prst="rect">
            <a:avLst/>
          </a:prstGeom>
        </p:spPr>
      </p:pic>
      <p:pic>
        <p:nvPicPr>
          <p:cNvPr id="63" name="Picture 6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2C4AA3-652B-6284-D7DF-AF32873366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14" y="5241337"/>
            <a:ext cx="1183989" cy="665069"/>
          </a:xfrm>
          <a:prstGeom prst="rect">
            <a:avLst/>
          </a:prstGeom>
        </p:spPr>
      </p:pic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D5F8B253-B992-3251-451B-93D2D9AC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1" y="6480621"/>
            <a:ext cx="261258" cy="305134"/>
          </a:xfrm>
        </p:spPr>
        <p:txBody>
          <a:bodyPr/>
          <a:lstStyle/>
          <a:p>
            <a:fld id="{F60215AF-6AED-4603-ADA2-FA0FF0C9561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82988500-0340-4C34-5D9A-C30A095E3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8350771"/>
              </p:ext>
            </p:extLst>
          </p:nvPr>
        </p:nvGraphicFramePr>
        <p:xfrm>
          <a:off x="5110431" y="1481672"/>
          <a:ext cx="6729141" cy="2373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766B4CC8-3A4E-5B09-6BC5-359C49DDB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125199"/>
              </p:ext>
            </p:extLst>
          </p:nvPr>
        </p:nvGraphicFramePr>
        <p:xfrm>
          <a:off x="5110431" y="4170230"/>
          <a:ext cx="6729141" cy="1606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42AA1176-266A-C410-6770-A7F863D39270}"/>
              </a:ext>
            </a:extLst>
          </p:cNvPr>
          <p:cNvSpPr txBox="1"/>
          <p:nvPr/>
        </p:nvSpPr>
        <p:spPr>
          <a:xfrm>
            <a:off x="5111112" y="1481671"/>
            <a:ext cx="299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Overview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Revenue Breakdown (m)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0C3671-B2D1-19EB-1663-E02019D6F9DB}"/>
              </a:ext>
            </a:extLst>
          </p:cNvPr>
          <p:cNvSpPr txBox="1"/>
          <p:nvPr/>
        </p:nvSpPr>
        <p:spPr>
          <a:xfrm>
            <a:off x="5111112" y="4077861"/>
            <a:ext cx="299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KPIs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Annual Attendance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 (m)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6E26F90-EE66-6A77-7810-F83F8558D28F}"/>
              </a:ext>
            </a:extLst>
          </p:cNvPr>
          <p:cNvSpPr/>
          <p:nvPr/>
        </p:nvSpPr>
        <p:spPr>
          <a:xfrm>
            <a:off x="5110431" y="174383"/>
            <a:ext cx="5995384" cy="6725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PV of FCFs: $1,314M</a:t>
            </a:r>
            <a:br>
              <a:rPr lang="en-US" sz="1600" b="1" dirty="0">
                <a:latin typeface="Arial Black" panose="020B0A04020102020204" pitchFamily="34" charset="0"/>
              </a:rPr>
            </a:br>
            <a:r>
              <a:rPr lang="en-US" sz="1600" b="1" dirty="0">
                <a:latin typeface="Arial Black" panose="020B0A04020102020204" pitchFamily="34" charset="0"/>
              </a:rPr>
              <a:t>IRR: 9.9%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FD0F17-8423-014A-513D-18285EA3E6B9}"/>
              </a:ext>
            </a:extLst>
          </p:cNvPr>
          <p:cNvCxnSpPr>
            <a:cxnSpLocks/>
          </p:cNvCxnSpPr>
          <p:nvPr/>
        </p:nvCxnSpPr>
        <p:spPr>
          <a:xfrm>
            <a:off x="5110431" y="3997867"/>
            <a:ext cx="6729141" cy="29346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C0420139-2D70-18D4-596C-AEE5ADA0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65963"/>
              </p:ext>
            </p:extLst>
          </p:nvPr>
        </p:nvGraphicFramePr>
        <p:xfrm>
          <a:off x="5270498" y="5778582"/>
          <a:ext cx="6388100" cy="7873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810">
                  <a:extLst>
                    <a:ext uri="{9D8B030D-6E8A-4147-A177-3AD203B41FA5}">
                      <a16:colId xmlns:a16="http://schemas.microsoft.com/office/drawing/2014/main" val="460888228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665277247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1614226125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454449676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533496709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336773278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848405229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302888424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1115076280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40060306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041479"/>
                  </a:ext>
                </a:extLst>
              </a:tr>
              <a:tr h="26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$100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$104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$108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$113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$122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$127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$132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$137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$143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321653"/>
                  </a:ext>
                </a:extLst>
              </a:tr>
              <a:tr h="2624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$250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$260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$271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$282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$293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$305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$317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$330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$343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$357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54327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E49C3AB1-EA22-DC13-CFDD-3FF188ED04CD}"/>
              </a:ext>
            </a:extLst>
          </p:cNvPr>
          <p:cNvSpPr/>
          <p:nvPr/>
        </p:nvSpPr>
        <p:spPr>
          <a:xfrm>
            <a:off x="7270434" y="1619227"/>
            <a:ext cx="497734" cy="19296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7C4FCF6-171F-B852-A10C-47416A4D8600}"/>
              </a:ext>
            </a:extLst>
          </p:cNvPr>
          <p:cNvSpPr txBox="1"/>
          <p:nvPr/>
        </p:nvSpPr>
        <p:spPr>
          <a:xfrm>
            <a:off x="4031103" y="5805876"/>
            <a:ext cx="128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Season Pass Mix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F04EC2-CBD7-8940-9839-7424309A401E}"/>
              </a:ext>
            </a:extLst>
          </p:cNvPr>
          <p:cNvSpPr txBox="1"/>
          <p:nvPr/>
        </p:nvSpPr>
        <p:spPr>
          <a:xfrm>
            <a:off x="4031103" y="6072128"/>
            <a:ext cx="128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Single Ticket Price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111202D-2D97-B8BB-0A1A-9ABF0C4A1ACD}"/>
              </a:ext>
            </a:extLst>
          </p:cNvPr>
          <p:cNvSpPr txBox="1"/>
          <p:nvPr/>
        </p:nvSpPr>
        <p:spPr>
          <a:xfrm>
            <a:off x="4031103" y="6338381"/>
            <a:ext cx="12888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Season Pass Price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B91B6F0-885E-19EA-83F5-714927F7890B}"/>
              </a:ext>
            </a:extLst>
          </p:cNvPr>
          <p:cNvSpPr/>
          <p:nvPr/>
        </p:nvSpPr>
        <p:spPr>
          <a:xfrm>
            <a:off x="298882" y="3857123"/>
            <a:ext cx="249382" cy="249382"/>
          </a:xfrm>
          <a:prstGeom prst="ellipse">
            <a:avLst/>
          </a:prstGeom>
          <a:solidFill>
            <a:srgbClr val="4472C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1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4</a:t>
            </a:r>
            <a:endParaRPr kumimoji="1" lang="ja-JP" altLang="en-US" sz="1100" b="1" dirty="0">
              <a:solidFill>
                <a:schemeClr val="bg1"/>
              </a:solidFill>
              <a:latin typeface="Arial" panose="020B0604020202020204" pitchFamily="34" charset="0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sp>
        <p:nvSpPr>
          <p:cNvPr id="83" name="Speech Bubble: Rectangle 82">
            <a:extLst>
              <a:ext uri="{FF2B5EF4-FFF2-40B4-BE49-F238E27FC236}">
                <a16:creationId xmlns:a16="http://schemas.microsoft.com/office/drawing/2014/main" id="{018F7C0B-907E-D4C0-FD68-A56186557DCC}"/>
              </a:ext>
            </a:extLst>
          </p:cNvPr>
          <p:cNvSpPr/>
          <p:nvPr/>
        </p:nvSpPr>
        <p:spPr>
          <a:xfrm>
            <a:off x="9619821" y="81636"/>
            <a:ext cx="1352979" cy="1100686"/>
          </a:xfrm>
          <a:prstGeom prst="wedgeRectCallout">
            <a:avLst>
              <a:gd name="adj1" fmla="val -73102"/>
              <a:gd name="adj2" fmla="val -21501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strategic investor should be willing to pay ~$1.3B to invest in the project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01CBDC55-4A3A-CF85-2F73-AC23EBE62246}"/>
              </a:ext>
            </a:extLst>
          </p:cNvPr>
          <p:cNvSpPr/>
          <p:nvPr/>
        </p:nvSpPr>
        <p:spPr>
          <a:xfrm>
            <a:off x="7632271" y="1447118"/>
            <a:ext cx="929981" cy="363109"/>
          </a:xfrm>
          <a:prstGeom prst="wedgeRectCallout">
            <a:avLst>
              <a:gd name="adj1" fmla="val -47944"/>
              <a:gd name="adj2" fmla="val 108632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Breakeven year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9A6864-9A3E-CC55-C8F3-0E8AA8520EA7}"/>
              </a:ext>
            </a:extLst>
          </p:cNvPr>
          <p:cNvSpPr/>
          <p:nvPr/>
        </p:nvSpPr>
        <p:spPr>
          <a:xfrm>
            <a:off x="305629" y="6580468"/>
            <a:ext cx="5937691" cy="217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800" i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https://www.theparkdb.com/blog/the-business-of-theme-parks-part-ii-how-much-do-they-cost-and-earn/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0EBCA05-4374-6B4C-968A-EE89FFA2CDBA}"/>
              </a:ext>
            </a:extLst>
          </p:cNvPr>
          <p:cNvSpPr/>
          <p:nvPr/>
        </p:nvSpPr>
        <p:spPr>
          <a:xfrm>
            <a:off x="5681031" y="754221"/>
            <a:ext cx="1352979" cy="516043"/>
          </a:xfrm>
          <a:prstGeom prst="wedgeRectCallout">
            <a:avLst>
              <a:gd name="adj1" fmla="val 82918"/>
              <a:gd name="adj2" fmla="val -7852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NOTE** IRR is lower than 10% Discount Rate</a:t>
            </a:r>
          </a:p>
        </p:txBody>
      </p:sp>
      <p:pic>
        <p:nvPicPr>
          <p:cNvPr id="7" name="Picture 6" descr="A blue and black sign&#10;&#10;Description automatically generated">
            <a:extLst>
              <a:ext uri="{FF2B5EF4-FFF2-40B4-BE49-F238E27FC236}">
                <a16:creationId xmlns:a16="http://schemas.microsoft.com/office/drawing/2014/main" id="{75EB5448-5E66-E927-3E7F-9AF965D362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45" y="5583103"/>
            <a:ext cx="1245142" cy="1245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5B46E-C300-42CF-99D3-B74761232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933" b="89888" l="2817" r="96479">
                        <a14:foregroundMark x1="9507" y1="80337" x2="9507" y2="80337"/>
                        <a14:foregroundMark x1="7042" y1="82022" x2="7042" y2="82022"/>
                        <a14:foregroundMark x1="3521" y1="75281" x2="3521" y2="75281"/>
                        <a14:foregroundMark x1="24296" y1="82584" x2="24296" y2="82584"/>
                        <a14:foregroundMark x1="20423" y1="81461" x2="20423" y2="81461"/>
                        <a14:foregroundMark x1="37676" y1="73034" x2="37676" y2="73034"/>
                        <a14:foregroundMark x1="53169" y1="20787" x2="53169" y2="20787"/>
                        <a14:foregroundMark x1="52817" y1="27528" x2="52817" y2="27528"/>
                        <a14:foregroundMark x1="46127" y1="43820" x2="46127" y2="43820"/>
                        <a14:foregroundMark x1="42606" y1="33146" x2="42606" y2="33146"/>
                        <a14:foregroundMark x1="60563" y1="45506" x2="60563" y2="45506"/>
                        <a14:foregroundMark x1="54930" y1="40449" x2="54930" y2="40449"/>
                        <a14:foregroundMark x1="56338" y1="34270" x2="56338" y2="34270"/>
                        <a14:foregroundMark x1="54577" y1="3933" x2="54577" y2="3933"/>
                        <a14:foregroundMark x1="44014" y1="75281" x2="44014" y2="75281"/>
                        <a14:foregroundMark x1="44718" y1="85393" x2="44718" y2="85393"/>
                        <a14:foregroundMark x1="48592" y1="84270" x2="48592" y2="84270"/>
                        <a14:foregroundMark x1="55986" y1="84831" x2="55986" y2="84831"/>
                        <a14:foregroundMark x1="60563" y1="84270" x2="60563" y2="84270"/>
                        <a14:foregroundMark x1="65141" y1="87640" x2="65141" y2="87640"/>
                        <a14:foregroundMark x1="71831" y1="83146" x2="71831" y2="83146"/>
                        <a14:foregroundMark x1="82746" y1="80337" x2="82746" y2="80337"/>
                        <a14:foregroundMark x1="86268" y1="81461" x2="86268" y2="81461"/>
                        <a14:foregroundMark x1="90141" y1="78652" x2="90141" y2="78652"/>
                        <a14:foregroundMark x1="96479" y1="80337" x2="96479" y2="80337"/>
                        <a14:foregroundMark x1="51761" y1="45506" x2="51761" y2="45506"/>
                        <a14:foregroundMark x1="42254" y1="42697" x2="42254" y2="426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9" y="5226215"/>
            <a:ext cx="1109375" cy="6953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85065-F88F-7B49-F416-AD2079F85617}"/>
              </a:ext>
            </a:extLst>
          </p:cNvPr>
          <p:cNvSpPr txBox="1"/>
          <p:nvPr/>
        </p:nvSpPr>
        <p:spPr>
          <a:xfrm>
            <a:off x="141514" y="677966"/>
            <a:ext cx="4706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Strategy: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Mid-scale destination park with strong in-park revenue focus</a:t>
            </a:r>
          </a:p>
          <a:p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2624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2680-3040-2C20-0D61-72C4423C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68D85E2-9BB2-E227-3D51-A2C0114D6DDD}"/>
              </a:ext>
            </a:extLst>
          </p:cNvPr>
          <p:cNvSpPr/>
          <p:nvPr/>
        </p:nvSpPr>
        <p:spPr>
          <a:xfrm>
            <a:off x="6910939" y="1373757"/>
            <a:ext cx="4952811" cy="33649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B58E2-37FB-ED47-14B3-22683E959C51}"/>
              </a:ext>
            </a:extLst>
          </p:cNvPr>
          <p:cNvSpPr/>
          <p:nvPr/>
        </p:nvSpPr>
        <p:spPr>
          <a:xfrm>
            <a:off x="6901216" y="3262786"/>
            <a:ext cx="4955588" cy="1449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owner agrees to license its IP in return for 15% share of pre-tax cash flow of the project; once the project recoups the development cost, then IP owner retains 50% of pre-tax cash flow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Assumptions remain the same between O&amp;O model and licensing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F3E0-301A-5D72-9447-B4CBCBA5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215AF-6AED-4603-ADA2-FA0FF0C9561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9229A0-8411-0A58-E07A-4EA4A81CDD9C}"/>
              </a:ext>
            </a:extLst>
          </p:cNvPr>
          <p:cNvSpPr/>
          <p:nvPr/>
        </p:nvSpPr>
        <p:spPr>
          <a:xfrm>
            <a:off x="309798" y="1373757"/>
            <a:ext cx="1320596" cy="10629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Goals of Licensing Agreement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C1C5A8-B3C0-E53D-3E81-47C51BABA74E}"/>
              </a:ext>
            </a:extLst>
          </p:cNvPr>
          <p:cNvSpPr/>
          <p:nvPr/>
        </p:nvSpPr>
        <p:spPr>
          <a:xfrm>
            <a:off x="309797" y="2591664"/>
            <a:ext cx="1320596" cy="241634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Favorable Terms for Licensing Agreement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D75F0B-D674-5531-59C5-3694DD26AB3D}"/>
              </a:ext>
            </a:extLst>
          </p:cNvPr>
          <p:cNvSpPr/>
          <p:nvPr/>
        </p:nvSpPr>
        <p:spPr>
          <a:xfrm>
            <a:off x="309797" y="5311225"/>
            <a:ext cx="1320596" cy="9973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Other Considerations</a:t>
            </a:r>
          </a:p>
        </p:txBody>
      </p:sp>
      <p:pic>
        <p:nvPicPr>
          <p:cNvPr id="23" name="Graphic 22" descr="Bar graph with upward trend outline">
            <a:extLst>
              <a:ext uri="{FF2B5EF4-FFF2-40B4-BE49-F238E27FC236}">
                <a16:creationId xmlns:a16="http://schemas.microsoft.com/office/drawing/2014/main" id="{49868A7B-71DF-711C-EC3A-A5DD5620F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7311" y="1387092"/>
            <a:ext cx="485571" cy="485571"/>
          </a:xfrm>
          <a:prstGeom prst="rect">
            <a:avLst/>
          </a:prstGeom>
        </p:spPr>
      </p:pic>
      <p:pic>
        <p:nvPicPr>
          <p:cNvPr id="27" name="Graphic 26" descr="Contract with solid fill">
            <a:extLst>
              <a:ext uri="{FF2B5EF4-FFF2-40B4-BE49-F238E27FC236}">
                <a16:creationId xmlns:a16="http://schemas.microsoft.com/office/drawing/2014/main" id="{DCA55A5F-FD36-B1C4-64D0-BFEEB3C26C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1985" y="2974461"/>
            <a:ext cx="496220" cy="496220"/>
          </a:xfrm>
          <a:prstGeom prst="rect">
            <a:avLst/>
          </a:prstGeom>
        </p:spPr>
      </p:pic>
      <p:pic>
        <p:nvPicPr>
          <p:cNvPr id="29" name="Graphic 28" descr="Lights On with solid fill">
            <a:extLst>
              <a:ext uri="{FF2B5EF4-FFF2-40B4-BE49-F238E27FC236}">
                <a16:creationId xmlns:a16="http://schemas.microsoft.com/office/drawing/2014/main" id="{52E681EE-C682-0C85-8CF5-9753AEE1F2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37973" y="5345901"/>
            <a:ext cx="464244" cy="46424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9EA2D8C-E0C0-DE10-F7C9-B5315DC43C1D}"/>
              </a:ext>
            </a:extLst>
          </p:cNvPr>
          <p:cNvCxnSpPr>
            <a:cxnSpLocks/>
          </p:cNvCxnSpPr>
          <p:nvPr/>
        </p:nvCxnSpPr>
        <p:spPr>
          <a:xfrm>
            <a:off x="304800" y="2499262"/>
            <a:ext cx="6138729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75BF82-1C5F-433A-6239-FDBC5CE9016A}"/>
              </a:ext>
            </a:extLst>
          </p:cNvPr>
          <p:cNvCxnSpPr>
            <a:cxnSpLocks/>
          </p:cNvCxnSpPr>
          <p:nvPr/>
        </p:nvCxnSpPr>
        <p:spPr>
          <a:xfrm>
            <a:off x="313426" y="5159114"/>
            <a:ext cx="61001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FE5DDD-F8FE-6398-90C1-67A4F8E2F1DC}"/>
              </a:ext>
            </a:extLst>
          </p:cNvPr>
          <p:cNvSpPr txBox="1"/>
          <p:nvPr/>
        </p:nvSpPr>
        <p:spPr>
          <a:xfrm>
            <a:off x="141514" y="218288"/>
            <a:ext cx="7217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O&amp;O vs. Licensing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B08EAE-7771-8A04-5169-AC69E778DBFF}"/>
              </a:ext>
            </a:extLst>
          </p:cNvPr>
          <p:cNvGrpSpPr/>
          <p:nvPr/>
        </p:nvGrpSpPr>
        <p:grpSpPr>
          <a:xfrm>
            <a:off x="256035" y="1036773"/>
            <a:ext cx="6217404" cy="254863"/>
            <a:chOff x="311078" y="1073886"/>
            <a:chExt cx="7780466" cy="28036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BA892-E5AB-A22E-C274-9935D5B84213}"/>
                </a:ext>
              </a:extLst>
            </p:cNvPr>
            <p:cNvSpPr/>
            <p:nvPr/>
          </p:nvSpPr>
          <p:spPr>
            <a:xfrm>
              <a:off x="311078" y="1073886"/>
              <a:ext cx="7132320" cy="242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Qualitative Criteria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5A2A39-3A82-145E-FBDE-D50D44E686DE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8" y="1350841"/>
              <a:ext cx="7780466" cy="3411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24B309-A049-D095-3542-4F12B2256292}"/>
              </a:ext>
            </a:extLst>
          </p:cNvPr>
          <p:cNvGrpSpPr/>
          <p:nvPr/>
        </p:nvGrpSpPr>
        <p:grpSpPr>
          <a:xfrm>
            <a:off x="6901216" y="1036774"/>
            <a:ext cx="4952811" cy="258001"/>
            <a:chOff x="311078" y="1073886"/>
            <a:chExt cx="7888225" cy="2803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DB374D-711F-0065-3B33-693E4F62CC0D}"/>
                </a:ext>
              </a:extLst>
            </p:cNvPr>
            <p:cNvSpPr/>
            <p:nvPr/>
          </p:nvSpPr>
          <p:spPr>
            <a:xfrm>
              <a:off x="311078" y="1073886"/>
              <a:ext cx="7132320" cy="2422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Licensing Agreement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2C162D-8BBE-09D6-5643-95B54EBA0491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8" y="1350841"/>
              <a:ext cx="7888225" cy="3411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BCC04D-7363-BA7C-D83A-119D6C0F1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28117"/>
              </p:ext>
            </p:extLst>
          </p:nvPr>
        </p:nvGraphicFramePr>
        <p:xfrm>
          <a:off x="7561427" y="5311226"/>
          <a:ext cx="4292600" cy="1130300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32818699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2705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184827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32716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352866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04569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4713744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i="0" u="none" strike="noStrike" kern="12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7273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$501.0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$522.6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$544.2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$558.1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$583.6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$609.0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99249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$660.9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$682.5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$704.1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$710.2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$735.6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$761.1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442296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$820.7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$842.3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$862.2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$887.7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$913.2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54906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$980.5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$1,002.1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$1,023.7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$1,014.3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$1,039.8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$1,065.2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9844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$1,140.3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$1,161.9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$1,183.5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$1,166.4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$1,191.9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$1,217.3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4987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$1,300.1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$1,321.7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$1,343.3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$1,318.5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$1,343.9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$1,369.4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578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420305C-C926-DBAA-C410-27F02C44C691}"/>
              </a:ext>
            </a:extLst>
          </p:cNvPr>
          <p:cNvSpPr/>
          <p:nvPr/>
        </p:nvSpPr>
        <p:spPr>
          <a:xfrm>
            <a:off x="7561426" y="5120159"/>
            <a:ext cx="4292600" cy="139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Pre-Recoupment Share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BA3C1E-7019-0523-61FE-15209851A151}"/>
              </a:ext>
            </a:extLst>
          </p:cNvPr>
          <p:cNvSpPr/>
          <p:nvPr/>
        </p:nvSpPr>
        <p:spPr>
          <a:xfrm rot="16200000">
            <a:off x="6636146" y="5600501"/>
            <a:ext cx="1130300" cy="580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Post-Recoupment Share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69163B-EC6B-38E8-97C0-C0A7F431E695}"/>
              </a:ext>
            </a:extLst>
          </p:cNvPr>
          <p:cNvGrpSpPr/>
          <p:nvPr/>
        </p:nvGrpSpPr>
        <p:grpSpPr>
          <a:xfrm>
            <a:off x="6910939" y="4814337"/>
            <a:ext cx="4901515" cy="231971"/>
            <a:chOff x="311078" y="1123353"/>
            <a:chExt cx="7888225" cy="2308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1E7678-66A2-B500-44CD-A407B7111375}"/>
                </a:ext>
              </a:extLst>
            </p:cNvPr>
            <p:cNvSpPr/>
            <p:nvPr/>
          </p:nvSpPr>
          <p:spPr>
            <a:xfrm>
              <a:off x="363236" y="1123353"/>
              <a:ext cx="7783907" cy="1927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 of Cumulative Licensing Profit (m)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EC9585-C198-A42F-C08C-B34E47689C7F}"/>
                </a:ext>
              </a:extLst>
            </p:cNvPr>
            <p:cNvCxnSpPr>
              <a:cxnSpLocks/>
            </p:cNvCxnSpPr>
            <p:nvPr/>
          </p:nvCxnSpPr>
          <p:spPr>
            <a:xfrm>
              <a:off x="311078" y="1350841"/>
              <a:ext cx="7888225" cy="3411"/>
            </a:xfrm>
            <a:prstGeom prst="line">
              <a:avLst/>
            </a:prstGeom>
            <a:ln w="190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E24C3DB3-806C-957F-B261-DCD1E2CB4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3870253"/>
              </p:ext>
            </p:extLst>
          </p:nvPr>
        </p:nvGraphicFramePr>
        <p:xfrm>
          <a:off x="6908162" y="1368280"/>
          <a:ext cx="4955588" cy="1985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3520A173-0A85-66E4-045E-D776A14FCEF1}"/>
              </a:ext>
            </a:extLst>
          </p:cNvPr>
          <p:cNvSpPr/>
          <p:nvPr/>
        </p:nvSpPr>
        <p:spPr>
          <a:xfrm>
            <a:off x="11097927" y="899717"/>
            <a:ext cx="1001597" cy="672586"/>
          </a:xfrm>
          <a:prstGeom prst="wedgeRectCallout">
            <a:avLst>
              <a:gd name="adj1" fmla="val 2740"/>
              <a:gd name="adj2" fmla="val 8046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Cumulative licensing profit: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$1,693M</a:t>
            </a:r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89482F98-3CE0-FCC9-F509-825C75EC741B}"/>
              </a:ext>
            </a:extLst>
          </p:cNvPr>
          <p:cNvSpPr/>
          <p:nvPr/>
        </p:nvSpPr>
        <p:spPr>
          <a:xfrm>
            <a:off x="7561426" y="6485276"/>
            <a:ext cx="2221808" cy="313558"/>
          </a:xfrm>
          <a:prstGeom prst="wedgeRectCallout">
            <a:avLst>
              <a:gd name="adj1" fmla="val 58948"/>
              <a:gd name="adj2" fmla="val -55890"/>
            </a:avLst>
          </a:prstGeom>
          <a:solidFill>
            <a:schemeClr val="bg1"/>
          </a:solidFill>
          <a:ln w="12700">
            <a:solidFill>
              <a:srgbClr val="00B050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Licensing terms at which it is more profitable to license (vs. O&amp;O)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7952DA4-30F1-521C-E659-FA4752AFFD90}"/>
              </a:ext>
            </a:extLst>
          </p:cNvPr>
          <p:cNvSpPr/>
          <p:nvPr/>
        </p:nvSpPr>
        <p:spPr>
          <a:xfrm>
            <a:off x="1752662" y="1397908"/>
            <a:ext cx="4768443" cy="9681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of . .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Creative Vision </a:t>
            </a:r>
            <a:r>
              <a:rPr lang="en-US" sz="1100" dirty="0">
                <a:solidFill>
                  <a:schemeClr val="tx1"/>
                </a:solidFill>
              </a:rPr>
              <a:t>– Ensures the park reflects the brand and 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Quality </a:t>
            </a:r>
            <a:r>
              <a:rPr lang="en-US" sz="1100" dirty="0">
                <a:solidFill>
                  <a:schemeClr val="tx1"/>
                </a:solidFill>
              </a:rPr>
              <a:t>– Maintain high standards for  guest experience and safety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Profits </a:t>
            </a:r>
            <a:r>
              <a:rPr lang="en-US" sz="1100" dirty="0">
                <a:solidFill>
                  <a:schemeClr val="tx1"/>
                </a:solidFill>
              </a:rPr>
              <a:t>– IP owner would retain all profits in O&amp;O scenario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Data </a:t>
            </a:r>
            <a:r>
              <a:rPr lang="en-US" sz="1100" dirty="0">
                <a:solidFill>
                  <a:schemeClr val="tx1"/>
                </a:solidFill>
              </a:rPr>
              <a:t>– IP owner can gain valuable insights into consumer preferences and behavior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8C31DC-BCEB-71E8-9BBC-C8FFE7431EBF}"/>
              </a:ext>
            </a:extLst>
          </p:cNvPr>
          <p:cNvSpPr/>
          <p:nvPr/>
        </p:nvSpPr>
        <p:spPr>
          <a:xfrm>
            <a:off x="1791107" y="2598808"/>
            <a:ext cx="4768443" cy="24092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Non-exclusivity </a:t>
            </a:r>
            <a:r>
              <a:rPr lang="en-US" sz="1100" dirty="0">
                <a:solidFill>
                  <a:schemeClr val="tx1"/>
                </a:solidFill>
              </a:rPr>
              <a:t>– Allows for IP owner to partner with multiple parks in various locations, utilizing existing theme park facilities and resources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Scope of IP Rights </a:t>
            </a:r>
            <a:r>
              <a:rPr lang="en-US" sz="1100" dirty="0">
                <a:solidFill>
                  <a:schemeClr val="tx1"/>
                </a:solidFill>
              </a:rPr>
              <a:t>– IP owner should define which IP can be used  and how it can be incorporated into the park</a:t>
            </a:r>
            <a:endParaRPr lang="en-US" sz="11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Approval Rights </a:t>
            </a:r>
            <a:r>
              <a:rPr lang="en-US" sz="1100" dirty="0">
                <a:solidFill>
                  <a:schemeClr val="tx1"/>
                </a:solidFill>
              </a:rPr>
              <a:t>– IP owner should maintain oversight on park design, development and operations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Royalty structure </a:t>
            </a:r>
            <a:r>
              <a:rPr lang="en-US" sz="1100" dirty="0">
                <a:solidFill>
                  <a:schemeClr val="tx1"/>
                </a:solidFill>
              </a:rPr>
              <a:t>– Could include minimum guarantees, pre/post-recoupment profit-splits, or tiered systems based on park attendance or revenue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Marketing and Promotion </a:t>
            </a:r>
            <a:r>
              <a:rPr lang="en-US" sz="1100" dirty="0">
                <a:solidFill>
                  <a:schemeClr val="tx1"/>
                </a:solidFill>
              </a:rPr>
              <a:t>– Collaborate with partner on marketing and leverage IP owner’s media platforms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Term and Termination </a:t>
            </a:r>
            <a:r>
              <a:rPr lang="en-US" sz="1100" dirty="0">
                <a:solidFill>
                  <a:schemeClr val="tx1"/>
                </a:solidFill>
              </a:rPr>
              <a:t>– Clear timeframe for the agreement with options for renewal, extension, and termination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CD2A6-1414-0CEC-5A66-7BB90CFDA9C5}"/>
              </a:ext>
            </a:extLst>
          </p:cNvPr>
          <p:cNvSpPr txBox="1"/>
          <p:nvPr/>
        </p:nvSpPr>
        <p:spPr>
          <a:xfrm>
            <a:off x="4088008" y="5370843"/>
            <a:ext cx="2165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Licensing Agreements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8A2C7-BE7B-9404-7944-6F0B4A1AF796}"/>
              </a:ext>
            </a:extLst>
          </p:cNvPr>
          <p:cNvSpPr txBox="1"/>
          <p:nvPr/>
        </p:nvSpPr>
        <p:spPr>
          <a:xfrm>
            <a:off x="2052636" y="5700660"/>
            <a:ext cx="16347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Wider Reach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43B543-E60E-FCE7-2EE8-899D42F17E30}"/>
              </a:ext>
            </a:extLst>
          </p:cNvPr>
          <p:cNvSpPr txBox="1"/>
          <p:nvPr/>
        </p:nvSpPr>
        <p:spPr>
          <a:xfrm>
            <a:off x="2052636" y="6037224"/>
            <a:ext cx="21002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Core Competencies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AC665-9F98-9306-12A8-58093A7001CD}"/>
              </a:ext>
            </a:extLst>
          </p:cNvPr>
          <p:cNvSpPr txBox="1"/>
          <p:nvPr/>
        </p:nvSpPr>
        <p:spPr>
          <a:xfrm>
            <a:off x="2052636" y="5361978"/>
            <a:ext cx="16879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financial risk</a:t>
            </a:r>
          </a:p>
        </p:txBody>
      </p:sp>
      <p:pic>
        <p:nvPicPr>
          <p:cNvPr id="35" name="Graphic 34" descr="Badge Follow with solid fill">
            <a:extLst>
              <a:ext uri="{FF2B5EF4-FFF2-40B4-BE49-F238E27FC236}">
                <a16:creationId xmlns:a16="http://schemas.microsoft.com/office/drawing/2014/main" id="{70D35408-9915-EBC2-E881-B21D46CEC0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0163" y="5335661"/>
            <a:ext cx="298854" cy="298854"/>
          </a:xfrm>
          <a:prstGeom prst="rect">
            <a:avLst/>
          </a:prstGeom>
        </p:spPr>
      </p:pic>
      <p:pic>
        <p:nvPicPr>
          <p:cNvPr id="36" name="Graphic 35" descr="Badge Follow with solid fill">
            <a:extLst>
              <a:ext uri="{FF2B5EF4-FFF2-40B4-BE49-F238E27FC236}">
                <a16:creationId xmlns:a16="http://schemas.microsoft.com/office/drawing/2014/main" id="{5CC437AA-21F8-8DF0-4083-01537675A4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0163" y="5674343"/>
            <a:ext cx="298854" cy="298854"/>
          </a:xfrm>
          <a:prstGeom prst="rect">
            <a:avLst/>
          </a:prstGeom>
        </p:spPr>
      </p:pic>
      <p:pic>
        <p:nvPicPr>
          <p:cNvPr id="38" name="Graphic 37" descr="Badge Follow with solid fill">
            <a:extLst>
              <a:ext uri="{FF2B5EF4-FFF2-40B4-BE49-F238E27FC236}">
                <a16:creationId xmlns:a16="http://schemas.microsoft.com/office/drawing/2014/main" id="{A349CD71-7F4D-58E2-0FDF-92F16D8323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10163" y="6010907"/>
            <a:ext cx="298854" cy="298854"/>
          </a:xfrm>
          <a:prstGeom prst="rect">
            <a:avLst/>
          </a:prstGeom>
        </p:spPr>
      </p:pic>
      <p:pic>
        <p:nvPicPr>
          <p:cNvPr id="42" name="Graphic 41" descr="Badge Unfollow with solid fill">
            <a:extLst>
              <a:ext uri="{FF2B5EF4-FFF2-40B4-BE49-F238E27FC236}">
                <a16:creationId xmlns:a16="http://schemas.microsoft.com/office/drawing/2014/main" id="{59A6BEC5-53E2-EA65-C332-CC2F2F9B6B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1441" y="5373749"/>
            <a:ext cx="240408" cy="240408"/>
          </a:xfrm>
          <a:prstGeom prst="rect">
            <a:avLst/>
          </a:prstGeom>
        </p:spPr>
      </p:pic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53D6B1CF-69AA-2A66-0F0A-DA02F343CB23}"/>
              </a:ext>
            </a:extLst>
          </p:cNvPr>
          <p:cNvSpPr txBox="1">
            <a:spLocks/>
          </p:cNvSpPr>
          <p:nvPr/>
        </p:nvSpPr>
        <p:spPr>
          <a:xfrm>
            <a:off x="89321" y="6480621"/>
            <a:ext cx="261258" cy="3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60215AF-6AED-4603-ADA2-FA0FF0C9561D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0BC0AEF-4F8A-D0B4-A830-D04C8CD442A8}"/>
              </a:ext>
            </a:extLst>
          </p:cNvPr>
          <p:cNvSpPr/>
          <p:nvPr/>
        </p:nvSpPr>
        <p:spPr>
          <a:xfrm>
            <a:off x="4623232" y="232469"/>
            <a:ext cx="6412629" cy="57547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Licensing provides financial upside with lower risk, though optimal terms are required for significant advantage vs. O&amp;O</a:t>
            </a:r>
          </a:p>
        </p:txBody>
      </p:sp>
    </p:spTree>
    <p:extLst>
      <p:ext uri="{BB962C8B-B14F-4D97-AF65-F5344CB8AC3E}">
        <p14:creationId xmlns:p14="http://schemas.microsoft.com/office/powerpoint/2010/main" val="230497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Words>1155</Words>
  <Application>Microsoft Office PowerPoint</Application>
  <PresentationFormat>Widescreen</PresentationFormat>
  <Paragraphs>191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Motey, Andrew</dc:creator>
  <cp:lastModifiedBy>Motey, Andrew</cp:lastModifiedBy>
  <cp:revision>2</cp:revision>
  <dcterms:created xsi:type="dcterms:W3CDTF">2025-01-29T16:01:59Z</dcterms:created>
  <dcterms:modified xsi:type="dcterms:W3CDTF">2025-07-10T22:32:50Z</dcterms:modified>
</cp:coreProperties>
</file>