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06" autoAdjust="0"/>
    <p:restoredTop sz="94660"/>
  </p:normalViewPr>
  <p:slideViewPr>
    <p:cSldViewPr snapToGrid="0">
      <p:cViewPr varScale="1">
        <p:scale>
          <a:sx n="113" d="100"/>
          <a:sy n="113" d="100"/>
        </p:scale>
        <p:origin x="132" y="492"/>
      </p:cViewPr>
      <p:guideLst/>
    </p:cSldViewPr>
  </p:slideViewPr>
  <p:notesTextViewPr>
    <p:cViewPr>
      <p:scale>
        <a:sx n="1" d="1"/>
        <a:sy n="1" d="1"/>
      </p:scale>
      <p:origin x="0" y="-22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C3EBFF-BA26-4679-B77F-E52DF3ED4A95}" type="datetimeFigureOut">
              <a:rPr lang="en-US" smtClean="0"/>
              <a:t>3/12/2019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34C663-2300-4E80-A8ED-2AB891636F05}" type="slidenum">
              <a:rPr lang="en-US" smtClean="0"/>
              <a:t>‹#›</a:t>
            </a:fld>
            <a:endParaRPr lang="en-US"/>
          </a:p>
        </p:txBody>
      </p:sp>
    </p:spTree>
    <p:extLst>
      <p:ext uri="{BB962C8B-B14F-4D97-AF65-F5344CB8AC3E}">
        <p14:creationId xmlns:p14="http://schemas.microsoft.com/office/powerpoint/2010/main" val="3595874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nytimes.com/2016/08/08/us/politics/think-tanks-research-and-corporate-lobbying.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m.youtube.com/watch?v=UCzE4R2_xk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youtube.com/watch?v=p_4cf8jKHWU"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www.nytimes.com/2016/08/08/us/politics/think-tanks-research-and-corporate-lobbying.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effectLst/>
            </a:endParaRPr>
          </a:p>
          <a:p>
            <a:pPr lvl="1" rtl="0" fontAlgn="base"/>
            <a:r>
              <a:rPr lang="en-US" sz="1200" b="0" i="0" u="none" strike="noStrike" kern="1200" dirty="0" smtClean="0">
                <a:solidFill>
                  <a:schemeClr val="tx1"/>
                </a:solidFill>
                <a:effectLst/>
                <a:latin typeface="+mn-lt"/>
                <a:ea typeface="+mn-ea"/>
                <a:cs typeface="+mn-cs"/>
              </a:rPr>
              <a:t>What you’re going to talk about</a:t>
            </a:r>
          </a:p>
          <a:p>
            <a:pPr lvl="1" rtl="0" fontAlgn="base"/>
            <a:r>
              <a:rPr lang="en-US" sz="1200" b="0" i="0" u="none" strike="noStrike" kern="1200" dirty="0" smtClean="0">
                <a:solidFill>
                  <a:schemeClr val="tx1"/>
                </a:solidFill>
                <a:effectLst/>
                <a:latin typeface="+mn-lt"/>
                <a:ea typeface="+mn-ea"/>
                <a:cs typeface="+mn-cs"/>
              </a:rPr>
              <a:t>Key points/Agenda</a:t>
            </a:r>
          </a:p>
          <a:p>
            <a:pPr lvl="2" rtl="0" fontAlgn="base"/>
            <a:r>
              <a:rPr lang="en-US" sz="1200" b="0" i="0" u="none" strike="noStrike" kern="1200" dirty="0" smtClean="0">
                <a:solidFill>
                  <a:schemeClr val="tx1"/>
                </a:solidFill>
                <a:effectLst/>
                <a:latin typeface="+mn-lt"/>
                <a:ea typeface="+mn-ea"/>
                <a:cs typeface="+mn-cs"/>
              </a:rPr>
              <a:t>Think tanks</a:t>
            </a:r>
          </a:p>
          <a:p>
            <a:pPr lvl="2" rtl="0" fontAlgn="base"/>
            <a:r>
              <a:rPr lang="en-US" sz="1200" b="0" i="0" u="none" strike="noStrike" kern="1200" dirty="0" smtClean="0">
                <a:solidFill>
                  <a:schemeClr val="tx1"/>
                </a:solidFill>
                <a:effectLst/>
                <a:latin typeface="+mn-lt"/>
                <a:ea typeface="+mn-ea"/>
                <a:cs typeface="+mn-cs"/>
              </a:rPr>
              <a:t>Media</a:t>
            </a:r>
          </a:p>
          <a:p>
            <a:pPr lvl="2" rtl="0" fontAlgn="base"/>
            <a:r>
              <a:rPr lang="en-US" sz="1200" b="0" i="0" u="none" strike="noStrike" kern="1200" dirty="0" smtClean="0">
                <a:solidFill>
                  <a:schemeClr val="tx1"/>
                </a:solidFill>
                <a:effectLst/>
                <a:latin typeface="+mn-lt"/>
                <a:ea typeface="+mn-ea"/>
                <a:cs typeface="+mn-cs"/>
              </a:rPr>
              <a:t>Economy</a:t>
            </a:r>
          </a:p>
          <a:p>
            <a:pPr lvl="2" rtl="0" fontAlgn="base"/>
            <a:r>
              <a:rPr lang="en-US" sz="1200" b="0" i="0" u="none" strike="noStrike" kern="1200" dirty="0" smtClean="0">
                <a:solidFill>
                  <a:schemeClr val="tx1"/>
                </a:solidFill>
                <a:effectLst/>
                <a:latin typeface="+mn-lt"/>
                <a:ea typeface="+mn-ea"/>
                <a:cs typeface="+mn-cs"/>
              </a:rPr>
              <a:t>(Hint: $$$)</a:t>
            </a:r>
          </a:p>
          <a:p>
            <a:endParaRPr lang="en-US" dirty="0"/>
          </a:p>
        </p:txBody>
      </p:sp>
      <p:sp>
        <p:nvSpPr>
          <p:cNvPr id="4" name="Slide Number Placeholder 3"/>
          <p:cNvSpPr>
            <a:spLocks noGrp="1"/>
          </p:cNvSpPr>
          <p:nvPr>
            <p:ph type="sldNum" sz="quarter" idx="10"/>
          </p:nvPr>
        </p:nvSpPr>
        <p:spPr/>
        <p:txBody>
          <a:bodyPr/>
          <a:lstStyle/>
          <a:p>
            <a:fld id="{6734C663-2300-4E80-A8ED-2AB891636F05}" type="slidenum">
              <a:rPr lang="en-US" smtClean="0"/>
              <a:t>2</a:t>
            </a:fld>
            <a:endParaRPr lang="en-US"/>
          </a:p>
        </p:txBody>
      </p:sp>
    </p:spTree>
    <p:extLst>
      <p:ext uri="{BB962C8B-B14F-4D97-AF65-F5344CB8AC3E}">
        <p14:creationId xmlns:p14="http://schemas.microsoft.com/office/powerpoint/2010/main" val="3368268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effectLst/>
            </a:endParaRPr>
          </a:p>
          <a:p>
            <a:pPr lvl="1" rtl="0" fontAlgn="base"/>
            <a:r>
              <a:rPr lang="en-US" sz="1200" b="0" i="0" u="none" strike="noStrike" kern="1200" dirty="0" smtClean="0">
                <a:solidFill>
                  <a:schemeClr val="tx1"/>
                </a:solidFill>
                <a:effectLst/>
                <a:latin typeface="+mn-lt"/>
                <a:ea typeface="+mn-ea"/>
                <a:cs typeface="+mn-cs"/>
              </a:rPr>
              <a:t>Think tanks carry enormous sway in public discourse, with clout and networking that gives them tremendous access to our media outlets. Their aim is to help set policies for government and industry, as well as influence public opinion in order to reach their goals. But these institutions are not always as independent and </a:t>
            </a:r>
            <a:r>
              <a:rPr lang="en-US" sz="1200" b="0" i="0" u="none" strike="noStrike" kern="1200" dirty="0" err="1" smtClean="0">
                <a:solidFill>
                  <a:schemeClr val="tx1"/>
                </a:solidFill>
                <a:effectLst/>
                <a:latin typeface="+mn-lt"/>
                <a:ea typeface="+mn-ea"/>
                <a:cs typeface="+mn-cs"/>
              </a:rPr>
              <a:t>unbias</a:t>
            </a:r>
            <a:r>
              <a:rPr lang="en-US" sz="1200" b="0" i="0" u="none" strike="noStrike" kern="1200" dirty="0" smtClean="0">
                <a:solidFill>
                  <a:schemeClr val="tx1"/>
                </a:solidFill>
                <a:effectLst/>
                <a:latin typeface="+mn-lt"/>
                <a:ea typeface="+mn-ea"/>
                <a:cs typeface="+mn-cs"/>
              </a:rPr>
              <a:t> as we are lead to believe, often taking in lots of money from varied interests including industry, politics and even foreign governments. My presentation will be open this world to the audience, with the aim of enlightening and educating them, and hopefully  propose some thought next time they are observed in media.</a:t>
            </a:r>
          </a:p>
          <a:p>
            <a:endParaRPr lang="en-US" dirty="0"/>
          </a:p>
        </p:txBody>
      </p:sp>
      <p:sp>
        <p:nvSpPr>
          <p:cNvPr id="4" name="Slide Number Placeholder 3"/>
          <p:cNvSpPr>
            <a:spLocks noGrp="1"/>
          </p:cNvSpPr>
          <p:nvPr>
            <p:ph type="sldNum" sz="quarter" idx="10"/>
          </p:nvPr>
        </p:nvSpPr>
        <p:spPr/>
        <p:txBody>
          <a:bodyPr/>
          <a:lstStyle/>
          <a:p>
            <a:fld id="{6734C663-2300-4E80-A8ED-2AB891636F05}" type="slidenum">
              <a:rPr lang="en-US" smtClean="0"/>
              <a:t>3</a:t>
            </a:fld>
            <a:endParaRPr lang="en-US"/>
          </a:p>
        </p:txBody>
      </p:sp>
    </p:spTree>
    <p:extLst>
      <p:ext uri="{BB962C8B-B14F-4D97-AF65-F5344CB8AC3E}">
        <p14:creationId xmlns:p14="http://schemas.microsoft.com/office/powerpoint/2010/main" val="3284542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effectLst/>
            </a:endParaRPr>
          </a:p>
          <a:p>
            <a:pPr lvl="3" rtl="0" fontAlgn="base"/>
            <a:r>
              <a:rPr lang="en-US" sz="1200" b="0" i="0" u="none" strike="noStrike" kern="1200" dirty="0" smtClean="0">
                <a:solidFill>
                  <a:schemeClr val="tx1"/>
                </a:solidFill>
                <a:effectLst/>
                <a:latin typeface="+mn-lt"/>
                <a:ea typeface="+mn-ea"/>
                <a:cs typeface="+mn-cs"/>
              </a:rPr>
              <a:t>Think tanks are “”body of experts who do research and advocate for public policy”, </a:t>
            </a:r>
          </a:p>
          <a:p>
            <a:pPr lvl="3" rtl="0" fontAlgn="base"/>
            <a:r>
              <a:rPr lang="en-US" sz="1200" b="0" i="0" u="none" strike="noStrike" kern="1200" dirty="0" smtClean="0">
                <a:solidFill>
                  <a:schemeClr val="tx1"/>
                </a:solidFill>
                <a:effectLst/>
                <a:latin typeface="+mn-lt"/>
                <a:ea typeface="+mn-ea"/>
                <a:cs typeface="+mn-cs"/>
              </a:rPr>
              <a:t>Politicians are expected to be well-versed on </a:t>
            </a:r>
            <a:r>
              <a:rPr lang="en-US" sz="1200" b="0" i="0" u="none" strike="noStrike" kern="1200" dirty="0" err="1" smtClean="0">
                <a:solidFill>
                  <a:schemeClr val="tx1"/>
                </a:solidFill>
                <a:effectLst/>
                <a:latin typeface="+mn-lt"/>
                <a:ea typeface="+mn-ea"/>
                <a:cs typeface="+mn-cs"/>
              </a:rPr>
              <a:t>everyting</a:t>
            </a:r>
            <a:r>
              <a:rPr lang="en-US" sz="1200" b="0" i="0" u="none" strike="noStrike" kern="1200" dirty="0" smtClean="0">
                <a:solidFill>
                  <a:schemeClr val="tx1"/>
                </a:solidFill>
                <a:effectLst/>
                <a:latin typeface="+mn-lt"/>
                <a:ea typeface="+mn-ea"/>
                <a:cs typeface="+mn-cs"/>
              </a:rPr>
              <a:t> from economics, to healthcare, to the environment. But many are not academics, doctors or scientists, so how do they form their policies? They turn to them</a:t>
            </a:r>
          </a:p>
          <a:p>
            <a:pPr lvl="3" rtl="0" fontAlgn="base"/>
            <a:r>
              <a:rPr lang="en-US" sz="1200" b="0" i="0" u="none" strike="noStrike" kern="1200" dirty="0" smtClean="0">
                <a:solidFill>
                  <a:schemeClr val="tx1"/>
                </a:solidFill>
                <a:effectLst/>
                <a:latin typeface="+mn-lt"/>
                <a:ea typeface="+mn-ea"/>
                <a:cs typeface="+mn-cs"/>
              </a:rPr>
              <a:t>and are often described as “universities without students’ as researchers are supposed to function as non-partisan academics for answers to unresolved questions. Despite political leanings, their research is understood to be legitimate and evidence-based.</a:t>
            </a:r>
          </a:p>
          <a:p>
            <a:pPr lvl="3" rtl="0" fontAlgn="base"/>
            <a:r>
              <a:rPr lang="en-US" sz="1200" b="0" i="0" u="none" strike="noStrike" kern="1200" dirty="0" smtClean="0">
                <a:solidFill>
                  <a:schemeClr val="tx1"/>
                </a:solidFill>
                <a:effectLst/>
                <a:latin typeface="+mn-lt"/>
                <a:ea typeface="+mn-ea"/>
                <a:cs typeface="+mn-cs"/>
              </a:rPr>
              <a:t>Their findings are widely trusted and often used to justify new laws, political talking points, and other shifts in public policy.</a:t>
            </a:r>
          </a:p>
          <a:p>
            <a:endParaRPr lang="en-US" dirty="0"/>
          </a:p>
        </p:txBody>
      </p:sp>
      <p:sp>
        <p:nvSpPr>
          <p:cNvPr id="4" name="Slide Number Placeholder 3"/>
          <p:cNvSpPr>
            <a:spLocks noGrp="1"/>
          </p:cNvSpPr>
          <p:nvPr>
            <p:ph type="sldNum" sz="quarter" idx="10"/>
          </p:nvPr>
        </p:nvSpPr>
        <p:spPr/>
        <p:txBody>
          <a:bodyPr/>
          <a:lstStyle/>
          <a:p>
            <a:fld id="{6734C663-2300-4E80-A8ED-2AB891636F05}" type="slidenum">
              <a:rPr lang="en-US" smtClean="0"/>
              <a:t>4</a:t>
            </a:fld>
            <a:endParaRPr lang="en-US"/>
          </a:p>
        </p:txBody>
      </p:sp>
    </p:spTree>
    <p:extLst>
      <p:ext uri="{BB962C8B-B14F-4D97-AF65-F5344CB8AC3E}">
        <p14:creationId xmlns:p14="http://schemas.microsoft.com/office/powerpoint/2010/main" val="475575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effectLst/>
            </a:endParaRPr>
          </a:p>
          <a:p>
            <a:pPr lvl="2" rtl="0" fontAlgn="base"/>
            <a:r>
              <a:rPr lang="en-US" sz="1200" b="0" i="0" u="none" strike="noStrike" kern="1200" dirty="0" smtClean="0">
                <a:solidFill>
                  <a:schemeClr val="tx1"/>
                </a:solidFill>
                <a:effectLst/>
                <a:latin typeface="+mn-lt"/>
                <a:ea typeface="+mn-ea"/>
                <a:cs typeface="+mn-cs"/>
              </a:rPr>
              <a:t>Different types:</a:t>
            </a:r>
          </a:p>
          <a:p>
            <a:pPr lvl="3" rtl="0" fontAlgn="base"/>
            <a:r>
              <a:rPr lang="en-US" sz="1200" b="0" i="0" u="none" strike="noStrike" kern="1200" dirty="0" smtClean="0">
                <a:solidFill>
                  <a:schemeClr val="tx1"/>
                </a:solidFill>
                <a:effectLst/>
                <a:latin typeface="+mn-lt"/>
                <a:ea typeface="+mn-ea"/>
                <a:cs typeface="+mn-cs"/>
              </a:rPr>
              <a:t>Ideological</a:t>
            </a:r>
          </a:p>
          <a:p>
            <a:pPr lvl="4" rtl="0" fontAlgn="base"/>
            <a:r>
              <a:rPr lang="en-US" sz="1200" b="0" i="0" u="none" strike="noStrike" kern="1200" dirty="0" smtClean="0">
                <a:solidFill>
                  <a:schemeClr val="tx1"/>
                </a:solidFill>
                <a:effectLst/>
                <a:latin typeface="+mn-lt"/>
                <a:ea typeface="+mn-ea"/>
                <a:cs typeface="+mn-cs"/>
              </a:rPr>
              <a:t>Political</a:t>
            </a:r>
          </a:p>
          <a:p>
            <a:pPr lvl="3" rtl="0" fontAlgn="base"/>
            <a:r>
              <a:rPr lang="en-US" sz="1200" b="0" i="0" u="none" strike="noStrike" kern="1200" dirty="0" smtClean="0">
                <a:solidFill>
                  <a:schemeClr val="tx1"/>
                </a:solidFill>
                <a:effectLst/>
                <a:latin typeface="+mn-lt"/>
                <a:ea typeface="+mn-ea"/>
                <a:cs typeface="+mn-cs"/>
              </a:rPr>
              <a:t>Issue-based</a:t>
            </a:r>
          </a:p>
          <a:p>
            <a:pPr lvl="4" rtl="0" fontAlgn="base"/>
            <a:r>
              <a:rPr lang="en-US" sz="1200" b="0" i="0" u="none" strike="noStrike" kern="1200" dirty="0" smtClean="0">
                <a:solidFill>
                  <a:schemeClr val="tx1"/>
                </a:solidFill>
                <a:effectLst/>
                <a:latin typeface="+mn-lt"/>
                <a:ea typeface="+mn-ea"/>
                <a:cs typeface="+mn-cs"/>
              </a:rPr>
              <a:t>Environmental</a:t>
            </a:r>
          </a:p>
          <a:p>
            <a:pPr lvl="4" rtl="0" fontAlgn="base"/>
            <a:r>
              <a:rPr lang="en-US" sz="1200" b="0" i="0" u="none" strike="noStrike" kern="1200" dirty="0" smtClean="0">
                <a:solidFill>
                  <a:schemeClr val="tx1"/>
                </a:solidFill>
                <a:effectLst/>
                <a:latin typeface="+mn-lt"/>
                <a:ea typeface="+mn-ea"/>
                <a:cs typeface="+mn-cs"/>
              </a:rPr>
              <a:t>Social</a:t>
            </a:r>
          </a:p>
          <a:p>
            <a:endParaRPr lang="en-US" dirty="0"/>
          </a:p>
        </p:txBody>
      </p:sp>
      <p:sp>
        <p:nvSpPr>
          <p:cNvPr id="4" name="Slide Number Placeholder 3"/>
          <p:cNvSpPr>
            <a:spLocks noGrp="1"/>
          </p:cNvSpPr>
          <p:nvPr>
            <p:ph type="sldNum" sz="quarter" idx="10"/>
          </p:nvPr>
        </p:nvSpPr>
        <p:spPr/>
        <p:txBody>
          <a:bodyPr/>
          <a:lstStyle/>
          <a:p>
            <a:fld id="{6734C663-2300-4E80-A8ED-2AB891636F05}" type="slidenum">
              <a:rPr lang="en-US" smtClean="0"/>
              <a:t>5</a:t>
            </a:fld>
            <a:endParaRPr lang="en-US"/>
          </a:p>
        </p:txBody>
      </p:sp>
    </p:spTree>
    <p:extLst>
      <p:ext uri="{BB962C8B-B14F-4D97-AF65-F5344CB8AC3E}">
        <p14:creationId xmlns:p14="http://schemas.microsoft.com/office/powerpoint/2010/main" val="3344903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effectLst/>
            </a:endParaRPr>
          </a:p>
          <a:p>
            <a:pPr lvl="3" rtl="0" fontAlgn="base"/>
            <a:r>
              <a:rPr lang="en-US" sz="1200" b="0" i="0" u="none" strike="noStrike" kern="1200" dirty="0" smtClean="0">
                <a:solidFill>
                  <a:schemeClr val="tx1"/>
                </a:solidFill>
                <a:effectLst/>
                <a:latin typeface="+mn-lt"/>
                <a:ea typeface="+mn-ea"/>
                <a:cs typeface="+mn-cs"/>
              </a:rPr>
              <a:t>Gov’t</a:t>
            </a:r>
          </a:p>
          <a:p>
            <a:pPr lvl="3" rtl="0" fontAlgn="base"/>
            <a:r>
              <a:rPr lang="en-US" sz="1200" b="0" i="0" u="none" strike="noStrike" kern="1200" dirty="0" smtClean="0">
                <a:solidFill>
                  <a:schemeClr val="tx1"/>
                </a:solidFill>
                <a:effectLst/>
                <a:latin typeface="+mn-lt"/>
                <a:ea typeface="+mn-ea"/>
                <a:cs typeface="+mn-cs"/>
              </a:rPr>
              <a:t>Private/Corp donors</a:t>
            </a:r>
          </a:p>
          <a:p>
            <a:pPr lvl="3" rtl="0" fontAlgn="base"/>
            <a:r>
              <a:rPr lang="en-US" sz="1200" b="0" i="0" u="none" strike="noStrike" kern="1200" dirty="0" smtClean="0">
                <a:solidFill>
                  <a:schemeClr val="tx1"/>
                </a:solidFill>
                <a:effectLst/>
                <a:latin typeface="+mn-lt"/>
                <a:ea typeface="+mn-ea"/>
                <a:cs typeface="+mn-cs"/>
              </a:rPr>
              <a:t>Charitable Tax Status</a:t>
            </a:r>
          </a:p>
          <a:p>
            <a:endParaRPr lang="en-US" dirty="0"/>
          </a:p>
        </p:txBody>
      </p:sp>
      <p:sp>
        <p:nvSpPr>
          <p:cNvPr id="4" name="Slide Number Placeholder 3"/>
          <p:cNvSpPr>
            <a:spLocks noGrp="1"/>
          </p:cNvSpPr>
          <p:nvPr>
            <p:ph type="sldNum" sz="quarter" idx="10"/>
          </p:nvPr>
        </p:nvSpPr>
        <p:spPr/>
        <p:txBody>
          <a:bodyPr/>
          <a:lstStyle/>
          <a:p>
            <a:fld id="{6734C663-2300-4E80-A8ED-2AB891636F05}" type="slidenum">
              <a:rPr lang="en-US" smtClean="0"/>
              <a:t>6</a:t>
            </a:fld>
            <a:endParaRPr lang="en-US"/>
          </a:p>
        </p:txBody>
      </p:sp>
    </p:spTree>
    <p:extLst>
      <p:ext uri="{BB962C8B-B14F-4D97-AF65-F5344CB8AC3E}">
        <p14:creationId xmlns:p14="http://schemas.microsoft.com/office/powerpoint/2010/main" val="1988326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effectLst/>
            </a:endParaRPr>
          </a:p>
          <a:p>
            <a:pPr lvl="3" rtl="0" fontAlgn="base"/>
            <a:r>
              <a:rPr lang="en-US" sz="1200" b="0" i="0" u="none" strike="noStrike" kern="1200" dirty="0" smtClean="0">
                <a:solidFill>
                  <a:schemeClr val="tx1"/>
                </a:solidFill>
                <a:effectLst/>
                <a:latin typeface="+mn-lt"/>
                <a:ea typeface="+mn-ea"/>
                <a:cs typeface="+mn-cs"/>
              </a:rPr>
              <a:t>Risk of leaning in the political direction of their sponsors, which can skew their findings</a:t>
            </a:r>
          </a:p>
          <a:p>
            <a:pPr lvl="3" rtl="0" fontAlgn="base"/>
            <a:r>
              <a:rPr lang="en-US" sz="1200" b="0" i="0" u="sng" strike="noStrike" kern="1200" dirty="0" smtClean="0">
                <a:solidFill>
                  <a:schemeClr val="tx1"/>
                </a:solidFill>
                <a:effectLst/>
                <a:latin typeface="+mn-lt"/>
                <a:ea typeface="+mn-ea"/>
                <a:cs typeface="+mn-cs"/>
                <a:hlinkClick r:id="rId3"/>
              </a:rPr>
              <a:t>But in the chase for funds, think tanks are pushing agendas important to corporate donors, at times blurring the line between researchers and lobbyists. And they are doing so while reaping the benefits of their tax-exempt status, sometimes without disclosing their connections to corporate interests.</a:t>
            </a:r>
            <a:endParaRPr lang="en-US" sz="1200" b="0" i="0" u="none" strike="noStrike" kern="1200" dirty="0" smtClean="0">
              <a:solidFill>
                <a:schemeClr val="tx1"/>
              </a:solidFill>
              <a:effectLst/>
              <a:latin typeface="+mn-lt"/>
              <a:ea typeface="+mn-ea"/>
              <a:cs typeface="+mn-cs"/>
            </a:endParaRPr>
          </a:p>
          <a:p>
            <a:pPr lvl="3" rtl="0" fontAlgn="base"/>
            <a:r>
              <a:rPr lang="en-US" sz="1200" b="0" i="0" u="sng" strike="noStrike" kern="1200" dirty="0" smtClean="0">
                <a:solidFill>
                  <a:schemeClr val="tx1"/>
                </a:solidFill>
                <a:effectLst/>
                <a:latin typeface="+mn-lt"/>
                <a:ea typeface="+mn-ea"/>
                <a:cs typeface="+mn-cs"/>
                <a:hlinkClick r:id="rId3"/>
              </a:rPr>
              <a:t>Senator Elizabeth Warren, Democrat of Massachusetts, explains how some think tanks engage in “thinly disguised lobbying” to influence lawmakers.</a:t>
            </a:r>
            <a:endParaRPr lang="en-US" sz="1200" b="0" i="0" u="none" strike="noStrike"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734C663-2300-4E80-A8ED-2AB891636F05}" type="slidenum">
              <a:rPr lang="en-US" smtClean="0"/>
              <a:t>7</a:t>
            </a:fld>
            <a:endParaRPr lang="en-US"/>
          </a:p>
        </p:txBody>
      </p:sp>
    </p:spTree>
    <p:extLst>
      <p:ext uri="{BB962C8B-B14F-4D97-AF65-F5344CB8AC3E}">
        <p14:creationId xmlns:p14="http://schemas.microsoft.com/office/powerpoint/2010/main" val="3503821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effectLst/>
            </a:endParaRPr>
          </a:p>
          <a:p>
            <a:pPr lvl="2" rtl="0" fontAlgn="base"/>
            <a:r>
              <a:rPr lang="en-US" sz="1200" b="0" i="0" u="none" strike="noStrike" kern="1200" dirty="0" smtClean="0">
                <a:solidFill>
                  <a:schemeClr val="tx1"/>
                </a:solidFill>
                <a:effectLst/>
                <a:latin typeface="+mn-lt"/>
                <a:ea typeface="+mn-ea"/>
                <a:cs typeface="+mn-cs"/>
              </a:rPr>
              <a:t>Links w/ Donor</a:t>
            </a:r>
          </a:p>
          <a:p>
            <a:pPr lvl="3" rtl="0" fontAlgn="base"/>
            <a:r>
              <a:rPr lang="en-US" sz="1200" b="0" i="0" u="none" strike="noStrike" kern="1200" dirty="0" smtClean="0">
                <a:solidFill>
                  <a:schemeClr val="tx1"/>
                </a:solidFill>
                <a:effectLst/>
                <a:latin typeface="+mn-lt"/>
                <a:ea typeface="+mn-ea"/>
                <a:cs typeface="+mn-cs"/>
              </a:rPr>
              <a:t>Agenda</a:t>
            </a:r>
          </a:p>
          <a:p>
            <a:pPr lvl="2" rtl="0" fontAlgn="base"/>
            <a:r>
              <a:rPr lang="en-US" sz="1200" b="0" i="0" u="none" strike="noStrike" kern="1200" dirty="0" smtClean="0">
                <a:solidFill>
                  <a:schemeClr val="tx1"/>
                </a:solidFill>
                <a:effectLst/>
                <a:latin typeface="+mn-lt"/>
                <a:ea typeface="+mn-ea"/>
                <a:cs typeface="+mn-cs"/>
              </a:rPr>
              <a:t>Traditional</a:t>
            </a:r>
          </a:p>
          <a:p>
            <a:pPr lvl="3" rtl="0" fontAlgn="base"/>
            <a:r>
              <a:rPr lang="en-US" sz="1200" b="0" i="0" u="none" strike="noStrike" kern="1200" dirty="0" smtClean="0">
                <a:solidFill>
                  <a:schemeClr val="tx1"/>
                </a:solidFill>
                <a:effectLst/>
                <a:latin typeface="+mn-lt"/>
                <a:ea typeface="+mn-ea"/>
                <a:cs typeface="+mn-cs"/>
              </a:rPr>
              <a:t>Canada</a:t>
            </a:r>
          </a:p>
          <a:p>
            <a:pPr lvl="3" rtl="0" fontAlgn="base"/>
            <a:r>
              <a:rPr lang="en-US" sz="1200" b="0" i="0" u="none" strike="noStrike" kern="1200" dirty="0" smtClean="0">
                <a:solidFill>
                  <a:schemeClr val="tx1"/>
                </a:solidFill>
                <a:effectLst/>
                <a:latin typeface="+mn-lt"/>
                <a:ea typeface="+mn-ea"/>
                <a:cs typeface="+mn-cs"/>
              </a:rPr>
              <a:t>US</a:t>
            </a:r>
          </a:p>
          <a:p>
            <a:pPr lvl="4" rtl="0" fontAlgn="base"/>
            <a:r>
              <a:rPr lang="en-US" sz="1200" b="0" i="0" u="none" strike="noStrike" kern="1200" dirty="0" smtClean="0">
                <a:solidFill>
                  <a:schemeClr val="tx1"/>
                </a:solidFill>
                <a:effectLst/>
                <a:latin typeface="+mn-lt"/>
                <a:ea typeface="+mn-ea"/>
                <a:cs typeface="+mn-cs"/>
              </a:rPr>
              <a:t>Sinclair</a:t>
            </a:r>
          </a:p>
          <a:p>
            <a:pPr lvl="2" rtl="0" fontAlgn="base"/>
            <a:r>
              <a:rPr lang="en-US" sz="1200" b="0" i="0" u="none" strike="noStrike" kern="1200" dirty="0" smtClean="0">
                <a:solidFill>
                  <a:schemeClr val="tx1"/>
                </a:solidFill>
                <a:effectLst/>
                <a:latin typeface="+mn-lt"/>
                <a:ea typeface="+mn-ea"/>
                <a:cs typeface="+mn-cs"/>
              </a:rPr>
              <a:t>Social</a:t>
            </a:r>
          </a:p>
          <a:p>
            <a:pPr lvl="3" rtl="0" fontAlgn="base"/>
            <a:r>
              <a:rPr lang="en-US" sz="1200" b="0" i="0" u="none" strike="noStrike" kern="1200" dirty="0" smtClean="0">
                <a:solidFill>
                  <a:schemeClr val="tx1"/>
                </a:solidFill>
                <a:effectLst/>
                <a:latin typeface="+mn-lt"/>
                <a:ea typeface="+mn-ea"/>
                <a:cs typeface="+mn-cs"/>
              </a:rPr>
              <a:t>Canada</a:t>
            </a:r>
          </a:p>
          <a:p>
            <a:pPr lvl="4" rtl="0" fontAlgn="base"/>
            <a:r>
              <a:rPr lang="en-US" sz="1200" b="0" i="0" u="sng" strike="noStrike" kern="1200" dirty="0" smtClean="0">
                <a:solidFill>
                  <a:schemeClr val="tx1"/>
                </a:solidFill>
                <a:effectLst/>
                <a:latin typeface="+mn-lt"/>
                <a:ea typeface="+mn-ea"/>
                <a:cs typeface="+mn-cs"/>
                <a:hlinkClick r:id="rId3"/>
              </a:rPr>
              <a:t>Ontario Proud</a:t>
            </a:r>
            <a:endParaRPr lang="en-US" sz="1200" b="0" i="0" u="none" strike="noStrike" kern="1200" dirty="0" smtClean="0">
              <a:solidFill>
                <a:schemeClr val="tx1"/>
              </a:solidFill>
              <a:effectLst/>
              <a:latin typeface="+mn-lt"/>
              <a:ea typeface="+mn-ea"/>
              <a:cs typeface="+mn-cs"/>
            </a:endParaRPr>
          </a:p>
          <a:p>
            <a:pPr lvl="5" rtl="0" fontAlgn="base"/>
            <a:r>
              <a:rPr lang="en-US" sz="1200" b="0" i="0" u="none" strike="noStrike" kern="1200" dirty="0" smtClean="0">
                <a:solidFill>
                  <a:schemeClr val="tx1"/>
                </a:solidFill>
                <a:effectLst/>
                <a:latin typeface="+mn-lt"/>
                <a:ea typeface="+mn-ea"/>
                <a:cs typeface="+mn-cs"/>
              </a:rPr>
              <a:t>PC Fed</a:t>
            </a:r>
          </a:p>
          <a:p>
            <a:pPr lvl="5" rtl="0" fontAlgn="base"/>
            <a:r>
              <a:rPr lang="en-US" sz="1200" b="0" i="0" u="none" strike="noStrike" kern="1200" dirty="0" smtClean="0">
                <a:solidFill>
                  <a:schemeClr val="tx1"/>
                </a:solidFill>
                <a:effectLst/>
                <a:latin typeface="+mn-lt"/>
                <a:ea typeface="+mn-ea"/>
                <a:cs typeface="+mn-cs"/>
              </a:rPr>
              <a:t>Navigator</a:t>
            </a:r>
          </a:p>
          <a:p>
            <a:pPr lvl="5" rtl="0" fontAlgn="base"/>
            <a:r>
              <a:rPr lang="en-US" sz="1200" b="0" i="0" u="none" strike="noStrike" kern="1200" dirty="0" smtClean="0">
                <a:solidFill>
                  <a:schemeClr val="tx1"/>
                </a:solidFill>
                <a:effectLst/>
                <a:latin typeface="+mn-lt"/>
                <a:ea typeface="+mn-ea"/>
                <a:cs typeface="+mn-cs"/>
              </a:rPr>
              <a:t>Harris</a:t>
            </a:r>
          </a:p>
          <a:p>
            <a:pPr lvl="5" rtl="0" fontAlgn="base"/>
            <a:r>
              <a:rPr lang="en-US" sz="1200" b="0" i="0" u="none" strike="noStrike" kern="1200" dirty="0" smtClean="0">
                <a:solidFill>
                  <a:schemeClr val="tx1"/>
                </a:solidFill>
                <a:effectLst/>
                <a:latin typeface="+mn-lt"/>
                <a:ea typeface="+mn-ea"/>
                <a:cs typeface="+mn-cs"/>
              </a:rPr>
              <a:t>Sun News Network</a:t>
            </a:r>
          </a:p>
          <a:p>
            <a:pPr lvl="5" rtl="0" fontAlgn="base"/>
            <a:r>
              <a:rPr lang="en-US" sz="1200" b="0" i="0" u="none" strike="noStrike" kern="1200" dirty="0" smtClean="0">
                <a:solidFill>
                  <a:schemeClr val="tx1"/>
                </a:solidFill>
                <a:effectLst/>
                <a:latin typeface="+mn-lt"/>
                <a:ea typeface="+mn-ea"/>
                <a:cs typeface="+mn-cs"/>
              </a:rPr>
              <a:t>Toronto SUN</a:t>
            </a:r>
          </a:p>
          <a:p>
            <a:pPr lvl="4" rtl="0" fontAlgn="base"/>
            <a:r>
              <a:rPr lang="en-US" sz="1200" b="0" i="0" u="none" strike="noStrike" kern="1200" dirty="0" err="1" smtClean="0">
                <a:solidFill>
                  <a:schemeClr val="tx1"/>
                </a:solidFill>
                <a:effectLst/>
                <a:latin typeface="+mn-lt"/>
                <a:ea typeface="+mn-ea"/>
                <a:cs typeface="+mn-cs"/>
              </a:rPr>
              <a:t>Cdn</a:t>
            </a:r>
            <a:r>
              <a:rPr lang="en-US" sz="1200" b="0" i="0" u="none" strike="noStrike" kern="1200" dirty="0" smtClean="0">
                <a:solidFill>
                  <a:schemeClr val="tx1"/>
                </a:solidFill>
                <a:effectLst/>
                <a:latin typeface="+mn-lt"/>
                <a:ea typeface="+mn-ea"/>
                <a:cs typeface="+mn-cs"/>
              </a:rPr>
              <a:t> Tax Payers Federation</a:t>
            </a:r>
          </a:p>
          <a:p>
            <a:pPr lvl="4" rtl="0" fontAlgn="base"/>
            <a:r>
              <a:rPr lang="en-US" sz="1200" b="0" i="0" u="none" strike="noStrike" kern="1200" dirty="0" smtClean="0">
                <a:solidFill>
                  <a:schemeClr val="tx1"/>
                </a:solidFill>
                <a:effectLst/>
                <a:latin typeface="+mn-lt"/>
                <a:ea typeface="+mn-ea"/>
                <a:cs typeface="+mn-cs"/>
              </a:rPr>
              <a:t>Ontario News Now</a:t>
            </a:r>
          </a:p>
          <a:p>
            <a:endParaRPr lang="en-US" dirty="0"/>
          </a:p>
        </p:txBody>
      </p:sp>
      <p:sp>
        <p:nvSpPr>
          <p:cNvPr id="4" name="Slide Number Placeholder 3"/>
          <p:cNvSpPr>
            <a:spLocks noGrp="1"/>
          </p:cNvSpPr>
          <p:nvPr>
            <p:ph type="sldNum" sz="quarter" idx="10"/>
          </p:nvPr>
        </p:nvSpPr>
        <p:spPr/>
        <p:txBody>
          <a:bodyPr/>
          <a:lstStyle/>
          <a:p>
            <a:fld id="{6734C663-2300-4E80-A8ED-2AB891636F05}" type="slidenum">
              <a:rPr lang="en-US" smtClean="0"/>
              <a:t>9</a:t>
            </a:fld>
            <a:endParaRPr lang="en-US"/>
          </a:p>
        </p:txBody>
      </p:sp>
    </p:spTree>
    <p:extLst>
      <p:ext uri="{BB962C8B-B14F-4D97-AF65-F5344CB8AC3E}">
        <p14:creationId xmlns:p14="http://schemas.microsoft.com/office/powerpoint/2010/main" val="2920672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effectLst/>
            </a:endParaRPr>
          </a:p>
          <a:p>
            <a:pPr lvl="1" rtl="0" fontAlgn="base"/>
            <a:r>
              <a:rPr lang="en-US" sz="1200" b="0" i="0" u="sng" strike="noStrike" kern="1200" dirty="0" smtClean="0">
                <a:solidFill>
                  <a:schemeClr val="tx1"/>
                </a:solidFill>
                <a:effectLst/>
                <a:latin typeface="+mn-lt"/>
                <a:ea typeface="+mn-ea"/>
                <a:cs typeface="+mn-cs"/>
                <a:hlinkClick r:id="rId3"/>
              </a:rPr>
              <a:t>https://www.youtube.com/watch?v=p_4cf8jKHWU</a:t>
            </a:r>
            <a:endParaRPr lang="en-US" sz="1200" b="0" i="0" u="none" strike="noStrike" kern="1200" dirty="0" smtClean="0">
              <a:solidFill>
                <a:schemeClr val="tx1"/>
              </a:solidFill>
              <a:effectLst/>
              <a:latin typeface="+mn-lt"/>
              <a:ea typeface="+mn-ea"/>
              <a:cs typeface="+mn-cs"/>
            </a:endParaRPr>
          </a:p>
          <a:p>
            <a:pPr lvl="1" rtl="0" fontAlgn="base"/>
            <a:r>
              <a:rPr lang="en-US" sz="1200" b="0" i="0" u="sng" strike="noStrike" kern="1200" dirty="0" smtClean="0">
                <a:solidFill>
                  <a:schemeClr val="tx1"/>
                </a:solidFill>
                <a:effectLst/>
                <a:latin typeface="+mn-lt"/>
                <a:ea typeface="+mn-ea"/>
                <a:cs typeface="+mn-cs"/>
                <a:hlinkClick r:id="rId4"/>
              </a:rPr>
              <a:t>https://www.nytimes.com/2016/08/08/us/politics/think-tanks-research-and-corporate-lobbying.html</a:t>
            </a:r>
            <a:endParaRPr lang="en-US" sz="1200" b="0" i="0" u="none" strike="noStrike" kern="1200" dirty="0" smtClean="0">
              <a:solidFill>
                <a:schemeClr val="tx1"/>
              </a:solidFill>
              <a:effectLst/>
              <a:latin typeface="+mn-lt"/>
              <a:ea typeface="+mn-ea"/>
              <a:cs typeface="+mn-cs"/>
            </a:endParaRPr>
          </a:p>
          <a:p>
            <a:pPr lvl="1" rtl="0" fontAlgn="base"/>
            <a:r>
              <a:rPr lang="en-US" sz="1200" b="0" i="0" u="sng" strike="noStrike" kern="1200" smtClean="0">
                <a:solidFill>
                  <a:schemeClr val="tx1"/>
                </a:solidFill>
                <a:effectLst/>
                <a:latin typeface="+mn-lt"/>
                <a:ea typeface="+mn-ea"/>
                <a:cs typeface="+mn-cs"/>
                <a:hlinkClick r:id="rId4"/>
              </a:rPr>
              <a:t>https://www.nytimes.com/2016/08/08/us/politics/think-tanks-research-and-corporate-lobbying.html</a:t>
            </a:r>
            <a:endParaRPr lang="en-US" sz="1200" b="0" i="0" u="none" strike="noStrike" kern="1200" smtClean="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6734C663-2300-4E80-A8ED-2AB891636F05}" type="slidenum">
              <a:rPr lang="en-US" smtClean="0"/>
              <a:t>11</a:t>
            </a:fld>
            <a:endParaRPr lang="en-US"/>
          </a:p>
        </p:txBody>
      </p:sp>
    </p:spTree>
    <p:extLst>
      <p:ext uri="{BB962C8B-B14F-4D97-AF65-F5344CB8AC3E}">
        <p14:creationId xmlns:p14="http://schemas.microsoft.com/office/powerpoint/2010/main" val="2144403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A20C691-BEFA-45A9-B9B0-04ED8A20350F}" type="datetimeFigureOut">
              <a:rPr lang="en-US" smtClean="0"/>
              <a:t>3/12/2019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41558-1B46-40AC-AC1A-1B2EA9A8EAD8}" type="slidenum">
              <a:rPr lang="en-US" smtClean="0"/>
              <a:t>‹#›</a:t>
            </a:fld>
            <a:endParaRPr lang="en-US"/>
          </a:p>
        </p:txBody>
      </p:sp>
    </p:spTree>
    <p:extLst>
      <p:ext uri="{BB962C8B-B14F-4D97-AF65-F5344CB8AC3E}">
        <p14:creationId xmlns:p14="http://schemas.microsoft.com/office/powerpoint/2010/main" val="998691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20C691-BEFA-45A9-B9B0-04ED8A20350F}" type="datetimeFigureOut">
              <a:rPr lang="en-US" smtClean="0"/>
              <a:t>3/12/2019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41558-1B46-40AC-AC1A-1B2EA9A8EAD8}" type="slidenum">
              <a:rPr lang="en-US" smtClean="0"/>
              <a:t>‹#›</a:t>
            </a:fld>
            <a:endParaRPr lang="en-US"/>
          </a:p>
        </p:txBody>
      </p:sp>
    </p:spTree>
    <p:extLst>
      <p:ext uri="{BB962C8B-B14F-4D97-AF65-F5344CB8AC3E}">
        <p14:creationId xmlns:p14="http://schemas.microsoft.com/office/powerpoint/2010/main" val="1572301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20C691-BEFA-45A9-B9B0-04ED8A20350F}" type="datetimeFigureOut">
              <a:rPr lang="en-US" smtClean="0"/>
              <a:t>3/12/2019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41558-1B46-40AC-AC1A-1B2EA9A8EAD8}" type="slidenum">
              <a:rPr lang="en-US" smtClean="0"/>
              <a:t>‹#›</a:t>
            </a:fld>
            <a:endParaRPr lang="en-US"/>
          </a:p>
        </p:txBody>
      </p:sp>
    </p:spTree>
    <p:extLst>
      <p:ext uri="{BB962C8B-B14F-4D97-AF65-F5344CB8AC3E}">
        <p14:creationId xmlns:p14="http://schemas.microsoft.com/office/powerpoint/2010/main" val="1947323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20C691-BEFA-45A9-B9B0-04ED8A20350F}" type="datetimeFigureOut">
              <a:rPr lang="en-US" smtClean="0"/>
              <a:t>3/12/2019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41558-1B46-40AC-AC1A-1B2EA9A8EAD8}" type="slidenum">
              <a:rPr lang="en-US" smtClean="0"/>
              <a:t>‹#›</a:t>
            </a:fld>
            <a:endParaRPr lang="en-US"/>
          </a:p>
        </p:txBody>
      </p:sp>
    </p:spTree>
    <p:extLst>
      <p:ext uri="{BB962C8B-B14F-4D97-AF65-F5344CB8AC3E}">
        <p14:creationId xmlns:p14="http://schemas.microsoft.com/office/powerpoint/2010/main" val="924453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20C691-BEFA-45A9-B9B0-04ED8A20350F}" type="datetimeFigureOut">
              <a:rPr lang="en-US" smtClean="0"/>
              <a:t>3/12/2019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41558-1B46-40AC-AC1A-1B2EA9A8EAD8}" type="slidenum">
              <a:rPr lang="en-US" smtClean="0"/>
              <a:t>‹#›</a:t>
            </a:fld>
            <a:endParaRPr lang="en-US"/>
          </a:p>
        </p:txBody>
      </p:sp>
    </p:spTree>
    <p:extLst>
      <p:ext uri="{BB962C8B-B14F-4D97-AF65-F5344CB8AC3E}">
        <p14:creationId xmlns:p14="http://schemas.microsoft.com/office/powerpoint/2010/main" val="75063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20C691-BEFA-45A9-B9B0-04ED8A20350F}" type="datetimeFigureOut">
              <a:rPr lang="en-US" smtClean="0"/>
              <a:t>3/12/2019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241558-1B46-40AC-AC1A-1B2EA9A8EAD8}" type="slidenum">
              <a:rPr lang="en-US" smtClean="0"/>
              <a:t>‹#›</a:t>
            </a:fld>
            <a:endParaRPr lang="en-US"/>
          </a:p>
        </p:txBody>
      </p:sp>
    </p:spTree>
    <p:extLst>
      <p:ext uri="{BB962C8B-B14F-4D97-AF65-F5344CB8AC3E}">
        <p14:creationId xmlns:p14="http://schemas.microsoft.com/office/powerpoint/2010/main" val="3806930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20C691-BEFA-45A9-B9B0-04ED8A20350F}" type="datetimeFigureOut">
              <a:rPr lang="en-US" smtClean="0"/>
              <a:t>3/12/2019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241558-1B46-40AC-AC1A-1B2EA9A8EAD8}" type="slidenum">
              <a:rPr lang="en-US" smtClean="0"/>
              <a:t>‹#›</a:t>
            </a:fld>
            <a:endParaRPr lang="en-US"/>
          </a:p>
        </p:txBody>
      </p:sp>
    </p:spTree>
    <p:extLst>
      <p:ext uri="{BB962C8B-B14F-4D97-AF65-F5344CB8AC3E}">
        <p14:creationId xmlns:p14="http://schemas.microsoft.com/office/powerpoint/2010/main" val="1717984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20C691-BEFA-45A9-B9B0-04ED8A20350F}" type="datetimeFigureOut">
              <a:rPr lang="en-US" smtClean="0"/>
              <a:t>3/12/2019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241558-1B46-40AC-AC1A-1B2EA9A8EAD8}" type="slidenum">
              <a:rPr lang="en-US" smtClean="0"/>
              <a:t>‹#›</a:t>
            </a:fld>
            <a:endParaRPr lang="en-US"/>
          </a:p>
        </p:txBody>
      </p:sp>
    </p:spTree>
    <p:extLst>
      <p:ext uri="{BB962C8B-B14F-4D97-AF65-F5344CB8AC3E}">
        <p14:creationId xmlns:p14="http://schemas.microsoft.com/office/powerpoint/2010/main" val="4065127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20C691-BEFA-45A9-B9B0-04ED8A20350F}" type="datetimeFigureOut">
              <a:rPr lang="en-US" smtClean="0"/>
              <a:t>3/12/2019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241558-1B46-40AC-AC1A-1B2EA9A8EAD8}" type="slidenum">
              <a:rPr lang="en-US" smtClean="0"/>
              <a:t>‹#›</a:t>
            </a:fld>
            <a:endParaRPr lang="en-US"/>
          </a:p>
        </p:txBody>
      </p:sp>
    </p:spTree>
    <p:extLst>
      <p:ext uri="{BB962C8B-B14F-4D97-AF65-F5344CB8AC3E}">
        <p14:creationId xmlns:p14="http://schemas.microsoft.com/office/powerpoint/2010/main" val="858059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20C691-BEFA-45A9-B9B0-04ED8A20350F}" type="datetimeFigureOut">
              <a:rPr lang="en-US" smtClean="0"/>
              <a:t>3/12/2019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241558-1B46-40AC-AC1A-1B2EA9A8EAD8}" type="slidenum">
              <a:rPr lang="en-US" smtClean="0"/>
              <a:t>‹#›</a:t>
            </a:fld>
            <a:endParaRPr lang="en-US"/>
          </a:p>
        </p:txBody>
      </p:sp>
    </p:spTree>
    <p:extLst>
      <p:ext uri="{BB962C8B-B14F-4D97-AF65-F5344CB8AC3E}">
        <p14:creationId xmlns:p14="http://schemas.microsoft.com/office/powerpoint/2010/main" val="751524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20C691-BEFA-45A9-B9B0-04ED8A20350F}" type="datetimeFigureOut">
              <a:rPr lang="en-US" smtClean="0"/>
              <a:t>3/12/2019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241558-1B46-40AC-AC1A-1B2EA9A8EAD8}" type="slidenum">
              <a:rPr lang="en-US" smtClean="0"/>
              <a:t>‹#›</a:t>
            </a:fld>
            <a:endParaRPr lang="en-US"/>
          </a:p>
        </p:txBody>
      </p:sp>
    </p:spTree>
    <p:extLst>
      <p:ext uri="{BB962C8B-B14F-4D97-AF65-F5344CB8AC3E}">
        <p14:creationId xmlns:p14="http://schemas.microsoft.com/office/powerpoint/2010/main" val="1598128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20C691-BEFA-45A9-B9B0-04ED8A20350F}" type="datetimeFigureOut">
              <a:rPr lang="en-US" smtClean="0"/>
              <a:t>3/12/2019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241558-1B46-40AC-AC1A-1B2EA9A8EAD8}" type="slidenum">
              <a:rPr lang="en-US" smtClean="0"/>
              <a:t>‹#›</a:t>
            </a:fld>
            <a:endParaRPr lang="en-US"/>
          </a:p>
        </p:txBody>
      </p:sp>
    </p:spTree>
    <p:extLst>
      <p:ext uri="{BB962C8B-B14F-4D97-AF65-F5344CB8AC3E}">
        <p14:creationId xmlns:p14="http://schemas.microsoft.com/office/powerpoint/2010/main" val="720980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“14. Media and think tanks in the economy”</a:t>
            </a:r>
            <a:br>
              <a:rPr lang="en-US" dirty="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58365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b="0" dirty="0" smtClean="0">
              <a:effectLst/>
            </a:endParaRPr>
          </a:p>
          <a:p>
            <a:pPr lvl="1" fontAlgn="base"/>
            <a:r>
              <a:rPr lang="en-US" dirty="0"/>
              <a:t>Key Takeaways</a:t>
            </a:r>
          </a:p>
          <a:p>
            <a:pPr lvl="1" fontAlgn="base"/>
            <a:r>
              <a:rPr lang="en-US" dirty="0"/>
              <a:t>30 seconds</a:t>
            </a:r>
          </a:p>
          <a:p>
            <a:endParaRPr lang="en-US" dirty="0"/>
          </a:p>
        </p:txBody>
      </p:sp>
    </p:spTree>
    <p:extLst>
      <p:ext uri="{BB962C8B-B14F-4D97-AF65-F5344CB8AC3E}">
        <p14:creationId xmlns:p14="http://schemas.microsoft.com/office/powerpoint/2010/main" val="291362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endParaRPr lang="en-US" b="0" dirty="0" smtClean="0">
              <a:effectLst/>
            </a:endParaRPr>
          </a:p>
          <a:p>
            <a:pPr lvl="1" fontAlgn="base"/>
            <a:r>
              <a:rPr lang="en-US" dirty="0"/>
              <a:t>Key Takeaways</a:t>
            </a:r>
          </a:p>
          <a:p>
            <a:pPr lvl="1" fontAlgn="base"/>
            <a:r>
              <a:rPr lang="en-US" dirty="0"/>
              <a:t>30 seconds</a:t>
            </a:r>
          </a:p>
          <a:p>
            <a:endParaRPr lang="en-US" dirty="0"/>
          </a:p>
        </p:txBody>
      </p:sp>
    </p:spTree>
    <p:extLst>
      <p:ext uri="{BB962C8B-B14F-4D97-AF65-F5344CB8AC3E}">
        <p14:creationId xmlns:p14="http://schemas.microsoft.com/office/powerpoint/2010/main" val="2075412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Role of Think Tanks</a:t>
            </a:r>
          </a:p>
          <a:p>
            <a:r>
              <a:rPr lang="en-US" dirty="0" smtClean="0"/>
              <a:t>Impact on Economy</a:t>
            </a:r>
          </a:p>
          <a:p>
            <a:r>
              <a:rPr lang="en-US" dirty="0" smtClean="0"/>
              <a:t>Persuasion by Media</a:t>
            </a:r>
            <a:endParaRPr lang="en-US" dirty="0"/>
          </a:p>
        </p:txBody>
      </p:sp>
    </p:spTree>
    <p:extLst>
      <p:ext uri="{BB962C8B-B14F-4D97-AF65-F5344CB8AC3E}">
        <p14:creationId xmlns:p14="http://schemas.microsoft.com/office/powerpoint/2010/main" val="3460394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98955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 Tanks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03509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Think Tanks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14991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Funding of Think Tanks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19295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Bias of Think Tanks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43013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on Economy</a:t>
            </a:r>
            <a:endParaRPr lang="en-US" dirty="0"/>
          </a:p>
        </p:txBody>
      </p:sp>
      <p:sp>
        <p:nvSpPr>
          <p:cNvPr id="3" name="Content Placeholder 2"/>
          <p:cNvSpPr>
            <a:spLocks noGrp="1"/>
          </p:cNvSpPr>
          <p:nvPr>
            <p:ph idx="1"/>
          </p:nvPr>
        </p:nvSpPr>
        <p:spPr/>
        <p:txBody>
          <a:bodyPr/>
          <a:lstStyle/>
          <a:p>
            <a:endParaRPr lang="en-US" b="0" dirty="0" smtClean="0">
              <a:effectLst/>
            </a:endParaRPr>
          </a:p>
          <a:p>
            <a:pPr lvl="2" fontAlgn="base"/>
            <a:r>
              <a:rPr lang="en-US" dirty="0"/>
              <a:t>Politics</a:t>
            </a:r>
          </a:p>
          <a:p>
            <a:pPr lvl="2" fontAlgn="base"/>
            <a:r>
              <a:rPr lang="en-US" dirty="0"/>
              <a:t>Ideology</a:t>
            </a:r>
          </a:p>
          <a:p>
            <a:endParaRPr lang="en-US" dirty="0"/>
          </a:p>
        </p:txBody>
      </p:sp>
    </p:spTree>
    <p:extLst>
      <p:ext uri="{BB962C8B-B14F-4D97-AF65-F5344CB8AC3E}">
        <p14:creationId xmlns:p14="http://schemas.microsoft.com/office/powerpoint/2010/main" val="4133588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Persuasion via media</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157197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445</Words>
  <Application>Microsoft Office PowerPoint</Application>
  <PresentationFormat>Widescreen</PresentationFormat>
  <Paragraphs>81</Paragraphs>
  <Slides>11</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“14. Media and think tanks in the economy” </vt:lpstr>
      <vt:lpstr>Overview</vt:lpstr>
      <vt:lpstr>Introduction</vt:lpstr>
      <vt:lpstr>Think Tanks</vt:lpstr>
      <vt:lpstr>Types of Think Tanks</vt:lpstr>
      <vt:lpstr>Funding of Think Tanks</vt:lpstr>
      <vt:lpstr>Bias of Think Tanks</vt:lpstr>
      <vt:lpstr>Impact on Economy</vt:lpstr>
      <vt:lpstr>Persuasion via media</vt:lpstr>
      <vt:lpstr>Conclusion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 Media and think tanks in the economy” </dc:title>
  <dc:creator>Andrew P</dc:creator>
  <cp:lastModifiedBy>Andrew P</cp:lastModifiedBy>
  <cp:revision>1</cp:revision>
  <dcterms:created xsi:type="dcterms:W3CDTF">2019-03-12T11:43:27Z</dcterms:created>
  <dcterms:modified xsi:type="dcterms:W3CDTF">2019-03-12T11:47:40Z</dcterms:modified>
</cp:coreProperties>
</file>