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2" r:id="rId15"/>
    <p:sldId id="273" r:id="rId16"/>
    <p:sldId id="271"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11"/>
    <p:restoredTop sz="79880"/>
  </p:normalViewPr>
  <p:slideViewPr>
    <p:cSldViewPr snapToGrid="0" snapToObjects="1">
      <p:cViewPr varScale="1">
        <p:scale>
          <a:sx n="123" d="100"/>
          <a:sy n="123" d="100"/>
        </p:scale>
        <p:origin x="11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F3275-B02F-464B-BC8B-2C6B2FAABA0F}"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A9A90-8EA5-7C4B-AD70-BF3D39EDF5D8}" type="slidenum">
              <a:rPr lang="en-US" smtClean="0"/>
              <a:t>‹#›</a:t>
            </a:fld>
            <a:endParaRPr lang="en-US"/>
          </a:p>
        </p:txBody>
      </p:sp>
    </p:spTree>
    <p:extLst>
      <p:ext uri="{BB962C8B-B14F-4D97-AF65-F5344CB8AC3E}">
        <p14:creationId xmlns:p14="http://schemas.microsoft.com/office/powerpoint/2010/main" val="278284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I introduced the topic of Sudoku and presented on some thoughts about modeling fungibility and attention. Today, I want to present a snapshot of the progress since that as it has developed more formally into my FYP. The project is still in development including the experimental design so please feel free to input any comments and criticisms that might help improve the study. Lastly, there is a demo of the application that I will be deploying for this experiment. If you have your laptop, feel free to open the application and follow along when we get to the demo portion. I would appreciate any feedback on the application as well.</a:t>
            </a:r>
          </a:p>
        </p:txBody>
      </p:sp>
      <p:sp>
        <p:nvSpPr>
          <p:cNvPr id="4" name="Slide Number Placeholder 3"/>
          <p:cNvSpPr>
            <a:spLocks noGrp="1"/>
          </p:cNvSpPr>
          <p:nvPr>
            <p:ph type="sldNum" sz="quarter" idx="5"/>
          </p:nvPr>
        </p:nvSpPr>
        <p:spPr/>
        <p:txBody>
          <a:bodyPr/>
          <a:lstStyle/>
          <a:p>
            <a:fld id="{B63A9A90-8EA5-7C4B-AD70-BF3D39EDF5D8}" type="slidenum">
              <a:rPr lang="en-US" smtClean="0"/>
              <a:t>1</a:t>
            </a:fld>
            <a:endParaRPr lang="en-US"/>
          </a:p>
        </p:txBody>
      </p:sp>
    </p:spTree>
    <p:extLst>
      <p:ext uri="{BB962C8B-B14F-4D97-AF65-F5344CB8AC3E}">
        <p14:creationId xmlns:p14="http://schemas.microsoft.com/office/powerpoint/2010/main" val="379320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A9A90-8EA5-7C4B-AD70-BF3D39EDF5D8}" type="slidenum">
              <a:rPr lang="en-US" smtClean="0"/>
              <a:t>10</a:t>
            </a:fld>
            <a:endParaRPr lang="en-US"/>
          </a:p>
        </p:txBody>
      </p:sp>
    </p:spTree>
    <p:extLst>
      <p:ext uri="{BB962C8B-B14F-4D97-AF65-F5344CB8AC3E}">
        <p14:creationId xmlns:p14="http://schemas.microsoft.com/office/powerpoint/2010/main" val="83945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A9A90-8EA5-7C4B-AD70-BF3D39EDF5D8}" type="slidenum">
              <a:rPr lang="en-US" smtClean="0"/>
              <a:t>11</a:t>
            </a:fld>
            <a:endParaRPr lang="en-US"/>
          </a:p>
        </p:txBody>
      </p:sp>
    </p:spTree>
    <p:extLst>
      <p:ext uri="{BB962C8B-B14F-4D97-AF65-F5344CB8AC3E}">
        <p14:creationId xmlns:p14="http://schemas.microsoft.com/office/powerpoint/2010/main" val="41537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A9A90-8EA5-7C4B-AD70-BF3D39EDF5D8}" type="slidenum">
              <a:rPr lang="en-US" smtClean="0"/>
              <a:t>12</a:t>
            </a:fld>
            <a:endParaRPr lang="en-US"/>
          </a:p>
        </p:txBody>
      </p:sp>
    </p:spTree>
    <p:extLst>
      <p:ext uri="{BB962C8B-B14F-4D97-AF65-F5344CB8AC3E}">
        <p14:creationId xmlns:p14="http://schemas.microsoft.com/office/powerpoint/2010/main" val="326183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A9A90-8EA5-7C4B-AD70-BF3D39EDF5D8}" type="slidenum">
              <a:rPr lang="en-US" smtClean="0"/>
              <a:t>13</a:t>
            </a:fld>
            <a:endParaRPr lang="en-US"/>
          </a:p>
        </p:txBody>
      </p:sp>
    </p:spTree>
    <p:extLst>
      <p:ext uri="{BB962C8B-B14F-4D97-AF65-F5344CB8AC3E}">
        <p14:creationId xmlns:p14="http://schemas.microsoft.com/office/powerpoint/2010/main" val="4207658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A9A90-8EA5-7C4B-AD70-BF3D39EDF5D8}" type="slidenum">
              <a:rPr lang="en-US" smtClean="0"/>
              <a:t>14</a:t>
            </a:fld>
            <a:endParaRPr lang="en-US"/>
          </a:p>
        </p:txBody>
      </p:sp>
    </p:spTree>
    <p:extLst>
      <p:ext uri="{BB962C8B-B14F-4D97-AF65-F5344CB8AC3E}">
        <p14:creationId xmlns:p14="http://schemas.microsoft.com/office/powerpoint/2010/main" val="2352545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A9A90-8EA5-7C4B-AD70-BF3D39EDF5D8}" type="slidenum">
              <a:rPr lang="en-US" smtClean="0"/>
              <a:t>15</a:t>
            </a:fld>
            <a:endParaRPr lang="en-US"/>
          </a:p>
        </p:txBody>
      </p:sp>
    </p:spTree>
    <p:extLst>
      <p:ext uri="{BB962C8B-B14F-4D97-AF65-F5344CB8AC3E}">
        <p14:creationId xmlns:p14="http://schemas.microsoft.com/office/powerpoint/2010/main" val="2263659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A9A90-8EA5-7C4B-AD70-BF3D39EDF5D8}" type="slidenum">
              <a:rPr lang="en-US" smtClean="0"/>
              <a:t>16</a:t>
            </a:fld>
            <a:endParaRPr lang="en-US"/>
          </a:p>
        </p:txBody>
      </p:sp>
    </p:spTree>
    <p:extLst>
      <p:ext uri="{BB962C8B-B14F-4D97-AF65-F5344CB8AC3E}">
        <p14:creationId xmlns:p14="http://schemas.microsoft.com/office/powerpoint/2010/main" val="733725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difference between condition 1 and the tutorial is that the digits are shuffled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only difference between condition 2 and the tutorial is that the digits and hint locations are shuffled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 on…</a:t>
            </a:r>
          </a:p>
        </p:txBody>
      </p:sp>
      <p:sp>
        <p:nvSpPr>
          <p:cNvPr id="4" name="Slide Number Placeholder 3"/>
          <p:cNvSpPr>
            <a:spLocks noGrp="1"/>
          </p:cNvSpPr>
          <p:nvPr>
            <p:ph type="sldNum" sz="quarter" idx="5"/>
          </p:nvPr>
        </p:nvSpPr>
        <p:spPr/>
        <p:txBody>
          <a:bodyPr/>
          <a:lstStyle/>
          <a:p>
            <a:fld id="{B63A9A90-8EA5-7C4B-AD70-BF3D39EDF5D8}" type="slidenum">
              <a:rPr lang="en-US" smtClean="0"/>
              <a:t>17</a:t>
            </a:fld>
            <a:endParaRPr lang="en-US"/>
          </a:p>
        </p:txBody>
      </p:sp>
    </p:spTree>
    <p:extLst>
      <p:ext uri="{BB962C8B-B14F-4D97-AF65-F5344CB8AC3E}">
        <p14:creationId xmlns:p14="http://schemas.microsoft.com/office/powerpoint/2010/main" val="3826121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max_time</a:t>
            </a:r>
            <a:r>
              <a:rPr lang="en-US" dirty="0"/>
              <a:t> = 80</a:t>
            </a:r>
          </a:p>
          <a:p>
            <a:r>
              <a:rPr lang="en-US" dirty="0"/>
              <a:t>x = </a:t>
            </a:r>
            <a:r>
              <a:rPr lang="en-US" dirty="0" err="1"/>
              <a:t>np.linspace</a:t>
            </a:r>
            <a:r>
              <a:rPr lang="en-US" dirty="0"/>
              <a:t>(0, </a:t>
            </a:r>
            <a:r>
              <a:rPr lang="en-US" dirty="0" err="1"/>
              <a:t>max_time</a:t>
            </a:r>
            <a:r>
              <a:rPr lang="en-US" dirty="0"/>
              <a:t>, </a:t>
            </a:r>
            <a:r>
              <a:rPr lang="en-US" dirty="0" err="1"/>
              <a:t>max_time</a:t>
            </a:r>
            <a:r>
              <a:rPr lang="en-US" dirty="0"/>
              <a:t>*20)</a:t>
            </a:r>
          </a:p>
          <a:p>
            <a:r>
              <a:rPr lang="en-US" dirty="0" err="1"/>
              <a:t>ctrl_m</a:t>
            </a:r>
            <a:r>
              <a:rPr lang="en-US" dirty="0"/>
              <a:t> = 8</a:t>
            </a:r>
          </a:p>
          <a:p>
            <a:r>
              <a:rPr lang="en-US" dirty="0" err="1"/>
              <a:t>ctrl_s</a:t>
            </a:r>
            <a:r>
              <a:rPr lang="en-US" dirty="0"/>
              <a:t> = 2</a:t>
            </a:r>
          </a:p>
          <a:p>
            <a:r>
              <a:rPr lang="en-US" dirty="0" err="1"/>
              <a:t>ctrl_acc</a:t>
            </a:r>
            <a:r>
              <a:rPr lang="en-US" dirty="0"/>
              <a:t> = .99</a:t>
            </a:r>
          </a:p>
          <a:p>
            <a:r>
              <a:rPr lang="en-US" dirty="0" err="1"/>
              <a:t>ctrl_cdf</a:t>
            </a:r>
            <a:r>
              <a:rPr lang="en-US" dirty="0"/>
              <a:t> = </a:t>
            </a:r>
            <a:r>
              <a:rPr lang="en-US" dirty="0" err="1"/>
              <a:t>cdf</a:t>
            </a:r>
            <a:r>
              <a:rPr lang="en-US" dirty="0"/>
              <a:t>(x, </a:t>
            </a:r>
            <a:r>
              <a:rPr lang="en-US" dirty="0" err="1"/>
              <a:t>ctrl_m</a:t>
            </a:r>
            <a:r>
              <a:rPr lang="en-US" dirty="0"/>
              <a:t>, </a:t>
            </a:r>
            <a:r>
              <a:rPr lang="en-US" dirty="0" err="1"/>
              <a:t>ctrl_s</a:t>
            </a:r>
            <a:r>
              <a:rPr lang="en-US" dirty="0"/>
              <a:t>)*</a:t>
            </a:r>
            <a:r>
              <a:rPr lang="en-US" dirty="0" err="1"/>
              <a:t>ctrl_acc</a:t>
            </a:r>
            <a:endParaRPr lang="en-US" dirty="0"/>
          </a:p>
          <a:p>
            <a:r>
              <a:rPr lang="en-US" dirty="0" err="1"/>
              <a:t>digit_m</a:t>
            </a:r>
            <a:r>
              <a:rPr lang="en-US" dirty="0"/>
              <a:t> = 14</a:t>
            </a:r>
          </a:p>
          <a:p>
            <a:r>
              <a:rPr lang="en-US" dirty="0" err="1"/>
              <a:t>digit_s</a:t>
            </a:r>
            <a:r>
              <a:rPr lang="en-US" dirty="0"/>
              <a:t> = 3</a:t>
            </a:r>
          </a:p>
          <a:p>
            <a:r>
              <a:rPr lang="en-US" dirty="0" err="1"/>
              <a:t>digit_acc</a:t>
            </a:r>
            <a:r>
              <a:rPr lang="en-US" dirty="0"/>
              <a:t> = .975</a:t>
            </a:r>
          </a:p>
          <a:p>
            <a:r>
              <a:rPr lang="en-US" dirty="0" err="1"/>
              <a:t>digit_cdf</a:t>
            </a:r>
            <a:r>
              <a:rPr lang="en-US" dirty="0"/>
              <a:t> = </a:t>
            </a:r>
            <a:r>
              <a:rPr lang="en-US" dirty="0" err="1"/>
              <a:t>cdf</a:t>
            </a:r>
            <a:r>
              <a:rPr lang="en-US" dirty="0"/>
              <a:t>(x, </a:t>
            </a:r>
            <a:r>
              <a:rPr lang="en-US" dirty="0" err="1"/>
              <a:t>digit_m</a:t>
            </a:r>
            <a:r>
              <a:rPr lang="en-US" dirty="0"/>
              <a:t>, </a:t>
            </a:r>
            <a:r>
              <a:rPr lang="en-US" dirty="0" err="1"/>
              <a:t>digit_s</a:t>
            </a:r>
            <a:r>
              <a:rPr lang="en-US" dirty="0"/>
              <a:t>)*</a:t>
            </a:r>
            <a:r>
              <a:rPr lang="en-US" dirty="0" err="1"/>
              <a:t>digit_acc</a:t>
            </a:r>
            <a:endParaRPr lang="en-US" dirty="0"/>
          </a:p>
          <a:p>
            <a:r>
              <a:rPr lang="en-US" dirty="0" err="1"/>
              <a:t>type_m</a:t>
            </a:r>
            <a:r>
              <a:rPr lang="en-US" dirty="0"/>
              <a:t> = 38</a:t>
            </a:r>
          </a:p>
          <a:p>
            <a:r>
              <a:rPr lang="en-US" dirty="0" err="1"/>
              <a:t>type_s</a:t>
            </a:r>
            <a:r>
              <a:rPr lang="en-US" dirty="0"/>
              <a:t> = 12</a:t>
            </a:r>
          </a:p>
          <a:p>
            <a:r>
              <a:rPr lang="en-US" dirty="0" err="1"/>
              <a:t>type_acc</a:t>
            </a:r>
            <a:r>
              <a:rPr lang="en-US" dirty="0"/>
              <a:t> = .85</a:t>
            </a:r>
          </a:p>
          <a:p>
            <a:r>
              <a:rPr lang="en-US" dirty="0" err="1"/>
              <a:t>type_cdf</a:t>
            </a:r>
            <a:r>
              <a:rPr lang="en-US" dirty="0"/>
              <a:t> = </a:t>
            </a:r>
            <a:r>
              <a:rPr lang="en-US" dirty="0" err="1"/>
              <a:t>cdf</a:t>
            </a:r>
            <a:r>
              <a:rPr lang="en-US" dirty="0"/>
              <a:t>(x, </a:t>
            </a:r>
            <a:r>
              <a:rPr lang="en-US" dirty="0" err="1"/>
              <a:t>type_m</a:t>
            </a:r>
            <a:r>
              <a:rPr lang="en-US" dirty="0"/>
              <a:t>, </a:t>
            </a:r>
            <a:r>
              <a:rPr lang="en-US" dirty="0" err="1"/>
              <a:t>type_s</a:t>
            </a:r>
            <a:r>
              <a:rPr lang="en-US" dirty="0"/>
              <a:t>)*</a:t>
            </a:r>
            <a:r>
              <a:rPr lang="en-US" dirty="0" err="1"/>
              <a:t>type_acc</a:t>
            </a:r>
            <a:endParaRPr lang="en-US" dirty="0"/>
          </a:p>
        </p:txBody>
      </p:sp>
      <p:sp>
        <p:nvSpPr>
          <p:cNvPr id="4" name="Slide Number Placeholder 3"/>
          <p:cNvSpPr>
            <a:spLocks noGrp="1"/>
          </p:cNvSpPr>
          <p:nvPr>
            <p:ph type="sldNum" sz="quarter" idx="5"/>
          </p:nvPr>
        </p:nvSpPr>
        <p:spPr/>
        <p:txBody>
          <a:bodyPr/>
          <a:lstStyle/>
          <a:p>
            <a:fld id="{B63A9A90-8EA5-7C4B-AD70-BF3D39EDF5D8}" type="slidenum">
              <a:rPr lang="en-US" smtClean="0"/>
              <a:t>18</a:t>
            </a:fld>
            <a:endParaRPr lang="en-US"/>
          </a:p>
        </p:txBody>
      </p:sp>
    </p:spTree>
    <p:extLst>
      <p:ext uri="{BB962C8B-B14F-4D97-AF65-F5344CB8AC3E}">
        <p14:creationId xmlns:p14="http://schemas.microsoft.com/office/powerpoint/2010/main" val="146716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study title suggests, I am interested in what I called fungibility, also known as variable binding in other computational modeling contexts. For example</a:t>
            </a:r>
          </a:p>
        </p:txBody>
      </p:sp>
      <p:sp>
        <p:nvSpPr>
          <p:cNvPr id="4" name="Slide Number Placeholder 3"/>
          <p:cNvSpPr>
            <a:spLocks noGrp="1"/>
          </p:cNvSpPr>
          <p:nvPr>
            <p:ph type="sldNum" sz="quarter" idx="5"/>
          </p:nvPr>
        </p:nvSpPr>
        <p:spPr/>
        <p:txBody>
          <a:bodyPr/>
          <a:lstStyle/>
          <a:p>
            <a:fld id="{B63A9A90-8EA5-7C4B-AD70-BF3D39EDF5D8}" type="slidenum">
              <a:rPr lang="en-US" smtClean="0"/>
              <a:t>2</a:t>
            </a:fld>
            <a:endParaRPr lang="en-US"/>
          </a:p>
        </p:txBody>
      </p:sp>
    </p:spTree>
    <p:extLst>
      <p:ext uri="{BB962C8B-B14F-4D97-AF65-F5344CB8AC3E}">
        <p14:creationId xmlns:p14="http://schemas.microsoft.com/office/powerpoint/2010/main" val="337963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Recognizing that the missing cell in the cyan box in the left puzzle must be a 7 because that box already has all the other digits other than 7 is the exactly same procedure as recognizing that the missing cell in Column 5 in the right puzzle must be a 1 because that column has all the other digits other than 1. And even someone who’s never played Sudoku would have no problem solving a similar puzzle.</a:t>
            </a:r>
          </a:p>
          <a:p>
            <a:r>
              <a:rPr lang="en-US" dirty="0"/>
              <a:t>And while I'm sure any of us here could write some code that can do this in less than 15 minutes, yet this task remains incredibly difficult for neural networks.</a:t>
            </a:r>
          </a:p>
        </p:txBody>
      </p:sp>
      <p:sp>
        <p:nvSpPr>
          <p:cNvPr id="4" name="Slide Number Placeholder 3"/>
          <p:cNvSpPr>
            <a:spLocks noGrp="1"/>
          </p:cNvSpPr>
          <p:nvPr>
            <p:ph type="sldNum" sz="quarter" idx="5"/>
          </p:nvPr>
        </p:nvSpPr>
        <p:spPr/>
        <p:txBody>
          <a:bodyPr/>
          <a:lstStyle/>
          <a:p>
            <a:fld id="{B63A9A90-8EA5-7C4B-AD70-BF3D39EDF5D8}" type="slidenum">
              <a:rPr lang="en-US" smtClean="0"/>
              <a:t>3</a:t>
            </a:fld>
            <a:endParaRPr lang="en-US"/>
          </a:p>
        </p:txBody>
      </p:sp>
    </p:spTree>
    <p:extLst>
      <p:ext uri="{BB962C8B-B14F-4D97-AF65-F5344CB8AC3E}">
        <p14:creationId xmlns:p14="http://schemas.microsoft.com/office/powerpoint/2010/main" val="56226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to solve Sudoku puzzles really well. If Sudoku really does require fungibility, has it mastered that construct?</a:t>
            </a:r>
          </a:p>
        </p:txBody>
      </p:sp>
      <p:sp>
        <p:nvSpPr>
          <p:cNvPr id="4" name="Slide Number Placeholder 3"/>
          <p:cNvSpPr>
            <a:spLocks noGrp="1"/>
          </p:cNvSpPr>
          <p:nvPr>
            <p:ph type="sldNum" sz="quarter" idx="5"/>
          </p:nvPr>
        </p:nvSpPr>
        <p:spPr/>
        <p:txBody>
          <a:bodyPr/>
          <a:lstStyle/>
          <a:p>
            <a:fld id="{B63A9A90-8EA5-7C4B-AD70-BF3D39EDF5D8}" type="slidenum">
              <a:rPr lang="en-US" smtClean="0"/>
              <a:t>4</a:t>
            </a:fld>
            <a:endParaRPr lang="en-US"/>
          </a:p>
        </p:txBody>
      </p:sp>
    </p:spTree>
    <p:extLst>
      <p:ext uri="{BB962C8B-B14F-4D97-AF65-F5344CB8AC3E}">
        <p14:creationId xmlns:p14="http://schemas.microsoft.com/office/powerpoint/2010/main" val="103570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replication, the model was able to solve 4x4 Sudoku grids given 6 hints at an average of nearly perfect scores for every test puzzle, that is 16 out 16 cells had correct digits. </a:t>
            </a:r>
          </a:p>
        </p:txBody>
      </p:sp>
      <p:sp>
        <p:nvSpPr>
          <p:cNvPr id="4" name="Slide Number Placeholder 3"/>
          <p:cNvSpPr>
            <a:spLocks noGrp="1"/>
          </p:cNvSpPr>
          <p:nvPr>
            <p:ph type="sldNum" sz="quarter" idx="5"/>
          </p:nvPr>
        </p:nvSpPr>
        <p:spPr/>
        <p:txBody>
          <a:bodyPr/>
          <a:lstStyle/>
          <a:p>
            <a:fld id="{B63A9A90-8EA5-7C4B-AD70-BF3D39EDF5D8}" type="slidenum">
              <a:rPr lang="en-US" smtClean="0"/>
              <a:t>5</a:t>
            </a:fld>
            <a:endParaRPr lang="en-US"/>
          </a:p>
        </p:txBody>
      </p:sp>
    </p:spTree>
    <p:extLst>
      <p:ext uri="{BB962C8B-B14F-4D97-AF65-F5344CB8AC3E}">
        <p14:creationId xmlns:p14="http://schemas.microsoft.com/office/powerpoint/2010/main" val="2937723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model was trained on puzzles that had no 1's in its hints and tested on puzzles that did, the average accuracy dropped to 10 out of 16 cells, or only 4 additional cells solved. It's not that the neural network did not know how to solve Sudoku, nor that it did not know how to incorporate a cell with a 1 at all since it would need to use it to get to the 16 out of 16 solution state, even if a 1 was not present with the hints.</a:t>
            </a:r>
          </a:p>
        </p:txBody>
      </p:sp>
      <p:sp>
        <p:nvSpPr>
          <p:cNvPr id="4" name="Slide Number Placeholder 3"/>
          <p:cNvSpPr>
            <a:spLocks noGrp="1"/>
          </p:cNvSpPr>
          <p:nvPr>
            <p:ph type="sldNum" sz="quarter" idx="5"/>
          </p:nvPr>
        </p:nvSpPr>
        <p:spPr/>
        <p:txBody>
          <a:bodyPr/>
          <a:lstStyle/>
          <a:p>
            <a:fld id="{B63A9A90-8EA5-7C4B-AD70-BF3D39EDF5D8}" type="slidenum">
              <a:rPr lang="en-US" smtClean="0"/>
              <a:t>6</a:t>
            </a:fld>
            <a:endParaRPr lang="en-US"/>
          </a:p>
        </p:txBody>
      </p:sp>
    </p:spTree>
    <p:extLst>
      <p:ext uri="{BB962C8B-B14F-4D97-AF65-F5344CB8AC3E}">
        <p14:creationId xmlns:p14="http://schemas.microsoft.com/office/powerpoint/2010/main" val="3774240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while this is all very interesting, that's enough about modeling as that's not what my first-year project is about. Because we get that neural networks struggle to do this, so what about people?</a:t>
            </a:r>
          </a:p>
        </p:txBody>
      </p:sp>
      <p:sp>
        <p:nvSpPr>
          <p:cNvPr id="4" name="Slide Number Placeholder 3"/>
          <p:cNvSpPr>
            <a:spLocks noGrp="1"/>
          </p:cNvSpPr>
          <p:nvPr>
            <p:ph type="sldNum" sz="quarter" idx="5"/>
          </p:nvPr>
        </p:nvSpPr>
        <p:spPr/>
        <p:txBody>
          <a:bodyPr/>
          <a:lstStyle/>
          <a:p>
            <a:fld id="{B63A9A90-8EA5-7C4B-AD70-BF3D39EDF5D8}" type="slidenum">
              <a:rPr lang="en-US" smtClean="0"/>
              <a:t>7</a:t>
            </a:fld>
            <a:endParaRPr lang="en-US"/>
          </a:p>
        </p:txBody>
      </p:sp>
    </p:spTree>
    <p:extLst>
      <p:ext uri="{BB962C8B-B14F-4D97-AF65-F5344CB8AC3E}">
        <p14:creationId xmlns:p14="http://schemas.microsoft.com/office/powerpoint/2010/main" val="2244416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while this is all very interesting, that's enough about modeling as that's not what my first-year project is about. Because we get that neural networks struggle to do this, so what about people?</a:t>
            </a:r>
          </a:p>
        </p:txBody>
      </p:sp>
      <p:sp>
        <p:nvSpPr>
          <p:cNvPr id="4" name="Slide Number Placeholder 3"/>
          <p:cNvSpPr>
            <a:spLocks noGrp="1"/>
          </p:cNvSpPr>
          <p:nvPr>
            <p:ph type="sldNum" sz="quarter" idx="5"/>
          </p:nvPr>
        </p:nvSpPr>
        <p:spPr/>
        <p:txBody>
          <a:bodyPr/>
          <a:lstStyle/>
          <a:p>
            <a:fld id="{B63A9A90-8EA5-7C4B-AD70-BF3D39EDF5D8}" type="slidenum">
              <a:rPr lang="en-US" smtClean="0"/>
              <a:t>8</a:t>
            </a:fld>
            <a:endParaRPr lang="en-US"/>
          </a:p>
        </p:txBody>
      </p:sp>
    </p:spTree>
    <p:extLst>
      <p:ext uri="{BB962C8B-B14F-4D97-AF65-F5344CB8AC3E}">
        <p14:creationId xmlns:p14="http://schemas.microsoft.com/office/powerpoint/2010/main" val="2182110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more concrete, here is the actual application I've built for this task. Disclaimer: it's not yet complete and I am just now about to put it on </a:t>
            </a:r>
            <a:r>
              <a:rPr lang="en-US" dirty="0" err="1"/>
              <a:t>MTurk</a:t>
            </a:r>
            <a:r>
              <a:rPr lang="en-US" dirty="0"/>
              <a:t> Sandbox to start testing my experiment.</a:t>
            </a:r>
          </a:p>
          <a:p>
            <a:endParaRPr lang="en-US" dirty="0"/>
          </a:p>
          <a:p>
            <a:r>
              <a:rPr lang="en-US" dirty="0"/>
              <a:t>I would like for this to be a presentation of my research, a demo, and a pilot experiment all at once, so please feel free to try inputting incorrect responses, test the UI, critique any weird instructions, etc., but do keep it to what a typical </a:t>
            </a:r>
            <a:r>
              <a:rPr lang="en-US" dirty="0" err="1"/>
              <a:t>MTurker</a:t>
            </a:r>
            <a:r>
              <a:rPr lang="en-US" dirty="0"/>
              <a:t> would do (i.e. don't open console and break things. I haven't bothered to make things super hacker-proof). </a:t>
            </a:r>
          </a:p>
          <a:p>
            <a:endParaRPr lang="en-US" dirty="0"/>
          </a:p>
          <a:p>
            <a:r>
              <a:rPr lang="en-US" dirty="0"/>
              <a:t>First two screens are just introduction. You can skip them.</a:t>
            </a:r>
          </a:p>
          <a:p>
            <a:endParaRPr lang="en-US" dirty="0"/>
          </a:p>
          <a:p>
            <a:r>
              <a:rPr lang="en-US" dirty="0"/>
              <a:t>What is Sudoku? - Teaches the rules of Sudoku. Just a comprehension check. 9 is the correct answer by the way.</a:t>
            </a:r>
          </a:p>
          <a:p>
            <a:endParaRPr lang="en-US" dirty="0"/>
          </a:p>
          <a:p>
            <a:r>
              <a:rPr lang="en-US" dirty="0"/>
              <a:t>Technique: Full House - This is the slide I showed you in the </a:t>
            </a:r>
            <a:r>
              <a:rPr lang="en-US" dirty="0" err="1"/>
              <a:t>powerpoint</a:t>
            </a:r>
            <a:r>
              <a:rPr lang="en-US" dirty="0"/>
              <a:t> earlier. Skipping ahead</a:t>
            </a:r>
          </a:p>
          <a:p>
            <a:endParaRPr lang="en-US" dirty="0"/>
          </a:p>
          <a:p>
            <a:r>
              <a:rPr lang="en-US" dirty="0"/>
              <a:t>Technique: Hidden Single - This is where the participants learn the Hidden Single technique, which for all of you here I'm sure is trivially simple.</a:t>
            </a:r>
          </a:p>
          <a:p>
            <a:endParaRPr lang="en-US" dirty="0"/>
          </a:p>
          <a:p>
            <a:r>
              <a:rPr lang="en-US" dirty="0"/>
              <a:t>Hidden Single Puzzles: As you can see, there is a timer here. Feel free to go through these set of puzzles and I will explain what each of the puzzles were meant to test.</a:t>
            </a:r>
          </a:p>
        </p:txBody>
      </p:sp>
      <p:sp>
        <p:nvSpPr>
          <p:cNvPr id="4" name="Slide Number Placeholder 3"/>
          <p:cNvSpPr>
            <a:spLocks noGrp="1"/>
          </p:cNvSpPr>
          <p:nvPr>
            <p:ph type="sldNum" sz="quarter" idx="5"/>
          </p:nvPr>
        </p:nvSpPr>
        <p:spPr/>
        <p:txBody>
          <a:bodyPr/>
          <a:lstStyle/>
          <a:p>
            <a:fld id="{B63A9A90-8EA5-7C4B-AD70-BF3D39EDF5D8}" type="slidenum">
              <a:rPr lang="en-US" smtClean="0"/>
              <a:t>9</a:t>
            </a:fld>
            <a:endParaRPr lang="en-US"/>
          </a:p>
        </p:txBody>
      </p:sp>
    </p:spTree>
    <p:extLst>
      <p:ext uri="{BB962C8B-B14F-4D97-AF65-F5344CB8AC3E}">
        <p14:creationId xmlns:p14="http://schemas.microsoft.com/office/powerpoint/2010/main" val="423743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404506-E73C-014C-918B-CB8581E2CF45}"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56818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04506-E73C-014C-918B-CB8581E2CF45}"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311333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04506-E73C-014C-918B-CB8581E2CF45}"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9C8FC8-AF90-4542-A462-45BB2DE0590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105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7404506-E73C-014C-918B-CB8581E2CF45}"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2662313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7404506-E73C-014C-918B-CB8581E2CF45}"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9C8FC8-AF90-4542-A462-45BB2DE0590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9047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7404506-E73C-014C-918B-CB8581E2CF45}"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428777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4506-E73C-014C-918B-CB8581E2CF45}"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596995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4506-E73C-014C-918B-CB8581E2CF45}"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232687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4506-E73C-014C-918B-CB8581E2CF45}"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5311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04506-E73C-014C-918B-CB8581E2CF45}"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119061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04506-E73C-014C-918B-CB8581E2CF45}"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58321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404506-E73C-014C-918B-CB8581E2CF45}"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275741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04506-E73C-014C-918B-CB8581E2CF45}" type="datetimeFigureOut">
              <a:rPr lang="en-US" smtClean="0"/>
              <a:t>1/22/19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186573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04506-E73C-014C-918B-CB8581E2CF45}" type="datetimeFigureOut">
              <a:rPr lang="en-US" smtClean="0"/>
              <a:t>1/22/19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417544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404506-E73C-014C-918B-CB8581E2CF45}"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214373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404506-E73C-014C-918B-CB8581E2CF45}"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9C8FC8-AF90-4542-A462-45BB2DE05900}" type="slidenum">
              <a:rPr lang="en-US" smtClean="0"/>
              <a:t>‹#›</a:t>
            </a:fld>
            <a:endParaRPr lang="en-US"/>
          </a:p>
        </p:txBody>
      </p:sp>
    </p:spTree>
    <p:extLst>
      <p:ext uri="{BB962C8B-B14F-4D97-AF65-F5344CB8AC3E}">
        <p14:creationId xmlns:p14="http://schemas.microsoft.com/office/powerpoint/2010/main" val="166030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404506-E73C-014C-918B-CB8581E2CF45}" type="datetimeFigureOut">
              <a:rPr lang="en-US" smtClean="0"/>
              <a:t>1/22/19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9C8FC8-AF90-4542-A462-45BB2DE05900}" type="slidenum">
              <a:rPr lang="en-US" smtClean="0"/>
              <a:t>‹#›</a:t>
            </a:fld>
            <a:endParaRPr lang="en-US"/>
          </a:p>
        </p:txBody>
      </p:sp>
    </p:spTree>
    <p:extLst>
      <p:ext uri="{BB962C8B-B14F-4D97-AF65-F5344CB8AC3E}">
        <p14:creationId xmlns:p14="http://schemas.microsoft.com/office/powerpoint/2010/main" val="2813903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Word_Document1.docx"/><Relationship Id="rId5" Type="http://schemas.openxmlformats.org/officeDocument/2006/relationships/image" Target="../media/image7.emf"/><Relationship Id="rId4" Type="http://schemas.openxmlformats.org/officeDocument/2006/relationships/package" Target="../embeddings/Microsoft_Word_Document.docx"/></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Word_Document4.docx"/><Relationship Id="rId3" Type="http://schemas.openxmlformats.org/officeDocument/2006/relationships/notesSlide" Target="../notesSlides/notesSlide11.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Word_Document3.docx"/><Relationship Id="rId11" Type="http://schemas.openxmlformats.org/officeDocument/2006/relationships/image" Target="../media/image12.emf"/><Relationship Id="rId5" Type="http://schemas.openxmlformats.org/officeDocument/2006/relationships/image" Target="../media/image9.emf"/><Relationship Id="rId10" Type="http://schemas.openxmlformats.org/officeDocument/2006/relationships/package" Target="../embeddings/Microsoft_Word_Document5.docx"/><Relationship Id="rId4" Type="http://schemas.openxmlformats.org/officeDocument/2006/relationships/package" Target="../embeddings/Microsoft_Word_Document2.docx"/><Relationship Id="rId9"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package" Target="../embeddings/Microsoft_Word_Document8.docx"/><Relationship Id="rId3" Type="http://schemas.openxmlformats.org/officeDocument/2006/relationships/notesSlide" Target="../notesSlides/notesSlide12.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Word_Document7.docx"/><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package" Target="../embeddings/Microsoft_Word_Document9.docx"/><Relationship Id="rId4" Type="http://schemas.openxmlformats.org/officeDocument/2006/relationships/package" Target="../embeddings/Microsoft_Word_Document6.docx"/><Relationship Id="rId9" Type="http://schemas.openxmlformats.org/officeDocument/2006/relationships/image" Target="../media/image15.emf"/></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Word_Document12.docx"/><Relationship Id="rId3" Type="http://schemas.openxmlformats.org/officeDocument/2006/relationships/notesSlide" Target="../notesSlides/notesSlide13.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package" Target="../embeddings/Microsoft_Word_Document11.docx"/><Relationship Id="rId11" Type="http://schemas.openxmlformats.org/officeDocument/2006/relationships/image" Target="../media/image18.emf"/><Relationship Id="rId5" Type="http://schemas.openxmlformats.org/officeDocument/2006/relationships/image" Target="../media/image7.emf"/><Relationship Id="rId10" Type="http://schemas.openxmlformats.org/officeDocument/2006/relationships/package" Target="../embeddings/Microsoft_Word_Document13.docx"/><Relationship Id="rId4" Type="http://schemas.openxmlformats.org/officeDocument/2006/relationships/package" Target="../embeddings/Microsoft_Word_Document10.docx"/><Relationship Id="rId9" Type="http://schemas.openxmlformats.org/officeDocument/2006/relationships/image" Target="../media/image17.emf"/></Relationships>
</file>

<file path=ppt/slides/_rels/slide14.xml.rels><?xml version="1.0" encoding="UTF-8" standalone="yes"?>
<Relationships xmlns="http://schemas.openxmlformats.org/package/2006/relationships"><Relationship Id="rId8" Type="http://schemas.openxmlformats.org/officeDocument/2006/relationships/package" Target="../embeddings/Microsoft_Word_Document16.docx"/><Relationship Id="rId3" Type="http://schemas.openxmlformats.org/officeDocument/2006/relationships/notesSlide" Target="../notesSlides/notesSlide14.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package" Target="../embeddings/Microsoft_Word_Document15.docx"/><Relationship Id="rId11" Type="http://schemas.openxmlformats.org/officeDocument/2006/relationships/image" Target="../media/image20.emf"/><Relationship Id="rId5" Type="http://schemas.openxmlformats.org/officeDocument/2006/relationships/image" Target="../media/image7.emf"/><Relationship Id="rId10" Type="http://schemas.openxmlformats.org/officeDocument/2006/relationships/package" Target="../embeddings/Microsoft_Word_Document17.docx"/><Relationship Id="rId4" Type="http://schemas.openxmlformats.org/officeDocument/2006/relationships/package" Target="../embeddings/Microsoft_Word_Document14.docx"/><Relationship Id="rId9" Type="http://schemas.openxmlformats.org/officeDocument/2006/relationships/image" Target="../media/image19.emf"/></Relationships>
</file>

<file path=ppt/slides/_rels/slide15.xml.rels><?xml version="1.0" encoding="UTF-8" standalone="yes"?>
<Relationships xmlns="http://schemas.openxmlformats.org/package/2006/relationships"><Relationship Id="rId8" Type="http://schemas.openxmlformats.org/officeDocument/2006/relationships/package" Target="../embeddings/Microsoft_Word_Document20.docx"/><Relationship Id="rId3" Type="http://schemas.openxmlformats.org/officeDocument/2006/relationships/notesSlide" Target="../notesSlides/notesSlide15.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Word_Document19.docx"/><Relationship Id="rId11" Type="http://schemas.openxmlformats.org/officeDocument/2006/relationships/image" Target="../media/image22.emf"/><Relationship Id="rId5" Type="http://schemas.openxmlformats.org/officeDocument/2006/relationships/image" Target="../media/image7.emf"/><Relationship Id="rId10" Type="http://schemas.openxmlformats.org/officeDocument/2006/relationships/package" Target="../embeddings/Microsoft_Word_Document21.docx"/><Relationship Id="rId4" Type="http://schemas.openxmlformats.org/officeDocument/2006/relationships/package" Target="../embeddings/Microsoft_Word_Document18.docx"/><Relationship Id="rId9"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package" Target="../embeddings/Microsoft_Word_Document24.docx"/><Relationship Id="rId3" Type="http://schemas.openxmlformats.org/officeDocument/2006/relationships/notesSlide" Target="../notesSlides/notesSlide16.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package" Target="../embeddings/Microsoft_Word_Document23.docx"/><Relationship Id="rId11" Type="http://schemas.openxmlformats.org/officeDocument/2006/relationships/image" Target="../media/image24.emf"/><Relationship Id="rId5" Type="http://schemas.openxmlformats.org/officeDocument/2006/relationships/image" Target="../media/image7.emf"/><Relationship Id="rId10" Type="http://schemas.openxmlformats.org/officeDocument/2006/relationships/package" Target="../embeddings/Microsoft_Word_Document25.docx"/><Relationship Id="rId4" Type="http://schemas.openxmlformats.org/officeDocument/2006/relationships/package" Target="../embeddings/Microsoft_Word_Document22.docx"/><Relationship Id="rId9" Type="http://schemas.openxmlformats.org/officeDocument/2006/relationships/image" Target="../media/image2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06EB-41BD-094C-B40E-EE5980C5D8E7}"/>
              </a:ext>
            </a:extLst>
          </p:cNvPr>
          <p:cNvSpPr>
            <a:spLocks noGrp="1"/>
          </p:cNvSpPr>
          <p:nvPr>
            <p:ph type="ctrTitle"/>
          </p:nvPr>
        </p:nvSpPr>
        <p:spPr/>
        <p:txBody>
          <a:bodyPr/>
          <a:lstStyle/>
          <a:p>
            <a:r>
              <a:rPr lang="en-US" dirty="0"/>
              <a:t>A Study in Extensible Algorithmic Thinking</a:t>
            </a:r>
          </a:p>
        </p:txBody>
      </p:sp>
      <p:sp>
        <p:nvSpPr>
          <p:cNvPr id="3" name="Subtitle 2">
            <a:extLst>
              <a:ext uri="{FF2B5EF4-FFF2-40B4-BE49-F238E27FC236}">
                <a16:creationId xmlns:a16="http://schemas.microsoft.com/office/drawing/2014/main" id="{7FD56E9B-259C-914E-814B-CCE9ED22DE9C}"/>
              </a:ext>
            </a:extLst>
          </p:cNvPr>
          <p:cNvSpPr>
            <a:spLocks noGrp="1"/>
          </p:cNvSpPr>
          <p:nvPr>
            <p:ph type="subTitle" idx="1"/>
          </p:nvPr>
        </p:nvSpPr>
        <p:spPr/>
        <p:txBody>
          <a:bodyPr/>
          <a:lstStyle/>
          <a:p>
            <a:r>
              <a:rPr lang="en-US" dirty="0"/>
              <a:t>First-Year Project by Andrew Nam</a:t>
            </a:r>
          </a:p>
        </p:txBody>
      </p:sp>
    </p:spTree>
    <p:extLst>
      <p:ext uri="{BB962C8B-B14F-4D97-AF65-F5344CB8AC3E}">
        <p14:creationId xmlns:p14="http://schemas.microsoft.com/office/powerpoint/2010/main" val="82059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Hidden Single Tutorial</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Number of hints: 6</a:t>
            </a:r>
          </a:p>
          <a:p>
            <a:r>
              <a:rPr lang="en-US" dirty="0"/>
              <a:t>Distractors: 0</a:t>
            </a:r>
          </a:p>
          <a:p>
            <a:r>
              <a:rPr lang="en-US" dirty="0"/>
              <a:t>House type: Row</a:t>
            </a:r>
          </a:p>
          <a:p>
            <a:r>
              <a:rPr lang="en-US" dirty="0"/>
              <a:t>House index: 3</a:t>
            </a:r>
          </a:p>
          <a:p>
            <a:r>
              <a:rPr lang="en-US" dirty="0"/>
              <a:t>Target cell index: 4</a:t>
            </a:r>
          </a:p>
          <a:p>
            <a:r>
              <a:rPr lang="en-US" dirty="0"/>
              <a:t>Hint locations</a:t>
            </a:r>
          </a:p>
          <a:p>
            <a:pPr lvl="1"/>
            <a:r>
              <a:rPr lang="en-US" dirty="0"/>
              <a:t>(2, 2), (3, 5), (3, 7)</a:t>
            </a:r>
          </a:p>
          <a:p>
            <a:pPr lvl="1"/>
            <a:r>
              <a:rPr lang="en-US" dirty="0"/>
              <a:t>(3, 8), (4, 5), (7, 5)</a:t>
            </a:r>
          </a:p>
          <a:p>
            <a:r>
              <a:rPr lang="en-US" dirty="0"/>
              <a:t>Target digit: 5</a:t>
            </a:r>
          </a:p>
          <a:p>
            <a:endParaRPr lang="en-US" dirty="0"/>
          </a:p>
        </p:txBody>
      </p:sp>
      <p:graphicFrame>
        <p:nvGraphicFramePr>
          <p:cNvPr id="5" name="Object 4">
            <a:extLst>
              <a:ext uri="{FF2B5EF4-FFF2-40B4-BE49-F238E27FC236}">
                <a16:creationId xmlns:a16="http://schemas.microsoft.com/office/drawing/2014/main" id="{19FD51E5-096A-F140-8889-991E19800DEC}"/>
              </a:ext>
            </a:extLst>
          </p:cNvPr>
          <p:cNvGraphicFramePr>
            <a:graphicFrameLocks noChangeAspect="1"/>
          </p:cNvGraphicFramePr>
          <p:nvPr>
            <p:extLst>
              <p:ext uri="{D42A27DB-BD31-4B8C-83A1-F6EECF244321}">
                <p14:modId xmlns:p14="http://schemas.microsoft.com/office/powerpoint/2010/main" val="3702369330"/>
              </p:ext>
            </p:extLst>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1037" name="Document" r:id="rId4" imgW="5943600" imgH="1866900" progId="Word.Document.12">
                  <p:embed/>
                </p:oleObj>
              </mc:Choice>
              <mc:Fallback>
                <p:oleObj name="Document" r:id="rId4" imgW="5943600" imgH="1866900" progId="Word.Document.12">
                  <p:embed/>
                  <p:pic>
                    <p:nvPicPr>
                      <p:cNvPr id="0" name=""/>
                      <p:cNvPicPr/>
                      <p:nvPr/>
                    </p:nvPicPr>
                    <p:blipFill>
                      <a:blip r:embed="rId5"/>
                      <a:stretch>
                        <a:fillRect/>
                      </a:stretch>
                    </p:blipFill>
                    <p:spPr>
                      <a:xfrm>
                        <a:off x="4136065" y="2133600"/>
                        <a:ext cx="10228404" cy="321276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D22BE53-51B1-554A-978A-4EEDB670DE35}"/>
              </a:ext>
            </a:extLst>
          </p:cNvPr>
          <p:cNvGraphicFramePr>
            <a:graphicFrameLocks noChangeAspect="1"/>
          </p:cNvGraphicFramePr>
          <p:nvPr>
            <p:extLst>
              <p:ext uri="{D42A27DB-BD31-4B8C-83A1-F6EECF244321}">
                <p14:modId xmlns:p14="http://schemas.microsoft.com/office/powerpoint/2010/main" val="2610803500"/>
              </p:ext>
            </p:extLst>
          </p:nvPr>
        </p:nvGraphicFramePr>
        <p:xfrm>
          <a:off x="2834226" y="2137107"/>
          <a:ext cx="10217239" cy="3209261"/>
        </p:xfrm>
        <a:graphic>
          <a:graphicData uri="http://schemas.openxmlformats.org/presentationml/2006/ole">
            <mc:AlternateContent xmlns:mc="http://schemas.openxmlformats.org/markup-compatibility/2006">
              <mc:Choice xmlns:v="urn:schemas-microsoft-com:vml" Requires="v">
                <p:oleObj spid="_x0000_s1038" name="Document" r:id="rId6" imgW="5943600" imgH="1866900" progId="Word.Document.12">
                  <p:embed/>
                </p:oleObj>
              </mc:Choice>
              <mc:Fallback>
                <p:oleObj name="Document" r:id="rId6" imgW="5943600" imgH="1866900" progId="Word.Document.12">
                  <p:embed/>
                  <p:pic>
                    <p:nvPicPr>
                      <p:cNvPr id="0" name=""/>
                      <p:cNvPicPr/>
                      <p:nvPr/>
                    </p:nvPicPr>
                    <p:blipFill>
                      <a:blip r:embed="rId7"/>
                      <a:stretch>
                        <a:fillRect/>
                      </a:stretch>
                    </p:blipFill>
                    <p:spPr>
                      <a:xfrm>
                        <a:off x="2834226" y="2137107"/>
                        <a:ext cx="10217239" cy="3209261"/>
                      </a:xfrm>
                      <a:prstGeom prst="rect">
                        <a:avLst/>
                      </a:prstGeom>
                    </p:spPr>
                  </p:pic>
                </p:oleObj>
              </mc:Fallback>
            </mc:AlternateContent>
          </a:graphicData>
        </a:graphic>
      </p:graphicFrame>
    </p:spTree>
    <p:extLst>
      <p:ext uri="{BB962C8B-B14F-4D97-AF65-F5344CB8AC3E}">
        <p14:creationId xmlns:p14="http://schemas.microsoft.com/office/powerpoint/2010/main" val="324627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Hidden Single Puzzle 1 - Digit</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Number of hints: 6</a:t>
            </a:r>
          </a:p>
          <a:p>
            <a:r>
              <a:rPr lang="en-US" dirty="0"/>
              <a:t>Distractors: 0</a:t>
            </a:r>
          </a:p>
          <a:p>
            <a:r>
              <a:rPr lang="en-US" dirty="0"/>
              <a:t>House type: Row</a:t>
            </a:r>
          </a:p>
          <a:p>
            <a:r>
              <a:rPr lang="en-US" dirty="0"/>
              <a:t>House index: 3</a:t>
            </a:r>
          </a:p>
          <a:p>
            <a:r>
              <a:rPr lang="en-US" dirty="0"/>
              <a:t>Target cell index: 4</a:t>
            </a:r>
          </a:p>
          <a:p>
            <a:r>
              <a:rPr lang="en-US" dirty="0"/>
              <a:t>Hint locations</a:t>
            </a:r>
          </a:p>
          <a:p>
            <a:pPr lvl="1"/>
            <a:r>
              <a:rPr lang="en-US" dirty="0"/>
              <a:t>(2, 2), (3, 5), (3, 7)</a:t>
            </a:r>
          </a:p>
          <a:p>
            <a:pPr lvl="1"/>
            <a:r>
              <a:rPr lang="en-US" dirty="0"/>
              <a:t>(3, 8), (4, 5), (7, 5)</a:t>
            </a:r>
          </a:p>
        </p:txBody>
      </p:sp>
      <p:graphicFrame>
        <p:nvGraphicFramePr>
          <p:cNvPr id="5" name="Object 4">
            <a:extLst>
              <a:ext uri="{FF2B5EF4-FFF2-40B4-BE49-F238E27FC236}">
                <a16:creationId xmlns:a16="http://schemas.microsoft.com/office/drawing/2014/main" id="{19FD51E5-096A-F140-8889-991E19800DEC}"/>
              </a:ext>
            </a:extLst>
          </p:cNvPr>
          <p:cNvGraphicFramePr>
            <a:graphicFrameLocks noChangeAspect="1"/>
          </p:cNvGraphicFramePr>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3097" name="Document" r:id="rId4" imgW="5943600" imgH="1866900" progId="Word.Document.12">
                  <p:embed/>
                </p:oleObj>
              </mc:Choice>
              <mc:Fallback>
                <p:oleObj name="Document" r:id="rId4" imgW="5943600" imgH="1866900" progId="Word.Document.12">
                  <p:embed/>
                  <p:pic>
                    <p:nvPicPr>
                      <p:cNvPr id="5" name="Object 4">
                        <a:extLst>
                          <a:ext uri="{FF2B5EF4-FFF2-40B4-BE49-F238E27FC236}">
                            <a16:creationId xmlns:a16="http://schemas.microsoft.com/office/drawing/2014/main" id="{19FD51E5-096A-F140-8889-991E19800DEC}"/>
                          </a:ext>
                        </a:extLst>
                      </p:cNvPr>
                      <p:cNvPicPr/>
                      <p:nvPr/>
                    </p:nvPicPr>
                    <p:blipFill>
                      <a:blip r:embed="rId5"/>
                      <a:stretch>
                        <a:fillRect/>
                      </a:stretch>
                    </p:blipFill>
                    <p:spPr>
                      <a:xfrm>
                        <a:off x="4136065" y="2133600"/>
                        <a:ext cx="10228404" cy="321276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D22BE53-51B1-554A-978A-4EEDB670DE35}"/>
              </a:ext>
            </a:extLst>
          </p:cNvPr>
          <p:cNvGraphicFramePr>
            <a:graphicFrameLocks noChangeAspect="1"/>
          </p:cNvGraphicFramePr>
          <p:nvPr>
            <p:extLst>
              <p:ext uri="{D42A27DB-BD31-4B8C-83A1-F6EECF244321}">
                <p14:modId xmlns:p14="http://schemas.microsoft.com/office/powerpoint/2010/main" val="518199291"/>
              </p:ext>
            </p:extLst>
          </p:nvPr>
        </p:nvGraphicFramePr>
        <p:xfrm>
          <a:off x="2834226" y="2137107"/>
          <a:ext cx="10217239" cy="3209261"/>
        </p:xfrm>
        <a:graphic>
          <a:graphicData uri="http://schemas.openxmlformats.org/presentationml/2006/ole">
            <mc:AlternateContent xmlns:mc="http://schemas.openxmlformats.org/markup-compatibility/2006">
              <mc:Choice xmlns:v="urn:schemas-microsoft-com:vml" Requires="v">
                <p:oleObj spid="_x0000_s3098" name="Document" r:id="rId6" imgW="5943600" imgH="1866900" progId="Word.Document.12">
                  <p:embed/>
                </p:oleObj>
              </mc:Choice>
              <mc:Fallback>
                <p:oleObj name="Document" r:id="rId6" imgW="5943600" imgH="1866900" progId="Word.Document.12">
                  <p:embed/>
                  <p:pic>
                    <p:nvPicPr>
                      <p:cNvPr id="8" name="Object 7">
                        <a:extLst>
                          <a:ext uri="{FF2B5EF4-FFF2-40B4-BE49-F238E27FC236}">
                            <a16:creationId xmlns:a16="http://schemas.microsoft.com/office/drawing/2014/main" id="{FD22BE53-51B1-554A-978A-4EEDB670DE35}"/>
                          </a:ext>
                        </a:extLst>
                      </p:cNvPr>
                      <p:cNvPicPr/>
                      <p:nvPr/>
                    </p:nvPicPr>
                    <p:blipFill>
                      <a:blip r:embed="rId7"/>
                      <a:stretch>
                        <a:fillRect/>
                      </a:stretch>
                    </p:blipFill>
                    <p:spPr>
                      <a:xfrm>
                        <a:off x="2834226" y="2137107"/>
                        <a:ext cx="10217239" cy="320926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F2104DC-04AB-2747-852B-8892903C98CB}"/>
              </a:ext>
            </a:extLst>
          </p:cNvPr>
          <p:cNvGraphicFramePr>
            <a:graphicFrameLocks noChangeAspect="1"/>
          </p:cNvGraphicFramePr>
          <p:nvPr>
            <p:extLst>
              <p:ext uri="{D42A27DB-BD31-4B8C-83A1-F6EECF244321}">
                <p14:modId xmlns:p14="http://schemas.microsoft.com/office/powerpoint/2010/main" val="4014648330"/>
              </p:ext>
            </p:extLst>
          </p:nvPr>
        </p:nvGraphicFramePr>
        <p:xfrm>
          <a:off x="4140056" y="2133600"/>
          <a:ext cx="10223881" cy="3211347"/>
        </p:xfrm>
        <a:graphic>
          <a:graphicData uri="http://schemas.openxmlformats.org/presentationml/2006/ole">
            <mc:AlternateContent xmlns:mc="http://schemas.openxmlformats.org/markup-compatibility/2006">
              <mc:Choice xmlns:v="urn:schemas-microsoft-com:vml" Requires="v">
                <p:oleObj spid="_x0000_s3099" name="Document" r:id="rId8" imgW="5943600" imgH="1866900" progId="Word.Document.12">
                  <p:embed/>
                </p:oleObj>
              </mc:Choice>
              <mc:Fallback>
                <p:oleObj name="Document" r:id="rId8" imgW="5943600" imgH="1866900" progId="Word.Document.12">
                  <p:embed/>
                  <p:pic>
                    <p:nvPicPr>
                      <p:cNvPr id="6" name="Object 5">
                        <a:extLst>
                          <a:ext uri="{FF2B5EF4-FFF2-40B4-BE49-F238E27FC236}">
                            <a16:creationId xmlns:a16="http://schemas.microsoft.com/office/drawing/2014/main" id="{455E1778-B989-3244-A655-201D5E0F533E}"/>
                          </a:ext>
                        </a:extLst>
                      </p:cNvPr>
                      <p:cNvPicPr/>
                      <p:nvPr/>
                    </p:nvPicPr>
                    <p:blipFill>
                      <a:blip r:embed="rId9"/>
                      <a:stretch>
                        <a:fillRect/>
                      </a:stretch>
                    </p:blipFill>
                    <p:spPr>
                      <a:xfrm>
                        <a:off x="4140056" y="2133600"/>
                        <a:ext cx="10223881" cy="321134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7430CD74-B1D3-7345-A000-B1511D35FB01}"/>
              </a:ext>
            </a:extLst>
          </p:cNvPr>
          <p:cNvGraphicFramePr>
            <a:graphicFrameLocks noChangeAspect="1"/>
          </p:cNvGraphicFramePr>
          <p:nvPr>
            <p:extLst>
              <p:ext uri="{D42A27DB-BD31-4B8C-83A1-F6EECF244321}">
                <p14:modId xmlns:p14="http://schemas.microsoft.com/office/powerpoint/2010/main" val="3791806252"/>
              </p:ext>
            </p:extLst>
          </p:nvPr>
        </p:nvGraphicFramePr>
        <p:xfrm>
          <a:off x="2827585" y="2132179"/>
          <a:ext cx="10223880" cy="3211347"/>
        </p:xfrm>
        <a:graphic>
          <a:graphicData uri="http://schemas.openxmlformats.org/presentationml/2006/ole">
            <mc:AlternateContent xmlns:mc="http://schemas.openxmlformats.org/markup-compatibility/2006">
              <mc:Choice xmlns:v="urn:schemas-microsoft-com:vml" Requires="v">
                <p:oleObj spid="_x0000_s3100" name="Document" r:id="rId10" imgW="5943600" imgH="1866900" progId="Word.Document.12">
                  <p:embed/>
                </p:oleObj>
              </mc:Choice>
              <mc:Fallback>
                <p:oleObj name="Document" r:id="rId10" imgW="5943600" imgH="1866900" progId="Word.Document.12">
                  <p:embed/>
                  <p:pic>
                    <p:nvPicPr>
                      <p:cNvPr id="0" name=""/>
                      <p:cNvPicPr/>
                      <p:nvPr/>
                    </p:nvPicPr>
                    <p:blipFill>
                      <a:blip r:embed="rId11"/>
                      <a:stretch>
                        <a:fillRect/>
                      </a:stretch>
                    </p:blipFill>
                    <p:spPr>
                      <a:xfrm>
                        <a:off x="2827585" y="2132179"/>
                        <a:ext cx="10223880" cy="3211347"/>
                      </a:xfrm>
                      <a:prstGeom prst="rect">
                        <a:avLst/>
                      </a:prstGeom>
                    </p:spPr>
                  </p:pic>
                </p:oleObj>
              </mc:Fallback>
            </mc:AlternateContent>
          </a:graphicData>
        </a:graphic>
      </p:graphicFrame>
    </p:spTree>
    <p:extLst>
      <p:ext uri="{BB962C8B-B14F-4D97-AF65-F5344CB8AC3E}">
        <p14:creationId xmlns:p14="http://schemas.microsoft.com/office/powerpoint/2010/main" val="387073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Hidden Single Puzzle 2 – Hint Locations</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Number of hints: 6</a:t>
            </a:r>
          </a:p>
          <a:p>
            <a:r>
              <a:rPr lang="en-US" dirty="0"/>
              <a:t>Distractors: 0</a:t>
            </a:r>
          </a:p>
          <a:p>
            <a:r>
              <a:rPr lang="en-US" dirty="0"/>
              <a:t>House type: Row</a:t>
            </a:r>
          </a:p>
          <a:p>
            <a:r>
              <a:rPr lang="en-US" dirty="0"/>
              <a:t>House index: 3</a:t>
            </a:r>
          </a:p>
          <a:p>
            <a:r>
              <a:rPr lang="en-US" dirty="0"/>
              <a:t>Target cell index: 4</a:t>
            </a:r>
          </a:p>
        </p:txBody>
      </p:sp>
      <p:graphicFrame>
        <p:nvGraphicFramePr>
          <p:cNvPr id="5" name="Object 4">
            <a:extLst>
              <a:ext uri="{FF2B5EF4-FFF2-40B4-BE49-F238E27FC236}">
                <a16:creationId xmlns:a16="http://schemas.microsoft.com/office/drawing/2014/main" id="{19FD51E5-096A-F140-8889-991E19800DEC}"/>
              </a:ext>
            </a:extLst>
          </p:cNvPr>
          <p:cNvGraphicFramePr>
            <a:graphicFrameLocks noChangeAspect="1"/>
          </p:cNvGraphicFramePr>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4120" name="Document" r:id="rId4" imgW="5943600" imgH="1866900" progId="Word.Document.12">
                  <p:embed/>
                </p:oleObj>
              </mc:Choice>
              <mc:Fallback>
                <p:oleObj name="Document" r:id="rId4" imgW="5943600" imgH="1866900" progId="Word.Document.12">
                  <p:embed/>
                  <p:pic>
                    <p:nvPicPr>
                      <p:cNvPr id="5" name="Object 4">
                        <a:extLst>
                          <a:ext uri="{FF2B5EF4-FFF2-40B4-BE49-F238E27FC236}">
                            <a16:creationId xmlns:a16="http://schemas.microsoft.com/office/drawing/2014/main" id="{19FD51E5-096A-F140-8889-991E19800DEC}"/>
                          </a:ext>
                        </a:extLst>
                      </p:cNvPr>
                      <p:cNvPicPr/>
                      <p:nvPr/>
                    </p:nvPicPr>
                    <p:blipFill>
                      <a:blip r:embed="rId5"/>
                      <a:stretch>
                        <a:fillRect/>
                      </a:stretch>
                    </p:blipFill>
                    <p:spPr>
                      <a:xfrm>
                        <a:off x="4136065" y="2133600"/>
                        <a:ext cx="10228404" cy="321276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D22BE53-51B1-554A-978A-4EEDB670DE35}"/>
              </a:ext>
            </a:extLst>
          </p:cNvPr>
          <p:cNvGraphicFramePr>
            <a:graphicFrameLocks noChangeAspect="1"/>
          </p:cNvGraphicFramePr>
          <p:nvPr/>
        </p:nvGraphicFramePr>
        <p:xfrm>
          <a:off x="2834226" y="2137107"/>
          <a:ext cx="10217239" cy="3209261"/>
        </p:xfrm>
        <a:graphic>
          <a:graphicData uri="http://schemas.openxmlformats.org/presentationml/2006/ole">
            <mc:AlternateContent xmlns:mc="http://schemas.openxmlformats.org/markup-compatibility/2006">
              <mc:Choice xmlns:v="urn:schemas-microsoft-com:vml" Requires="v">
                <p:oleObj spid="_x0000_s4121" name="Document" r:id="rId6" imgW="5943600" imgH="1866900" progId="Word.Document.12">
                  <p:embed/>
                </p:oleObj>
              </mc:Choice>
              <mc:Fallback>
                <p:oleObj name="Document" r:id="rId6" imgW="5943600" imgH="1866900" progId="Word.Document.12">
                  <p:embed/>
                  <p:pic>
                    <p:nvPicPr>
                      <p:cNvPr id="8" name="Object 7">
                        <a:extLst>
                          <a:ext uri="{FF2B5EF4-FFF2-40B4-BE49-F238E27FC236}">
                            <a16:creationId xmlns:a16="http://schemas.microsoft.com/office/drawing/2014/main" id="{FD22BE53-51B1-554A-978A-4EEDB670DE35}"/>
                          </a:ext>
                        </a:extLst>
                      </p:cNvPr>
                      <p:cNvPicPr/>
                      <p:nvPr/>
                    </p:nvPicPr>
                    <p:blipFill>
                      <a:blip r:embed="rId7"/>
                      <a:stretch>
                        <a:fillRect/>
                      </a:stretch>
                    </p:blipFill>
                    <p:spPr>
                      <a:xfrm>
                        <a:off x="2834226" y="2137107"/>
                        <a:ext cx="10217239" cy="3209261"/>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C62327D5-6DE2-084D-BB27-854E00A7A2BA}"/>
              </a:ext>
            </a:extLst>
          </p:cNvPr>
          <p:cNvGraphicFramePr>
            <a:graphicFrameLocks noChangeAspect="1"/>
          </p:cNvGraphicFramePr>
          <p:nvPr>
            <p:extLst>
              <p:ext uri="{D42A27DB-BD31-4B8C-83A1-F6EECF244321}">
                <p14:modId xmlns:p14="http://schemas.microsoft.com/office/powerpoint/2010/main" val="2809161627"/>
              </p:ext>
            </p:extLst>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4122" name="Document" r:id="rId8" imgW="5943600" imgH="1866900" progId="Word.Document.12">
                  <p:embed/>
                </p:oleObj>
              </mc:Choice>
              <mc:Fallback>
                <p:oleObj name="Document" r:id="rId8" imgW="5943600" imgH="1866900" progId="Word.Document.12">
                  <p:embed/>
                  <p:pic>
                    <p:nvPicPr>
                      <p:cNvPr id="0" name=""/>
                      <p:cNvPicPr/>
                      <p:nvPr/>
                    </p:nvPicPr>
                    <p:blipFill>
                      <a:blip r:embed="rId9"/>
                      <a:stretch>
                        <a:fillRect/>
                      </a:stretch>
                    </p:blipFill>
                    <p:spPr>
                      <a:xfrm>
                        <a:off x="4136065" y="2133600"/>
                        <a:ext cx="10228404" cy="321276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3F367BA-1EAC-ED45-BD9A-70298B753115}"/>
              </a:ext>
            </a:extLst>
          </p:cNvPr>
          <p:cNvGraphicFramePr>
            <a:graphicFrameLocks noChangeAspect="1"/>
          </p:cNvGraphicFramePr>
          <p:nvPr>
            <p:extLst>
              <p:ext uri="{D42A27DB-BD31-4B8C-83A1-F6EECF244321}">
                <p14:modId xmlns:p14="http://schemas.microsoft.com/office/powerpoint/2010/main" val="3036552788"/>
              </p:ext>
            </p:extLst>
          </p:nvPr>
        </p:nvGraphicFramePr>
        <p:xfrm>
          <a:off x="2874154" y="2155511"/>
          <a:ext cx="10158647" cy="3190857"/>
        </p:xfrm>
        <a:graphic>
          <a:graphicData uri="http://schemas.openxmlformats.org/presentationml/2006/ole">
            <mc:AlternateContent xmlns:mc="http://schemas.openxmlformats.org/markup-compatibility/2006">
              <mc:Choice xmlns:v="urn:schemas-microsoft-com:vml" Requires="v">
                <p:oleObj spid="_x0000_s4123" name="Document" r:id="rId10" imgW="5943600" imgH="1866900" progId="Word.Document.12">
                  <p:embed/>
                </p:oleObj>
              </mc:Choice>
              <mc:Fallback>
                <p:oleObj name="Document" r:id="rId10" imgW="5943600" imgH="1866900" progId="Word.Document.12">
                  <p:embed/>
                  <p:pic>
                    <p:nvPicPr>
                      <p:cNvPr id="0" name=""/>
                      <p:cNvPicPr/>
                      <p:nvPr/>
                    </p:nvPicPr>
                    <p:blipFill>
                      <a:blip r:embed="rId11"/>
                      <a:stretch>
                        <a:fillRect/>
                      </a:stretch>
                    </p:blipFill>
                    <p:spPr>
                      <a:xfrm>
                        <a:off x="2874154" y="2155511"/>
                        <a:ext cx="10158647" cy="3190857"/>
                      </a:xfrm>
                      <a:prstGeom prst="rect">
                        <a:avLst/>
                      </a:prstGeom>
                    </p:spPr>
                  </p:pic>
                </p:oleObj>
              </mc:Fallback>
            </mc:AlternateContent>
          </a:graphicData>
        </a:graphic>
      </p:graphicFrame>
    </p:spTree>
    <p:extLst>
      <p:ext uri="{BB962C8B-B14F-4D97-AF65-F5344CB8AC3E}">
        <p14:creationId xmlns:p14="http://schemas.microsoft.com/office/powerpoint/2010/main" val="172010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Hidden Single Puzzle 3 – Target Location</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Number of hints: 6</a:t>
            </a:r>
          </a:p>
          <a:p>
            <a:r>
              <a:rPr lang="en-US" dirty="0"/>
              <a:t>Distractors: 0</a:t>
            </a:r>
          </a:p>
          <a:p>
            <a:r>
              <a:rPr lang="en-US" dirty="0"/>
              <a:t>House type: Row</a:t>
            </a:r>
          </a:p>
          <a:p>
            <a:r>
              <a:rPr lang="en-US" dirty="0"/>
              <a:t>House index: 3</a:t>
            </a:r>
          </a:p>
        </p:txBody>
      </p:sp>
      <p:graphicFrame>
        <p:nvGraphicFramePr>
          <p:cNvPr id="5" name="Object 4">
            <a:extLst>
              <a:ext uri="{FF2B5EF4-FFF2-40B4-BE49-F238E27FC236}">
                <a16:creationId xmlns:a16="http://schemas.microsoft.com/office/drawing/2014/main" id="{19FD51E5-096A-F140-8889-991E19800DEC}"/>
              </a:ext>
            </a:extLst>
          </p:cNvPr>
          <p:cNvGraphicFramePr>
            <a:graphicFrameLocks noChangeAspect="1"/>
          </p:cNvGraphicFramePr>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5141" name="Document" r:id="rId4" imgW="5943600" imgH="1866900" progId="Word.Document.12">
                  <p:embed/>
                </p:oleObj>
              </mc:Choice>
              <mc:Fallback>
                <p:oleObj name="Document" r:id="rId4" imgW="5943600" imgH="1866900" progId="Word.Document.12">
                  <p:embed/>
                  <p:pic>
                    <p:nvPicPr>
                      <p:cNvPr id="5" name="Object 4">
                        <a:extLst>
                          <a:ext uri="{FF2B5EF4-FFF2-40B4-BE49-F238E27FC236}">
                            <a16:creationId xmlns:a16="http://schemas.microsoft.com/office/drawing/2014/main" id="{19FD51E5-096A-F140-8889-991E19800DEC}"/>
                          </a:ext>
                        </a:extLst>
                      </p:cNvPr>
                      <p:cNvPicPr/>
                      <p:nvPr/>
                    </p:nvPicPr>
                    <p:blipFill>
                      <a:blip r:embed="rId5"/>
                      <a:stretch>
                        <a:fillRect/>
                      </a:stretch>
                    </p:blipFill>
                    <p:spPr>
                      <a:xfrm>
                        <a:off x="4136065" y="2133600"/>
                        <a:ext cx="10228404" cy="321276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D22BE53-51B1-554A-978A-4EEDB670DE35}"/>
              </a:ext>
            </a:extLst>
          </p:cNvPr>
          <p:cNvGraphicFramePr>
            <a:graphicFrameLocks noChangeAspect="1"/>
          </p:cNvGraphicFramePr>
          <p:nvPr/>
        </p:nvGraphicFramePr>
        <p:xfrm>
          <a:off x="2834226" y="2137107"/>
          <a:ext cx="10217239" cy="3209261"/>
        </p:xfrm>
        <a:graphic>
          <a:graphicData uri="http://schemas.openxmlformats.org/presentationml/2006/ole">
            <mc:AlternateContent xmlns:mc="http://schemas.openxmlformats.org/markup-compatibility/2006">
              <mc:Choice xmlns:v="urn:schemas-microsoft-com:vml" Requires="v">
                <p:oleObj spid="_x0000_s5142" name="Document" r:id="rId6" imgW="5943600" imgH="1866900" progId="Word.Document.12">
                  <p:embed/>
                </p:oleObj>
              </mc:Choice>
              <mc:Fallback>
                <p:oleObj name="Document" r:id="rId6" imgW="5943600" imgH="1866900" progId="Word.Document.12">
                  <p:embed/>
                  <p:pic>
                    <p:nvPicPr>
                      <p:cNvPr id="8" name="Object 7">
                        <a:extLst>
                          <a:ext uri="{FF2B5EF4-FFF2-40B4-BE49-F238E27FC236}">
                            <a16:creationId xmlns:a16="http://schemas.microsoft.com/office/drawing/2014/main" id="{FD22BE53-51B1-554A-978A-4EEDB670DE35}"/>
                          </a:ext>
                        </a:extLst>
                      </p:cNvPr>
                      <p:cNvPicPr/>
                      <p:nvPr/>
                    </p:nvPicPr>
                    <p:blipFill>
                      <a:blip r:embed="rId7"/>
                      <a:stretch>
                        <a:fillRect/>
                      </a:stretch>
                    </p:blipFill>
                    <p:spPr>
                      <a:xfrm>
                        <a:off x="2834226" y="2137107"/>
                        <a:ext cx="10217239" cy="3209261"/>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16931CC-6EDF-AA47-85D4-90022DA24EF6}"/>
              </a:ext>
            </a:extLst>
          </p:cNvPr>
          <p:cNvGraphicFramePr>
            <a:graphicFrameLocks noChangeAspect="1"/>
          </p:cNvGraphicFramePr>
          <p:nvPr>
            <p:extLst>
              <p:ext uri="{D42A27DB-BD31-4B8C-83A1-F6EECF244321}">
                <p14:modId xmlns:p14="http://schemas.microsoft.com/office/powerpoint/2010/main" val="99235991"/>
              </p:ext>
            </p:extLst>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5143" name="Document" r:id="rId8" imgW="5943600" imgH="1866900" progId="Word.Document.12">
                  <p:embed/>
                </p:oleObj>
              </mc:Choice>
              <mc:Fallback>
                <p:oleObj name="Document" r:id="rId8" imgW="5943600" imgH="1866900" progId="Word.Document.12">
                  <p:embed/>
                  <p:pic>
                    <p:nvPicPr>
                      <p:cNvPr id="0" name=""/>
                      <p:cNvPicPr/>
                      <p:nvPr/>
                    </p:nvPicPr>
                    <p:blipFill>
                      <a:blip r:embed="rId9"/>
                      <a:stretch>
                        <a:fillRect/>
                      </a:stretch>
                    </p:blipFill>
                    <p:spPr>
                      <a:xfrm>
                        <a:off x="4136065" y="2133600"/>
                        <a:ext cx="10228404" cy="321276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4BC68724-AB17-4C46-8DB2-601C1427BDD0}"/>
              </a:ext>
            </a:extLst>
          </p:cNvPr>
          <p:cNvGraphicFramePr>
            <a:graphicFrameLocks noChangeAspect="1"/>
          </p:cNvGraphicFramePr>
          <p:nvPr>
            <p:extLst>
              <p:ext uri="{D42A27DB-BD31-4B8C-83A1-F6EECF244321}">
                <p14:modId xmlns:p14="http://schemas.microsoft.com/office/powerpoint/2010/main" val="1059513633"/>
              </p:ext>
            </p:extLst>
          </p:nvPr>
        </p:nvGraphicFramePr>
        <p:xfrm>
          <a:off x="2823061" y="2133600"/>
          <a:ext cx="10228404" cy="3212768"/>
        </p:xfrm>
        <a:graphic>
          <a:graphicData uri="http://schemas.openxmlformats.org/presentationml/2006/ole">
            <mc:AlternateContent xmlns:mc="http://schemas.openxmlformats.org/markup-compatibility/2006">
              <mc:Choice xmlns:v="urn:schemas-microsoft-com:vml" Requires="v">
                <p:oleObj spid="_x0000_s5144" name="Document" r:id="rId10" imgW="5943600" imgH="1866900" progId="Word.Document.12">
                  <p:embed/>
                </p:oleObj>
              </mc:Choice>
              <mc:Fallback>
                <p:oleObj name="Document" r:id="rId10" imgW="5943600" imgH="1866900" progId="Word.Document.12">
                  <p:embed/>
                  <p:pic>
                    <p:nvPicPr>
                      <p:cNvPr id="0" name=""/>
                      <p:cNvPicPr/>
                      <p:nvPr/>
                    </p:nvPicPr>
                    <p:blipFill>
                      <a:blip r:embed="rId11"/>
                      <a:stretch>
                        <a:fillRect/>
                      </a:stretch>
                    </p:blipFill>
                    <p:spPr>
                      <a:xfrm>
                        <a:off x="2823061" y="2133600"/>
                        <a:ext cx="10228404" cy="3212768"/>
                      </a:xfrm>
                      <a:prstGeom prst="rect">
                        <a:avLst/>
                      </a:prstGeom>
                    </p:spPr>
                  </p:pic>
                </p:oleObj>
              </mc:Fallback>
            </mc:AlternateContent>
          </a:graphicData>
        </a:graphic>
      </p:graphicFrame>
    </p:spTree>
    <p:extLst>
      <p:ext uri="{BB962C8B-B14F-4D97-AF65-F5344CB8AC3E}">
        <p14:creationId xmlns:p14="http://schemas.microsoft.com/office/powerpoint/2010/main" val="358349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Hidden Single Puzzle 4 – House Index</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Number of hints: 6</a:t>
            </a:r>
          </a:p>
          <a:p>
            <a:r>
              <a:rPr lang="en-US" dirty="0"/>
              <a:t>Distractors: 0</a:t>
            </a:r>
          </a:p>
          <a:p>
            <a:r>
              <a:rPr lang="en-US" dirty="0"/>
              <a:t>House type: Row</a:t>
            </a:r>
          </a:p>
        </p:txBody>
      </p:sp>
      <p:graphicFrame>
        <p:nvGraphicFramePr>
          <p:cNvPr id="5" name="Object 4">
            <a:extLst>
              <a:ext uri="{FF2B5EF4-FFF2-40B4-BE49-F238E27FC236}">
                <a16:creationId xmlns:a16="http://schemas.microsoft.com/office/drawing/2014/main" id="{19FD51E5-096A-F140-8889-991E19800DEC}"/>
              </a:ext>
            </a:extLst>
          </p:cNvPr>
          <p:cNvGraphicFramePr>
            <a:graphicFrameLocks noChangeAspect="1"/>
          </p:cNvGraphicFramePr>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7189" name="Document" r:id="rId4" imgW="5943600" imgH="1866900" progId="Word.Document.12">
                  <p:embed/>
                </p:oleObj>
              </mc:Choice>
              <mc:Fallback>
                <p:oleObj name="Document" r:id="rId4" imgW="5943600" imgH="1866900" progId="Word.Document.12">
                  <p:embed/>
                  <p:pic>
                    <p:nvPicPr>
                      <p:cNvPr id="5" name="Object 4">
                        <a:extLst>
                          <a:ext uri="{FF2B5EF4-FFF2-40B4-BE49-F238E27FC236}">
                            <a16:creationId xmlns:a16="http://schemas.microsoft.com/office/drawing/2014/main" id="{19FD51E5-096A-F140-8889-991E19800DEC}"/>
                          </a:ext>
                        </a:extLst>
                      </p:cNvPr>
                      <p:cNvPicPr/>
                      <p:nvPr/>
                    </p:nvPicPr>
                    <p:blipFill>
                      <a:blip r:embed="rId5"/>
                      <a:stretch>
                        <a:fillRect/>
                      </a:stretch>
                    </p:blipFill>
                    <p:spPr>
                      <a:xfrm>
                        <a:off x="4136065" y="2133600"/>
                        <a:ext cx="10228404" cy="321276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D22BE53-51B1-554A-978A-4EEDB670DE35}"/>
              </a:ext>
            </a:extLst>
          </p:cNvPr>
          <p:cNvGraphicFramePr>
            <a:graphicFrameLocks noChangeAspect="1"/>
          </p:cNvGraphicFramePr>
          <p:nvPr/>
        </p:nvGraphicFramePr>
        <p:xfrm>
          <a:off x="2834226" y="2137107"/>
          <a:ext cx="10217239" cy="3209261"/>
        </p:xfrm>
        <a:graphic>
          <a:graphicData uri="http://schemas.openxmlformats.org/presentationml/2006/ole">
            <mc:AlternateContent xmlns:mc="http://schemas.openxmlformats.org/markup-compatibility/2006">
              <mc:Choice xmlns:v="urn:schemas-microsoft-com:vml" Requires="v">
                <p:oleObj spid="_x0000_s7190" name="Document" r:id="rId6" imgW="5943600" imgH="1866900" progId="Word.Document.12">
                  <p:embed/>
                </p:oleObj>
              </mc:Choice>
              <mc:Fallback>
                <p:oleObj name="Document" r:id="rId6" imgW="5943600" imgH="1866900" progId="Word.Document.12">
                  <p:embed/>
                  <p:pic>
                    <p:nvPicPr>
                      <p:cNvPr id="8" name="Object 7">
                        <a:extLst>
                          <a:ext uri="{FF2B5EF4-FFF2-40B4-BE49-F238E27FC236}">
                            <a16:creationId xmlns:a16="http://schemas.microsoft.com/office/drawing/2014/main" id="{FD22BE53-51B1-554A-978A-4EEDB670DE35}"/>
                          </a:ext>
                        </a:extLst>
                      </p:cNvPr>
                      <p:cNvPicPr/>
                      <p:nvPr/>
                    </p:nvPicPr>
                    <p:blipFill>
                      <a:blip r:embed="rId7"/>
                      <a:stretch>
                        <a:fillRect/>
                      </a:stretch>
                    </p:blipFill>
                    <p:spPr>
                      <a:xfrm>
                        <a:off x="2834226" y="2137107"/>
                        <a:ext cx="10217239" cy="320926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63581DB-B318-D146-8B27-3446A6F3AC0C}"/>
              </a:ext>
            </a:extLst>
          </p:cNvPr>
          <p:cNvGraphicFramePr>
            <a:graphicFrameLocks noChangeAspect="1"/>
          </p:cNvGraphicFramePr>
          <p:nvPr>
            <p:extLst>
              <p:ext uri="{D42A27DB-BD31-4B8C-83A1-F6EECF244321}">
                <p14:modId xmlns:p14="http://schemas.microsoft.com/office/powerpoint/2010/main" val="759888367"/>
              </p:ext>
            </p:extLst>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7191" name="Document" r:id="rId8" imgW="5943600" imgH="1866900" progId="Word.Document.12">
                  <p:embed/>
                </p:oleObj>
              </mc:Choice>
              <mc:Fallback>
                <p:oleObj name="Document" r:id="rId8" imgW="5943600" imgH="1866900" progId="Word.Document.12">
                  <p:embed/>
                  <p:pic>
                    <p:nvPicPr>
                      <p:cNvPr id="0" name=""/>
                      <p:cNvPicPr/>
                      <p:nvPr/>
                    </p:nvPicPr>
                    <p:blipFill>
                      <a:blip r:embed="rId9"/>
                      <a:stretch>
                        <a:fillRect/>
                      </a:stretch>
                    </p:blipFill>
                    <p:spPr>
                      <a:xfrm>
                        <a:off x="4136065" y="2133600"/>
                        <a:ext cx="10228404" cy="321276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E8D6D5A-2F9E-994F-B927-C0170F952AE5}"/>
              </a:ext>
            </a:extLst>
          </p:cNvPr>
          <p:cNvGraphicFramePr>
            <a:graphicFrameLocks noChangeAspect="1"/>
          </p:cNvGraphicFramePr>
          <p:nvPr>
            <p:extLst>
              <p:ext uri="{D42A27DB-BD31-4B8C-83A1-F6EECF244321}">
                <p14:modId xmlns:p14="http://schemas.microsoft.com/office/powerpoint/2010/main" val="3465159268"/>
              </p:ext>
            </p:extLst>
          </p:nvPr>
        </p:nvGraphicFramePr>
        <p:xfrm>
          <a:off x="2823061" y="2133600"/>
          <a:ext cx="10228404" cy="3212768"/>
        </p:xfrm>
        <a:graphic>
          <a:graphicData uri="http://schemas.openxmlformats.org/presentationml/2006/ole">
            <mc:AlternateContent xmlns:mc="http://schemas.openxmlformats.org/markup-compatibility/2006">
              <mc:Choice xmlns:v="urn:schemas-microsoft-com:vml" Requires="v">
                <p:oleObj spid="_x0000_s7192" name="Document" r:id="rId10" imgW="5943600" imgH="1866900" progId="Word.Document.12">
                  <p:embed/>
                </p:oleObj>
              </mc:Choice>
              <mc:Fallback>
                <p:oleObj name="Document" r:id="rId10" imgW="5943600" imgH="1866900" progId="Word.Document.12">
                  <p:embed/>
                  <p:pic>
                    <p:nvPicPr>
                      <p:cNvPr id="0" name=""/>
                      <p:cNvPicPr/>
                      <p:nvPr/>
                    </p:nvPicPr>
                    <p:blipFill>
                      <a:blip r:embed="rId11"/>
                      <a:stretch>
                        <a:fillRect/>
                      </a:stretch>
                    </p:blipFill>
                    <p:spPr>
                      <a:xfrm>
                        <a:off x="2823061" y="2133600"/>
                        <a:ext cx="10228404" cy="3212768"/>
                      </a:xfrm>
                      <a:prstGeom prst="rect">
                        <a:avLst/>
                      </a:prstGeom>
                    </p:spPr>
                  </p:pic>
                </p:oleObj>
              </mc:Fallback>
            </mc:AlternateContent>
          </a:graphicData>
        </a:graphic>
      </p:graphicFrame>
    </p:spTree>
    <p:extLst>
      <p:ext uri="{BB962C8B-B14F-4D97-AF65-F5344CB8AC3E}">
        <p14:creationId xmlns:p14="http://schemas.microsoft.com/office/powerpoint/2010/main" val="55403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Hidden Single Puzzle 5a – House Type (Column)</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Number of hints: 6</a:t>
            </a:r>
          </a:p>
          <a:p>
            <a:r>
              <a:rPr lang="en-US" dirty="0"/>
              <a:t>Distractors: 0</a:t>
            </a:r>
          </a:p>
        </p:txBody>
      </p:sp>
      <p:graphicFrame>
        <p:nvGraphicFramePr>
          <p:cNvPr id="5" name="Object 4">
            <a:extLst>
              <a:ext uri="{FF2B5EF4-FFF2-40B4-BE49-F238E27FC236}">
                <a16:creationId xmlns:a16="http://schemas.microsoft.com/office/drawing/2014/main" id="{19FD51E5-096A-F140-8889-991E19800DEC}"/>
              </a:ext>
            </a:extLst>
          </p:cNvPr>
          <p:cNvGraphicFramePr>
            <a:graphicFrameLocks noChangeAspect="1"/>
          </p:cNvGraphicFramePr>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8209" name="Document" r:id="rId4" imgW="5943600" imgH="1866900" progId="Word.Document.12">
                  <p:embed/>
                </p:oleObj>
              </mc:Choice>
              <mc:Fallback>
                <p:oleObj name="Document" r:id="rId4" imgW="5943600" imgH="1866900" progId="Word.Document.12">
                  <p:embed/>
                  <p:pic>
                    <p:nvPicPr>
                      <p:cNvPr id="5" name="Object 4">
                        <a:extLst>
                          <a:ext uri="{FF2B5EF4-FFF2-40B4-BE49-F238E27FC236}">
                            <a16:creationId xmlns:a16="http://schemas.microsoft.com/office/drawing/2014/main" id="{19FD51E5-096A-F140-8889-991E19800DEC}"/>
                          </a:ext>
                        </a:extLst>
                      </p:cNvPr>
                      <p:cNvPicPr/>
                      <p:nvPr/>
                    </p:nvPicPr>
                    <p:blipFill>
                      <a:blip r:embed="rId5"/>
                      <a:stretch>
                        <a:fillRect/>
                      </a:stretch>
                    </p:blipFill>
                    <p:spPr>
                      <a:xfrm>
                        <a:off x="4136065" y="2133600"/>
                        <a:ext cx="10228404" cy="321276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D22BE53-51B1-554A-978A-4EEDB670DE35}"/>
              </a:ext>
            </a:extLst>
          </p:cNvPr>
          <p:cNvGraphicFramePr>
            <a:graphicFrameLocks noChangeAspect="1"/>
          </p:cNvGraphicFramePr>
          <p:nvPr/>
        </p:nvGraphicFramePr>
        <p:xfrm>
          <a:off x="2834226" y="2137107"/>
          <a:ext cx="10217239" cy="3209261"/>
        </p:xfrm>
        <a:graphic>
          <a:graphicData uri="http://schemas.openxmlformats.org/presentationml/2006/ole">
            <mc:AlternateContent xmlns:mc="http://schemas.openxmlformats.org/markup-compatibility/2006">
              <mc:Choice xmlns:v="urn:schemas-microsoft-com:vml" Requires="v">
                <p:oleObj spid="_x0000_s8210" name="Document" r:id="rId6" imgW="5943600" imgH="1866900" progId="Word.Document.12">
                  <p:embed/>
                </p:oleObj>
              </mc:Choice>
              <mc:Fallback>
                <p:oleObj name="Document" r:id="rId6" imgW="5943600" imgH="1866900" progId="Word.Document.12">
                  <p:embed/>
                  <p:pic>
                    <p:nvPicPr>
                      <p:cNvPr id="8" name="Object 7">
                        <a:extLst>
                          <a:ext uri="{FF2B5EF4-FFF2-40B4-BE49-F238E27FC236}">
                            <a16:creationId xmlns:a16="http://schemas.microsoft.com/office/drawing/2014/main" id="{FD22BE53-51B1-554A-978A-4EEDB670DE35}"/>
                          </a:ext>
                        </a:extLst>
                      </p:cNvPr>
                      <p:cNvPicPr/>
                      <p:nvPr/>
                    </p:nvPicPr>
                    <p:blipFill>
                      <a:blip r:embed="rId7"/>
                      <a:stretch>
                        <a:fillRect/>
                      </a:stretch>
                    </p:blipFill>
                    <p:spPr>
                      <a:xfrm>
                        <a:off x="2834226" y="2137107"/>
                        <a:ext cx="10217239" cy="3209261"/>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FBA8F948-B586-854E-984D-4FF3A34461C1}"/>
              </a:ext>
            </a:extLst>
          </p:cNvPr>
          <p:cNvGraphicFramePr>
            <a:graphicFrameLocks noChangeAspect="1"/>
          </p:cNvGraphicFramePr>
          <p:nvPr>
            <p:extLst>
              <p:ext uri="{D42A27DB-BD31-4B8C-83A1-F6EECF244321}">
                <p14:modId xmlns:p14="http://schemas.microsoft.com/office/powerpoint/2010/main" val="1085863464"/>
              </p:ext>
            </p:extLst>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8211" name="Document" r:id="rId8" imgW="5943600" imgH="1866900" progId="Word.Document.12">
                  <p:embed/>
                </p:oleObj>
              </mc:Choice>
              <mc:Fallback>
                <p:oleObj name="Document" r:id="rId8" imgW="5943600" imgH="1866900" progId="Word.Document.12">
                  <p:embed/>
                  <p:pic>
                    <p:nvPicPr>
                      <p:cNvPr id="0" name=""/>
                      <p:cNvPicPr/>
                      <p:nvPr/>
                    </p:nvPicPr>
                    <p:blipFill>
                      <a:blip r:embed="rId9"/>
                      <a:stretch>
                        <a:fillRect/>
                      </a:stretch>
                    </p:blipFill>
                    <p:spPr>
                      <a:xfrm>
                        <a:off x="4136065" y="2133600"/>
                        <a:ext cx="10228404" cy="321276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5224EB3-7C4D-5C41-8D7D-18DA44E02B0C}"/>
              </a:ext>
            </a:extLst>
          </p:cNvPr>
          <p:cNvGraphicFramePr>
            <a:graphicFrameLocks noChangeAspect="1"/>
          </p:cNvGraphicFramePr>
          <p:nvPr>
            <p:extLst>
              <p:ext uri="{D42A27DB-BD31-4B8C-83A1-F6EECF244321}">
                <p14:modId xmlns:p14="http://schemas.microsoft.com/office/powerpoint/2010/main" val="2751593158"/>
              </p:ext>
            </p:extLst>
          </p:nvPr>
        </p:nvGraphicFramePr>
        <p:xfrm>
          <a:off x="2823061" y="2133600"/>
          <a:ext cx="10228404" cy="3212768"/>
        </p:xfrm>
        <a:graphic>
          <a:graphicData uri="http://schemas.openxmlformats.org/presentationml/2006/ole">
            <mc:AlternateContent xmlns:mc="http://schemas.openxmlformats.org/markup-compatibility/2006">
              <mc:Choice xmlns:v="urn:schemas-microsoft-com:vml" Requires="v">
                <p:oleObj spid="_x0000_s8212" name="Document" r:id="rId10" imgW="5943600" imgH="1866900" progId="Word.Document.12">
                  <p:embed/>
                </p:oleObj>
              </mc:Choice>
              <mc:Fallback>
                <p:oleObj name="Document" r:id="rId10" imgW="5943600" imgH="1866900" progId="Word.Document.12">
                  <p:embed/>
                  <p:pic>
                    <p:nvPicPr>
                      <p:cNvPr id="0" name=""/>
                      <p:cNvPicPr/>
                      <p:nvPr/>
                    </p:nvPicPr>
                    <p:blipFill>
                      <a:blip r:embed="rId11"/>
                      <a:stretch>
                        <a:fillRect/>
                      </a:stretch>
                    </p:blipFill>
                    <p:spPr>
                      <a:xfrm>
                        <a:off x="2823061" y="2133600"/>
                        <a:ext cx="10228404" cy="3212768"/>
                      </a:xfrm>
                      <a:prstGeom prst="rect">
                        <a:avLst/>
                      </a:prstGeom>
                    </p:spPr>
                  </p:pic>
                </p:oleObj>
              </mc:Fallback>
            </mc:AlternateContent>
          </a:graphicData>
        </a:graphic>
      </p:graphicFrame>
    </p:spTree>
    <p:extLst>
      <p:ext uri="{BB962C8B-B14F-4D97-AF65-F5344CB8AC3E}">
        <p14:creationId xmlns:p14="http://schemas.microsoft.com/office/powerpoint/2010/main" val="199032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Hidden Single Puzzle 5b – House Type (Box)</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Number of hints: 6</a:t>
            </a:r>
          </a:p>
          <a:p>
            <a:r>
              <a:rPr lang="en-US" dirty="0"/>
              <a:t>Distractors: 2</a:t>
            </a:r>
          </a:p>
        </p:txBody>
      </p:sp>
      <p:graphicFrame>
        <p:nvGraphicFramePr>
          <p:cNvPr id="5" name="Object 4">
            <a:extLst>
              <a:ext uri="{FF2B5EF4-FFF2-40B4-BE49-F238E27FC236}">
                <a16:creationId xmlns:a16="http://schemas.microsoft.com/office/drawing/2014/main" id="{19FD51E5-096A-F140-8889-991E19800DEC}"/>
              </a:ext>
            </a:extLst>
          </p:cNvPr>
          <p:cNvGraphicFramePr>
            <a:graphicFrameLocks noChangeAspect="1"/>
          </p:cNvGraphicFramePr>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6165" name="Document" r:id="rId4" imgW="5943600" imgH="1866900" progId="Word.Document.12">
                  <p:embed/>
                </p:oleObj>
              </mc:Choice>
              <mc:Fallback>
                <p:oleObj name="Document" r:id="rId4" imgW="5943600" imgH="1866900" progId="Word.Document.12">
                  <p:embed/>
                  <p:pic>
                    <p:nvPicPr>
                      <p:cNvPr id="5" name="Object 4">
                        <a:extLst>
                          <a:ext uri="{FF2B5EF4-FFF2-40B4-BE49-F238E27FC236}">
                            <a16:creationId xmlns:a16="http://schemas.microsoft.com/office/drawing/2014/main" id="{19FD51E5-096A-F140-8889-991E19800DEC}"/>
                          </a:ext>
                        </a:extLst>
                      </p:cNvPr>
                      <p:cNvPicPr/>
                      <p:nvPr/>
                    </p:nvPicPr>
                    <p:blipFill>
                      <a:blip r:embed="rId5"/>
                      <a:stretch>
                        <a:fillRect/>
                      </a:stretch>
                    </p:blipFill>
                    <p:spPr>
                      <a:xfrm>
                        <a:off x="4136065" y="2133600"/>
                        <a:ext cx="10228404" cy="321276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D22BE53-51B1-554A-978A-4EEDB670DE35}"/>
              </a:ext>
            </a:extLst>
          </p:cNvPr>
          <p:cNvGraphicFramePr>
            <a:graphicFrameLocks noChangeAspect="1"/>
          </p:cNvGraphicFramePr>
          <p:nvPr/>
        </p:nvGraphicFramePr>
        <p:xfrm>
          <a:off x="2834226" y="2137107"/>
          <a:ext cx="10217239" cy="3209261"/>
        </p:xfrm>
        <a:graphic>
          <a:graphicData uri="http://schemas.openxmlformats.org/presentationml/2006/ole">
            <mc:AlternateContent xmlns:mc="http://schemas.openxmlformats.org/markup-compatibility/2006">
              <mc:Choice xmlns:v="urn:schemas-microsoft-com:vml" Requires="v">
                <p:oleObj spid="_x0000_s6166" name="Document" r:id="rId6" imgW="5943600" imgH="1866900" progId="Word.Document.12">
                  <p:embed/>
                </p:oleObj>
              </mc:Choice>
              <mc:Fallback>
                <p:oleObj name="Document" r:id="rId6" imgW="5943600" imgH="1866900" progId="Word.Document.12">
                  <p:embed/>
                  <p:pic>
                    <p:nvPicPr>
                      <p:cNvPr id="8" name="Object 7">
                        <a:extLst>
                          <a:ext uri="{FF2B5EF4-FFF2-40B4-BE49-F238E27FC236}">
                            <a16:creationId xmlns:a16="http://schemas.microsoft.com/office/drawing/2014/main" id="{FD22BE53-51B1-554A-978A-4EEDB670DE35}"/>
                          </a:ext>
                        </a:extLst>
                      </p:cNvPr>
                      <p:cNvPicPr/>
                      <p:nvPr/>
                    </p:nvPicPr>
                    <p:blipFill>
                      <a:blip r:embed="rId7"/>
                      <a:stretch>
                        <a:fillRect/>
                      </a:stretch>
                    </p:blipFill>
                    <p:spPr>
                      <a:xfrm>
                        <a:off x="2834226" y="2137107"/>
                        <a:ext cx="10217239" cy="3209261"/>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CBF711D-D48B-3140-826F-50024E71B1A2}"/>
              </a:ext>
            </a:extLst>
          </p:cNvPr>
          <p:cNvGraphicFramePr>
            <a:graphicFrameLocks noChangeAspect="1"/>
          </p:cNvGraphicFramePr>
          <p:nvPr>
            <p:extLst>
              <p:ext uri="{D42A27DB-BD31-4B8C-83A1-F6EECF244321}">
                <p14:modId xmlns:p14="http://schemas.microsoft.com/office/powerpoint/2010/main" val="1844547591"/>
              </p:ext>
            </p:extLst>
          </p:nvPr>
        </p:nvGraphicFramePr>
        <p:xfrm>
          <a:off x="4136065" y="2133600"/>
          <a:ext cx="10228404" cy="3212768"/>
        </p:xfrm>
        <a:graphic>
          <a:graphicData uri="http://schemas.openxmlformats.org/presentationml/2006/ole">
            <mc:AlternateContent xmlns:mc="http://schemas.openxmlformats.org/markup-compatibility/2006">
              <mc:Choice xmlns:v="urn:schemas-microsoft-com:vml" Requires="v">
                <p:oleObj spid="_x0000_s6167" name="Document" r:id="rId8" imgW="5943600" imgH="1866900" progId="Word.Document.12">
                  <p:embed/>
                </p:oleObj>
              </mc:Choice>
              <mc:Fallback>
                <p:oleObj name="Document" r:id="rId8" imgW="5943600" imgH="1866900" progId="Word.Document.12">
                  <p:embed/>
                  <p:pic>
                    <p:nvPicPr>
                      <p:cNvPr id="0" name=""/>
                      <p:cNvPicPr/>
                      <p:nvPr/>
                    </p:nvPicPr>
                    <p:blipFill>
                      <a:blip r:embed="rId9"/>
                      <a:stretch>
                        <a:fillRect/>
                      </a:stretch>
                    </p:blipFill>
                    <p:spPr>
                      <a:xfrm>
                        <a:off x="4136065" y="2133600"/>
                        <a:ext cx="10228404" cy="321276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73B7A04-64B0-084B-B75D-2BC83E376BC5}"/>
              </a:ext>
            </a:extLst>
          </p:cNvPr>
          <p:cNvGraphicFramePr>
            <a:graphicFrameLocks noChangeAspect="1"/>
          </p:cNvGraphicFramePr>
          <p:nvPr>
            <p:extLst>
              <p:ext uri="{D42A27DB-BD31-4B8C-83A1-F6EECF244321}">
                <p14:modId xmlns:p14="http://schemas.microsoft.com/office/powerpoint/2010/main" val="3728942442"/>
              </p:ext>
            </p:extLst>
          </p:nvPr>
        </p:nvGraphicFramePr>
        <p:xfrm>
          <a:off x="2823062" y="2133601"/>
          <a:ext cx="10228404" cy="3212768"/>
        </p:xfrm>
        <a:graphic>
          <a:graphicData uri="http://schemas.openxmlformats.org/presentationml/2006/ole">
            <mc:AlternateContent xmlns:mc="http://schemas.openxmlformats.org/markup-compatibility/2006">
              <mc:Choice xmlns:v="urn:schemas-microsoft-com:vml" Requires="v">
                <p:oleObj spid="_x0000_s6168" name="Document" r:id="rId10" imgW="5943600" imgH="1866900" progId="Word.Document.12">
                  <p:embed/>
                </p:oleObj>
              </mc:Choice>
              <mc:Fallback>
                <p:oleObj name="Document" r:id="rId10" imgW="5943600" imgH="1866900" progId="Word.Document.12">
                  <p:embed/>
                  <p:pic>
                    <p:nvPicPr>
                      <p:cNvPr id="0" name=""/>
                      <p:cNvPicPr/>
                      <p:nvPr/>
                    </p:nvPicPr>
                    <p:blipFill>
                      <a:blip r:embed="rId11"/>
                      <a:stretch>
                        <a:fillRect/>
                      </a:stretch>
                    </p:blipFill>
                    <p:spPr>
                      <a:xfrm>
                        <a:off x="2823062" y="2133601"/>
                        <a:ext cx="10228404" cy="3212768"/>
                      </a:xfrm>
                      <a:prstGeom prst="rect">
                        <a:avLst/>
                      </a:prstGeom>
                    </p:spPr>
                  </p:pic>
                </p:oleObj>
              </mc:Fallback>
            </mc:AlternateContent>
          </a:graphicData>
        </a:graphic>
      </p:graphicFrame>
    </p:spTree>
    <p:extLst>
      <p:ext uri="{BB962C8B-B14F-4D97-AF65-F5344CB8AC3E}">
        <p14:creationId xmlns:p14="http://schemas.microsoft.com/office/powerpoint/2010/main" val="411219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Conditions Summary</a:t>
            </a:r>
          </a:p>
        </p:txBody>
      </p:sp>
      <p:graphicFrame>
        <p:nvGraphicFramePr>
          <p:cNvPr id="4" name="Content Placeholder 3">
            <a:extLst>
              <a:ext uri="{FF2B5EF4-FFF2-40B4-BE49-F238E27FC236}">
                <a16:creationId xmlns:a16="http://schemas.microsoft.com/office/drawing/2014/main" id="{350F781A-991F-E04A-BD91-D5CCB3505DF8}"/>
              </a:ext>
            </a:extLst>
          </p:cNvPr>
          <p:cNvGraphicFramePr>
            <a:graphicFrameLocks noGrp="1"/>
          </p:cNvGraphicFramePr>
          <p:nvPr>
            <p:ph idx="1"/>
            <p:extLst>
              <p:ext uri="{D42A27DB-BD31-4B8C-83A1-F6EECF244321}">
                <p14:modId xmlns:p14="http://schemas.microsoft.com/office/powerpoint/2010/main" val="1366634774"/>
              </p:ext>
            </p:extLst>
          </p:nvPr>
        </p:nvGraphicFramePr>
        <p:xfrm>
          <a:off x="2589213" y="2133600"/>
          <a:ext cx="8749030" cy="2494280"/>
        </p:xfrm>
        <a:graphic>
          <a:graphicData uri="http://schemas.openxmlformats.org/drawingml/2006/table">
            <a:tbl>
              <a:tblPr firstRow="1" bandRow="1">
                <a:tableStyleId>{5C22544A-7EE6-4342-B048-85BDC9FD1C3A}</a:tableStyleId>
              </a:tblPr>
              <a:tblGrid>
                <a:gridCol w="1319530">
                  <a:extLst>
                    <a:ext uri="{9D8B030D-6E8A-4147-A177-3AD203B41FA5}">
                      <a16:colId xmlns:a16="http://schemas.microsoft.com/office/drawing/2014/main" val="2834072650"/>
                    </a:ext>
                  </a:extLst>
                </a:gridCol>
                <a:gridCol w="1485900">
                  <a:extLst>
                    <a:ext uri="{9D8B030D-6E8A-4147-A177-3AD203B41FA5}">
                      <a16:colId xmlns:a16="http://schemas.microsoft.com/office/drawing/2014/main" val="2966024298"/>
                    </a:ext>
                  </a:extLst>
                </a:gridCol>
                <a:gridCol w="1485900">
                  <a:extLst>
                    <a:ext uri="{9D8B030D-6E8A-4147-A177-3AD203B41FA5}">
                      <a16:colId xmlns:a16="http://schemas.microsoft.com/office/drawing/2014/main" val="3124234143"/>
                    </a:ext>
                  </a:extLst>
                </a:gridCol>
                <a:gridCol w="1485900">
                  <a:extLst>
                    <a:ext uri="{9D8B030D-6E8A-4147-A177-3AD203B41FA5}">
                      <a16:colId xmlns:a16="http://schemas.microsoft.com/office/drawing/2014/main" val="3889732241"/>
                    </a:ext>
                  </a:extLst>
                </a:gridCol>
                <a:gridCol w="1485900">
                  <a:extLst>
                    <a:ext uri="{9D8B030D-6E8A-4147-A177-3AD203B41FA5}">
                      <a16:colId xmlns:a16="http://schemas.microsoft.com/office/drawing/2014/main" val="3157140070"/>
                    </a:ext>
                  </a:extLst>
                </a:gridCol>
                <a:gridCol w="1485900">
                  <a:extLst>
                    <a:ext uri="{9D8B030D-6E8A-4147-A177-3AD203B41FA5}">
                      <a16:colId xmlns:a16="http://schemas.microsoft.com/office/drawing/2014/main" val="1836392803"/>
                    </a:ext>
                  </a:extLst>
                </a:gridCol>
              </a:tblGrid>
              <a:tr h="370840">
                <a:tc>
                  <a:txBody>
                    <a:bodyPr/>
                    <a:lstStyle/>
                    <a:p>
                      <a:r>
                        <a:rPr lang="en-US" dirty="0"/>
                        <a:t>Condition</a:t>
                      </a:r>
                    </a:p>
                  </a:txBody>
                  <a:tcPr/>
                </a:tc>
                <a:tc>
                  <a:txBody>
                    <a:bodyPr/>
                    <a:lstStyle/>
                    <a:p>
                      <a:r>
                        <a:rPr lang="en-US" dirty="0"/>
                        <a:t>Digits</a:t>
                      </a:r>
                    </a:p>
                  </a:txBody>
                  <a:tcPr/>
                </a:tc>
                <a:tc>
                  <a:txBody>
                    <a:bodyPr/>
                    <a:lstStyle/>
                    <a:p>
                      <a:r>
                        <a:rPr lang="en-US" dirty="0"/>
                        <a:t>Hint Locations</a:t>
                      </a:r>
                    </a:p>
                  </a:txBody>
                  <a:tcPr/>
                </a:tc>
                <a:tc>
                  <a:txBody>
                    <a:bodyPr/>
                    <a:lstStyle/>
                    <a:p>
                      <a:r>
                        <a:rPr lang="en-US" dirty="0"/>
                        <a:t>Target Cell Location</a:t>
                      </a:r>
                    </a:p>
                  </a:txBody>
                  <a:tcPr/>
                </a:tc>
                <a:tc>
                  <a:txBody>
                    <a:bodyPr/>
                    <a:lstStyle/>
                    <a:p>
                      <a:r>
                        <a:rPr lang="en-US" dirty="0"/>
                        <a:t>House Index</a:t>
                      </a:r>
                    </a:p>
                  </a:txBody>
                  <a:tcPr/>
                </a:tc>
                <a:tc>
                  <a:txBody>
                    <a:bodyPr/>
                    <a:lstStyle/>
                    <a:p>
                      <a:r>
                        <a:rPr lang="en-US" dirty="0"/>
                        <a:t>House Type</a:t>
                      </a:r>
                    </a:p>
                  </a:txBody>
                  <a:tcPr/>
                </a:tc>
                <a:extLst>
                  <a:ext uri="{0D108BD9-81ED-4DB2-BD59-A6C34878D82A}">
                    <a16:rowId xmlns:a16="http://schemas.microsoft.com/office/drawing/2014/main" val="3369862049"/>
                  </a:ext>
                </a:extLst>
              </a:tr>
              <a:tr h="370840">
                <a:tc>
                  <a:txBody>
                    <a:bodyPr/>
                    <a:lstStyle/>
                    <a:p>
                      <a:pPr algn="ctr"/>
                      <a:r>
                        <a:rPr lang="en-US" dirty="0"/>
                        <a:t>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rgbClr val="00B050"/>
                          </a:solidFill>
                          <a:effectLst/>
                          <a:latin typeface="+mn-lt"/>
                          <a:ea typeface="+mn-ea"/>
                          <a:cs typeface="+mn-cs"/>
                        </a:rPr>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540069815"/>
                  </a:ext>
                </a:extLst>
              </a:tr>
              <a:tr h="370840">
                <a:tc>
                  <a:txBody>
                    <a:bodyPr/>
                    <a:lstStyle/>
                    <a:p>
                      <a:pPr algn="ctr"/>
                      <a:r>
                        <a:rPr lang="en-US" dirty="0"/>
                        <a:t>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rgbClr val="00B050"/>
                          </a:solidFill>
                          <a:effectLst/>
                          <a:latin typeface="+mn-lt"/>
                          <a:ea typeface="+mn-ea"/>
                          <a:cs typeface="+mn-cs"/>
                        </a:rPr>
                        <a:t>✔</a:t>
                      </a:r>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292268242"/>
                  </a:ext>
                </a:extLst>
              </a:tr>
              <a:tr h="370840">
                <a:tc>
                  <a:txBody>
                    <a:bodyPr/>
                    <a:lstStyle/>
                    <a:p>
                      <a:pPr algn="ctr"/>
                      <a:r>
                        <a:rPr lang="en-US" dirty="0"/>
                        <a:t>3</a:t>
                      </a:r>
                    </a:p>
                  </a:txBody>
                  <a:tcPr/>
                </a:tc>
                <a:tc>
                  <a:txBody>
                    <a:bodyPr/>
                    <a:lstStyle/>
                    <a:p>
                      <a:pPr algn="ctr"/>
                      <a:r>
                        <a:rPr lang="en-US" sz="1800" b="0" i="0" kern="1200" dirty="0">
                          <a:solidFill>
                            <a:srgbClr val="00B050"/>
                          </a:solidFill>
                          <a:effectLst/>
                          <a:latin typeface="+mn-lt"/>
                          <a:ea typeface="+mn-ea"/>
                          <a:cs typeface="+mn-cs"/>
                        </a:rPr>
                        <a:t>✔</a:t>
                      </a:r>
                      <a:endParaRPr lang="en-US" dirty="0">
                        <a:solidFill>
                          <a:srgbClr val="00B050"/>
                        </a:solidFill>
                      </a:endParaRPr>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675651121"/>
                  </a:ext>
                </a:extLst>
              </a:tr>
              <a:tr h="370840">
                <a:tc>
                  <a:txBody>
                    <a:bodyPr/>
                    <a:lstStyle/>
                    <a:p>
                      <a:pPr algn="ctr"/>
                      <a:r>
                        <a:rPr lang="en-US" dirty="0"/>
                        <a:t>4</a:t>
                      </a:r>
                    </a:p>
                  </a:txBody>
                  <a:tcPr/>
                </a:tc>
                <a:tc>
                  <a:txBody>
                    <a:bodyPr/>
                    <a:lstStyle/>
                    <a:p>
                      <a:pPr algn="ctr"/>
                      <a:r>
                        <a:rPr lang="en-US" sz="1800" b="0" i="0" kern="1200" dirty="0">
                          <a:solidFill>
                            <a:srgbClr val="00B050"/>
                          </a:solidFill>
                          <a:effectLst/>
                          <a:latin typeface="+mn-lt"/>
                          <a:ea typeface="+mn-ea"/>
                          <a:cs typeface="+mn-cs"/>
                        </a:rPr>
                        <a:t>✔</a:t>
                      </a:r>
                      <a:endParaRPr lang="en-US" dirty="0">
                        <a:solidFill>
                          <a:srgbClr val="00B050"/>
                        </a:solidFill>
                      </a:endParaRPr>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dirty="0"/>
                        <a:t>✘</a:t>
                      </a:r>
                    </a:p>
                  </a:txBody>
                  <a:tcPr/>
                </a:tc>
                <a:extLst>
                  <a:ext uri="{0D108BD9-81ED-4DB2-BD59-A6C34878D82A}">
                    <a16:rowId xmlns:a16="http://schemas.microsoft.com/office/drawing/2014/main" val="1125869633"/>
                  </a:ext>
                </a:extLst>
              </a:tr>
              <a:tr h="370840">
                <a:tc>
                  <a:txBody>
                    <a:bodyPr/>
                    <a:lstStyle/>
                    <a:p>
                      <a:pPr algn="ctr"/>
                      <a:r>
                        <a:rPr lang="en-US" dirty="0"/>
                        <a:t>5</a:t>
                      </a:r>
                    </a:p>
                  </a:txBody>
                  <a:tcPr/>
                </a:tc>
                <a:tc>
                  <a:txBody>
                    <a:bodyPr/>
                    <a:lstStyle/>
                    <a:p>
                      <a:pPr algn="ctr"/>
                      <a:r>
                        <a:rPr lang="en-US" sz="1800" b="0" i="0" kern="1200" dirty="0">
                          <a:solidFill>
                            <a:srgbClr val="00B050"/>
                          </a:solidFill>
                          <a:effectLst/>
                          <a:latin typeface="+mn-lt"/>
                          <a:ea typeface="+mn-ea"/>
                          <a:cs typeface="+mn-cs"/>
                        </a:rPr>
                        <a:t>✔</a:t>
                      </a:r>
                      <a:endParaRPr lang="en-US" dirty="0">
                        <a:solidFill>
                          <a:srgbClr val="00B050"/>
                        </a:solidFill>
                      </a:endParaRPr>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ct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524474395"/>
                  </a:ext>
                </a:extLst>
              </a:tr>
            </a:tbl>
          </a:graphicData>
        </a:graphic>
      </p:graphicFrame>
    </p:spTree>
    <p:extLst>
      <p:ext uri="{BB962C8B-B14F-4D97-AF65-F5344CB8AC3E}">
        <p14:creationId xmlns:p14="http://schemas.microsoft.com/office/powerpoint/2010/main" val="173442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B39A-B272-8A44-AB9B-80BC7D89DA45}"/>
              </a:ext>
            </a:extLst>
          </p:cNvPr>
          <p:cNvSpPr>
            <a:spLocks noGrp="1"/>
          </p:cNvSpPr>
          <p:nvPr>
            <p:ph type="title"/>
          </p:nvPr>
        </p:nvSpPr>
        <p:spPr/>
        <p:txBody>
          <a:bodyPr/>
          <a:lstStyle/>
          <a:p>
            <a:r>
              <a:rPr lang="en-US" dirty="0"/>
              <a:t>Hypotheses</a:t>
            </a:r>
          </a:p>
        </p:txBody>
      </p:sp>
      <p:pic>
        <p:nvPicPr>
          <p:cNvPr id="5" name="Content Placeholder 4">
            <a:extLst>
              <a:ext uri="{FF2B5EF4-FFF2-40B4-BE49-F238E27FC236}">
                <a16:creationId xmlns:a16="http://schemas.microsoft.com/office/drawing/2014/main" id="{7490CBF8-7C26-EA46-8FD0-64F079C83B0D}"/>
              </a:ext>
            </a:extLst>
          </p:cNvPr>
          <p:cNvPicPr>
            <a:picLocks noGrp="1" noChangeAspect="1"/>
          </p:cNvPicPr>
          <p:nvPr>
            <p:ph idx="1"/>
          </p:nvPr>
        </p:nvPicPr>
        <p:blipFill>
          <a:blip r:embed="rId3"/>
          <a:stretch>
            <a:fillRect/>
          </a:stretch>
        </p:blipFill>
        <p:spPr>
          <a:xfrm>
            <a:off x="6420830" y="1396521"/>
            <a:ext cx="5083782" cy="5057442"/>
          </a:xfrm>
        </p:spPr>
      </p:pic>
      <p:sp>
        <p:nvSpPr>
          <p:cNvPr id="7" name="Content Placeholder 2">
            <a:extLst>
              <a:ext uri="{FF2B5EF4-FFF2-40B4-BE49-F238E27FC236}">
                <a16:creationId xmlns:a16="http://schemas.microsoft.com/office/drawing/2014/main" id="{564B404C-E5D3-3140-851F-589EA6BF5414}"/>
              </a:ext>
            </a:extLst>
          </p:cNvPr>
          <p:cNvSpPr txBox="1">
            <a:spLocks/>
          </p:cNvSpPr>
          <p:nvPr/>
        </p:nvSpPr>
        <p:spPr>
          <a:xfrm>
            <a:off x="2589212" y="2133600"/>
            <a:ext cx="383161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Most participants will be able to solve the puzzles even with such a simple tutorial</a:t>
            </a:r>
          </a:p>
          <a:p>
            <a:r>
              <a:rPr lang="en-US" dirty="0"/>
              <a:t>There may be a drop-off in asymptotic accuracy for the various conditions</a:t>
            </a:r>
          </a:p>
          <a:p>
            <a:r>
              <a:rPr lang="en-US" dirty="0"/>
              <a:t>There may be an increase in mean and SD of time taken to complete puzzle</a:t>
            </a:r>
          </a:p>
        </p:txBody>
      </p:sp>
    </p:spTree>
    <p:extLst>
      <p:ext uri="{BB962C8B-B14F-4D97-AF65-F5344CB8AC3E}">
        <p14:creationId xmlns:p14="http://schemas.microsoft.com/office/powerpoint/2010/main" val="300699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242B-5BF8-2447-85AB-B87427920288}"/>
              </a:ext>
            </a:extLst>
          </p:cNvPr>
          <p:cNvSpPr>
            <a:spLocks noGrp="1"/>
          </p:cNvSpPr>
          <p:nvPr>
            <p:ph type="title"/>
          </p:nvPr>
        </p:nvSpPr>
        <p:spPr/>
        <p:txBody>
          <a:bodyPr/>
          <a:lstStyle/>
          <a:p>
            <a:r>
              <a:rPr lang="en-US" dirty="0"/>
              <a:t>Interpretations</a:t>
            </a:r>
          </a:p>
        </p:txBody>
      </p:sp>
      <p:sp>
        <p:nvSpPr>
          <p:cNvPr id="3" name="Content Placeholder 2">
            <a:extLst>
              <a:ext uri="{FF2B5EF4-FFF2-40B4-BE49-F238E27FC236}">
                <a16:creationId xmlns:a16="http://schemas.microsoft.com/office/drawing/2014/main" id="{7EF6BAB2-0440-8941-94DF-92FB88979BC0}"/>
              </a:ext>
            </a:extLst>
          </p:cNvPr>
          <p:cNvSpPr>
            <a:spLocks noGrp="1"/>
          </p:cNvSpPr>
          <p:nvPr>
            <p:ph idx="1"/>
          </p:nvPr>
        </p:nvSpPr>
        <p:spPr/>
        <p:txBody>
          <a:bodyPr/>
          <a:lstStyle/>
          <a:p>
            <a:r>
              <a:rPr lang="en-US" dirty="0"/>
              <a:t>If participants can solve the puzzles, evidence suggests fungibility</a:t>
            </a:r>
          </a:p>
          <a:p>
            <a:r>
              <a:rPr lang="en-US" dirty="0"/>
              <a:t>If mean of solving times and accuracies differ for different conditions, evidence suggests task-specificity of fungibility, i.e. fungibility is not binary</a:t>
            </a:r>
          </a:p>
        </p:txBody>
      </p:sp>
    </p:spTree>
    <p:extLst>
      <p:ext uri="{BB962C8B-B14F-4D97-AF65-F5344CB8AC3E}">
        <p14:creationId xmlns:p14="http://schemas.microsoft.com/office/powerpoint/2010/main" val="356794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E632-DFC6-BD46-BD0D-64C43A131BDD}"/>
              </a:ext>
            </a:extLst>
          </p:cNvPr>
          <p:cNvSpPr>
            <a:spLocks noGrp="1"/>
          </p:cNvSpPr>
          <p:nvPr>
            <p:ph type="title"/>
          </p:nvPr>
        </p:nvSpPr>
        <p:spPr/>
        <p:txBody>
          <a:bodyPr/>
          <a:lstStyle/>
          <a:p>
            <a:r>
              <a:rPr lang="en-US" dirty="0"/>
              <a:t>Extensibility of Human Reasoning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30AEC4-86B3-2C42-A539-F82CCD0E8B9D}"/>
                  </a:ext>
                </a:extLst>
              </p:cNvPr>
              <p:cNvSpPr>
                <a:spLocks noGrp="1"/>
              </p:cNvSpPr>
              <p:nvPr>
                <p:ph idx="1"/>
              </p:nvPr>
            </p:nvSpPr>
            <p:spPr/>
            <p:txBody>
              <a:bodyPr/>
              <a:lstStyle/>
              <a:p>
                <a:r>
                  <a:rPr lang="en-US" dirty="0"/>
                  <a:t>Fungibility in algorithmic thinking: It’s how to do math</a:t>
                </a:r>
              </a:p>
              <a:p>
                <a:r>
                  <a:rPr lang="en-US" dirty="0"/>
                  <a:t>E.g.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𝑣</m:t>
                    </m:r>
                    <m:r>
                      <m:rPr>
                        <m:nor/>
                      </m:rPr>
                      <a:rPr lang="en-US" b="0" i="0" baseline="-25000" smtClean="0">
                        <a:latin typeface="Cambria Math" panose="02040503050406030204" pitchFamily="18" charset="0"/>
                      </a:rPr>
                      <m:t>0</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r>
                      <m:rPr>
                        <m:nor/>
                      </m:rPr>
                      <a:rPr lang="en-US" b="0" i="0" baseline="-25000" smtClean="0">
                        <a:latin typeface="Cambria Math" panose="02040503050406030204" pitchFamily="18" charset="0"/>
                      </a:rPr>
                      <m:t>0</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at</m:t>
                    </m:r>
                    <m:r>
                      <m:rPr>
                        <m:nor/>
                      </m:rPr>
                      <a:rPr lang="en-US" b="0" i="0" baseline="30000" smtClean="0">
                        <a:latin typeface="Cambria Math" panose="02040503050406030204" pitchFamily="18" charset="0"/>
                      </a:rPr>
                      <m:t>2</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v</m:t>
                    </m:r>
                    <m:r>
                      <m:rPr>
                        <m:nor/>
                      </m:rPr>
                      <a:rPr lang="en-US" b="0" i="0" baseline="-25000" smtClean="0">
                        <a:latin typeface="Cambria Math" panose="02040503050406030204" pitchFamily="18" charset="0"/>
                      </a:rPr>
                      <m:t>0</m:t>
                    </m:r>
                    <m:r>
                      <m:rPr>
                        <m:nor/>
                      </m:rPr>
                      <a:rPr lang="en-US" b="0" i="0" smtClean="0">
                        <a:latin typeface="Cambria Math" panose="02040503050406030204" pitchFamily="18" charset="0"/>
                      </a:rPr>
                      <m:t>t</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s</m:t>
                    </m:r>
                    <m:r>
                      <m:rPr>
                        <m:nor/>
                      </m:rPr>
                      <a:rPr lang="en-US" b="0" i="0" baseline="-25000" smtClean="0">
                        <a:latin typeface="Cambria Math" panose="02040503050406030204" pitchFamily="18" charset="0"/>
                      </a:rPr>
                      <m:t>0</m:t>
                    </m:r>
                  </m:oMath>
                </a14:m>
                <a:endParaRPr lang="en-US" baseline="-25000" dirty="0"/>
              </a:p>
              <a:p>
                <a:r>
                  <a:rPr lang="en-US" dirty="0"/>
                  <a:t>Whether t = 3 or t = 2.1834e19, we know that we can plug in any real number ( &gt;= 0 for t) and use this formula, even if we’ve never actually seen these numbers before.</a:t>
                </a:r>
              </a:p>
              <a:p>
                <a:r>
                  <a:rPr lang="en-US" dirty="0"/>
                  <a:t>Adding </a:t>
                </a:r>
                <a14:m>
                  <m:oMath xmlns:m="http://schemas.openxmlformats.org/officeDocument/2006/math">
                    <m:r>
                      <m:rPr>
                        <m:nor/>
                      </m:rPr>
                      <a:rPr lang="en-US">
                        <a:latin typeface="Cambria Math" panose="02040503050406030204" pitchFamily="18" charset="0"/>
                      </a:rPr>
                      <m:t>at</m:t>
                    </m:r>
                    <m:r>
                      <m:rPr>
                        <m:nor/>
                      </m:rPr>
                      <a:rPr lang="en-US" baseline="30000">
                        <a:latin typeface="Cambria Math" panose="02040503050406030204" pitchFamily="18" charset="0"/>
                      </a:rPr>
                      <m:t>2</m:t>
                    </m:r>
                    <m:r>
                      <m:rPr>
                        <m:nor/>
                      </m:rPr>
                      <a:rPr lang="en-US">
                        <a:latin typeface="Cambria Math" panose="02040503050406030204" pitchFamily="18" charset="0"/>
                      </a:rPr>
                      <m:t> + </m:t>
                    </m:r>
                    <m:r>
                      <m:rPr>
                        <m:nor/>
                      </m:rPr>
                      <a:rPr lang="en-US">
                        <a:latin typeface="Cambria Math" panose="02040503050406030204" pitchFamily="18" charset="0"/>
                      </a:rPr>
                      <m:t>v</m:t>
                    </m:r>
                    <m:r>
                      <m:rPr>
                        <m:nor/>
                      </m:rPr>
                      <a:rPr lang="en-US" baseline="-25000">
                        <a:latin typeface="Cambria Math" panose="02040503050406030204" pitchFamily="18" charset="0"/>
                      </a:rPr>
                      <m:t>0</m:t>
                    </m:r>
                    <m:r>
                      <m:rPr>
                        <m:nor/>
                      </m:rPr>
                      <a:rPr lang="en-US">
                        <a:latin typeface="Cambria Math" panose="02040503050406030204" pitchFamily="18" charset="0"/>
                      </a:rPr>
                      <m:t>t</m:t>
                    </m:r>
                    <m:r>
                      <m:rPr>
                        <m:nor/>
                      </m:rPr>
                      <a:rPr lang="en-US">
                        <a:latin typeface="Cambria Math" panose="02040503050406030204" pitchFamily="18" charset="0"/>
                      </a:rPr>
                      <m:t> </m:t>
                    </m:r>
                  </m:oMath>
                </a14:m>
                <a:r>
                  <a:rPr lang="en-US" dirty="0"/>
                  <a:t> is same procedure as adding </a:t>
                </a:r>
                <a14:m>
                  <m:oMath xmlns:m="http://schemas.openxmlformats.org/officeDocument/2006/math">
                    <m:r>
                      <m:rPr>
                        <m:nor/>
                      </m:rPr>
                      <a:rPr lang="en-US">
                        <a:latin typeface="Cambria Math" panose="02040503050406030204" pitchFamily="18" charset="0"/>
                      </a:rPr>
                      <m:t>v</m:t>
                    </m:r>
                    <m:r>
                      <m:rPr>
                        <m:nor/>
                      </m:rPr>
                      <a:rPr lang="en-US" baseline="-25000">
                        <a:latin typeface="Cambria Math" panose="02040503050406030204" pitchFamily="18" charset="0"/>
                      </a:rPr>
                      <m:t>0</m:t>
                    </m:r>
                    <m:r>
                      <m:rPr>
                        <m:nor/>
                      </m:rPr>
                      <a:rPr lang="en-US">
                        <a:latin typeface="Cambria Math" panose="02040503050406030204" pitchFamily="18" charset="0"/>
                      </a:rPr>
                      <m:t>t</m:t>
                    </m:r>
                    <m:r>
                      <m:rPr>
                        <m:nor/>
                      </m:rPr>
                      <a:rPr lang="en-US">
                        <a:latin typeface="Cambria Math" panose="02040503050406030204" pitchFamily="18" charset="0"/>
                      </a:rPr>
                      <m:t> + </m:t>
                    </m:r>
                    <m:r>
                      <m:rPr>
                        <m:nor/>
                      </m:rPr>
                      <a:rPr lang="en-US">
                        <a:latin typeface="Cambria Math" panose="02040503050406030204" pitchFamily="18" charset="0"/>
                      </a:rPr>
                      <m:t>s</m:t>
                    </m:r>
                    <m:r>
                      <m:rPr>
                        <m:nor/>
                      </m:rPr>
                      <a:rPr lang="en-US" baseline="-25000">
                        <a:latin typeface="Cambria Math" panose="02040503050406030204" pitchFamily="18" charset="0"/>
                      </a:rPr>
                      <m:t>0</m:t>
                    </m:r>
                  </m:oMath>
                </a14:m>
                <a:endParaRPr lang="en-US" dirty="0"/>
              </a:p>
              <a:p>
                <a:r>
                  <a:rPr lang="en-US" dirty="0"/>
                  <a:t>We shift our attention to apply same mental process across different inputs</a:t>
                </a:r>
              </a:p>
              <a:p>
                <a:endParaRPr lang="en-US" dirty="0"/>
              </a:p>
            </p:txBody>
          </p:sp>
        </mc:Choice>
        <mc:Fallback xmlns="">
          <p:sp>
            <p:nvSpPr>
              <p:cNvPr id="3" name="Content Placeholder 2">
                <a:extLst>
                  <a:ext uri="{FF2B5EF4-FFF2-40B4-BE49-F238E27FC236}">
                    <a16:creationId xmlns:a16="http://schemas.microsoft.com/office/drawing/2014/main" id="{B330AEC4-86B3-2C42-A539-F82CCD0E8B9D}"/>
                  </a:ext>
                </a:extLst>
              </p:cNvPr>
              <p:cNvSpPr>
                <a:spLocks noGrp="1" noRot="1" noChangeAspect="1" noMove="1" noResize="1" noEditPoints="1" noAdjustHandles="1" noChangeArrowheads="1" noChangeShapeType="1" noTextEdit="1"/>
              </p:cNvSpPr>
              <p:nvPr>
                <p:ph idx="1"/>
              </p:nvPr>
            </p:nvSpPr>
            <p:spPr>
              <a:blipFill>
                <a:blip r:embed="rId3"/>
                <a:stretch>
                  <a:fillRect l="-570" t="-673"/>
                </a:stretch>
              </a:blipFill>
            </p:spPr>
            <p:txBody>
              <a:bodyPr/>
              <a:lstStyle/>
              <a:p>
                <a:r>
                  <a:rPr lang="en-US">
                    <a:noFill/>
                  </a:rPr>
                  <a:t> </a:t>
                </a:r>
              </a:p>
            </p:txBody>
          </p:sp>
        </mc:Fallback>
      </mc:AlternateContent>
    </p:spTree>
    <p:extLst>
      <p:ext uri="{BB962C8B-B14F-4D97-AF65-F5344CB8AC3E}">
        <p14:creationId xmlns:p14="http://schemas.microsoft.com/office/powerpoint/2010/main" val="2147265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54A7-AFA0-864E-A18C-3B76E7DD5C5D}"/>
              </a:ext>
            </a:extLst>
          </p:cNvPr>
          <p:cNvSpPr>
            <a:spLocks noGrp="1"/>
          </p:cNvSpPr>
          <p:nvPr>
            <p:ph type="title"/>
          </p:nvPr>
        </p:nvSpPr>
        <p:spPr/>
        <p:txBody>
          <a:bodyPr/>
          <a:lstStyle/>
          <a:p>
            <a:r>
              <a:rPr lang="en-US" dirty="0"/>
              <a:t>Things to Consider</a:t>
            </a:r>
          </a:p>
        </p:txBody>
      </p:sp>
      <p:sp>
        <p:nvSpPr>
          <p:cNvPr id="3" name="Content Placeholder 2">
            <a:extLst>
              <a:ext uri="{FF2B5EF4-FFF2-40B4-BE49-F238E27FC236}">
                <a16:creationId xmlns:a16="http://schemas.microsoft.com/office/drawing/2014/main" id="{50447475-0623-C647-B9F9-848082A8D3CD}"/>
              </a:ext>
            </a:extLst>
          </p:cNvPr>
          <p:cNvSpPr>
            <a:spLocks noGrp="1"/>
          </p:cNvSpPr>
          <p:nvPr>
            <p:ph idx="1"/>
          </p:nvPr>
        </p:nvSpPr>
        <p:spPr/>
        <p:txBody>
          <a:bodyPr/>
          <a:lstStyle/>
          <a:p>
            <a:r>
              <a:rPr lang="en-US" dirty="0"/>
              <a:t>Two other techniques (after piloting Hidden Singles)</a:t>
            </a:r>
          </a:p>
          <a:p>
            <a:r>
              <a:rPr lang="en-US" dirty="0"/>
              <a:t>More controlled conditions to account for</a:t>
            </a:r>
          </a:p>
          <a:p>
            <a:pPr lvl="1"/>
            <a:r>
              <a:rPr lang="en-US" dirty="0"/>
              <a:t>Number of variations imposed</a:t>
            </a:r>
          </a:p>
          <a:p>
            <a:pPr lvl="2"/>
            <a:r>
              <a:rPr lang="en-US" dirty="0"/>
              <a:t>rather than cumulative, maybe just swap 1 or 2 things from the tutorial</a:t>
            </a:r>
          </a:p>
          <a:p>
            <a:pPr lvl="1"/>
            <a:r>
              <a:rPr lang="en-US" dirty="0"/>
              <a:t>Order effect: swap the order of conditions</a:t>
            </a:r>
          </a:p>
          <a:p>
            <a:pPr lvl="1"/>
            <a:r>
              <a:rPr lang="en-US" dirty="0"/>
              <a:t>Variance in difficulty: Generate puzzles by exploiting group symmetries</a:t>
            </a:r>
          </a:p>
          <a:p>
            <a:r>
              <a:rPr lang="en-US" dirty="0"/>
              <a:t>Hints and directing attention</a:t>
            </a:r>
          </a:p>
        </p:txBody>
      </p:sp>
    </p:spTree>
    <p:extLst>
      <p:ext uri="{BB962C8B-B14F-4D97-AF65-F5344CB8AC3E}">
        <p14:creationId xmlns:p14="http://schemas.microsoft.com/office/powerpoint/2010/main" val="7196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C88D-AD80-444E-90CA-5CD74FC20ABA}"/>
              </a:ext>
            </a:extLst>
          </p:cNvPr>
          <p:cNvSpPr>
            <a:spLocks noGrp="1"/>
          </p:cNvSpPr>
          <p:nvPr>
            <p:ph type="title"/>
          </p:nvPr>
        </p:nvSpPr>
        <p:spPr/>
        <p:txBody>
          <a:bodyPr/>
          <a:lstStyle/>
          <a:p>
            <a:r>
              <a:rPr lang="en-US" dirty="0"/>
              <a:t>Using Sudoku</a:t>
            </a:r>
          </a:p>
        </p:txBody>
      </p:sp>
      <p:sp>
        <p:nvSpPr>
          <p:cNvPr id="3" name="Content Placeholder 2">
            <a:extLst>
              <a:ext uri="{FF2B5EF4-FFF2-40B4-BE49-F238E27FC236}">
                <a16:creationId xmlns:a16="http://schemas.microsoft.com/office/drawing/2014/main" id="{4AF7911C-2568-5A4E-BBEC-F411AFD5DB96}"/>
              </a:ext>
            </a:extLst>
          </p:cNvPr>
          <p:cNvSpPr>
            <a:spLocks noGrp="1"/>
          </p:cNvSpPr>
          <p:nvPr>
            <p:ph idx="1"/>
          </p:nvPr>
        </p:nvSpPr>
        <p:spPr/>
        <p:txBody>
          <a:bodyPr/>
          <a:lstStyle/>
          <a:p>
            <a:r>
              <a:rPr lang="en-US" dirty="0"/>
              <a:t>A Sudoku grid is a 9x9 grid of numbers where each row, column, and 3x3 box must contain exactly one of each digit from 1 to 9. </a:t>
            </a:r>
          </a:p>
          <a:p>
            <a:r>
              <a:rPr lang="en-US" dirty="0"/>
              <a:t>A puzzle that cannot be solved without fungibility</a:t>
            </a:r>
          </a:p>
          <a:p>
            <a:endParaRPr lang="en-US" dirty="0"/>
          </a:p>
        </p:txBody>
      </p:sp>
      <p:pic>
        <p:nvPicPr>
          <p:cNvPr id="5" name="Picture 4">
            <a:extLst>
              <a:ext uri="{FF2B5EF4-FFF2-40B4-BE49-F238E27FC236}">
                <a16:creationId xmlns:a16="http://schemas.microsoft.com/office/drawing/2014/main" id="{EC738079-7691-3346-B276-3C3ACC0407DC}"/>
              </a:ext>
            </a:extLst>
          </p:cNvPr>
          <p:cNvPicPr>
            <a:picLocks noChangeAspect="1"/>
          </p:cNvPicPr>
          <p:nvPr/>
        </p:nvPicPr>
        <p:blipFill>
          <a:blip r:embed="rId3"/>
          <a:stretch>
            <a:fillRect/>
          </a:stretch>
        </p:blipFill>
        <p:spPr>
          <a:xfrm>
            <a:off x="3235399" y="3258436"/>
            <a:ext cx="3467100" cy="3467100"/>
          </a:xfrm>
          <a:prstGeom prst="rect">
            <a:avLst/>
          </a:prstGeom>
        </p:spPr>
      </p:pic>
      <p:pic>
        <p:nvPicPr>
          <p:cNvPr id="7" name="Picture 6">
            <a:extLst>
              <a:ext uri="{FF2B5EF4-FFF2-40B4-BE49-F238E27FC236}">
                <a16:creationId xmlns:a16="http://schemas.microsoft.com/office/drawing/2014/main" id="{1C9B4E8C-FCE0-9C4D-A2F7-14DB44FC7AB5}"/>
              </a:ext>
            </a:extLst>
          </p:cNvPr>
          <p:cNvPicPr>
            <a:picLocks noChangeAspect="1"/>
          </p:cNvPicPr>
          <p:nvPr/>
        </p:nvPicPr>
        <p:blipFill>
          <a:blip r:embed="rId4"/>
          <a:stretch>
            <a:fillRect/>
          </a:stretch>
        </p:blipFill>
        <p:spPr>
          <a:xfrm>
            <a:off x="7348686" y="3245736"/>
            <a:ext cx="3467100" cy="3479800"/>
          </a:xfrm>
          <a:prstGeom prst="rect">
            <a:avLst/>
          </a:prstGeom>
        </p:spPr>
      </p:pic>
    </p:spTree>
    <p:extLst>
      <p:ext uri="{BB962C8B-B14F-4D97-AF65-F5344CB8AC3E}">
        <p14:creationId xmlns:p14="http://schemas.microsoft.com/office/powerpoint/2010/main" val="236718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7CA7-88E5-6C4F-8B8A-2F5335ACBB85}"/>
              </a:ext>
            </a:extLst>
          </p:cNvPr>
          <p:cNvSpPr>
            <a:spLocks noGrp="1"/>
          </p:cNvSpPr>
          <p:nvPr>
            <p:ph type="title"/>
          </p:nvPr>
        </p:nvSpPr>
        <p:spPr/>
        <p:txBody>
          <a:bodyPr/>
          <a:lstStyle/>
          <a:p>
            <a:r>
              <a:rPr lang="en-US" dirty="0"/>
              <a:t>Modern Neural Networks	</a:t>
            </a:r>
          </a:p>
        </p:txBody>
      </p:sp>
      <p:sp>
        <p:nvSpPr>
          <p:cNvPr id="3" name="Content Placeholder 2">
            <a:extLst>
              <a:ext uri="{FF2B5EF4-FFF2-40B4-BE49-F238E27FC236}">
                <a16:creationId xmlns:a16="http://schemas.microsoft.com/office/drawing/2014/main" id="{870657E0-35AA-E744-A4C2-35A385018DAB}"/>
              </a:ext>
            </a:extLst>
          </p:cNvPr>
          <p:cNvSpPr>
            <a:spLocks noGrp="1"/>
          </p:cNvSpPr>
          <p:nvPr>
            <p:ph idx="1"/>
          </p:nvPr>
        </p:nvSpPr>
        <p:spPr/>
        <p:txBody>
          <a:bodyPr/>
          <a:lstStyle/>
          <a:p>
            <a:r>
              <a:rPr lang="en-US" dirty="0"/>
              <a:t>Recurrent Relational Networks (Palm et al., 2018) – 96.6% test accuracy on 9x9 grids</a:t>
            </a:r>
          </a:p>
          <a:p>
            <a:r>
              <a:rPr lang="en-US" dirty="0"/>
              <a:t>My replication: 100% test accuracy on 4x4 grids, smaller dataset</a:t>
            </a:r>
          </a:p>
          <a:p>
            <a:endParaRPr lang="en-US" dirty="0"/>
          </a:p>
          <a:p>
            <a:r>
              <a:rPr lang="en-US" dirty="0"/>
              <a:t>So has it mastered fungibility?</a:t>
            </a:r>
          </a:p>
        </p:txBody>
      </p:sp>
    </p:spTree>
    <p:extLst>
      <p:ext uri="{BB962C8B-B14F-4D97-AF65-F5344CB8AC3E}">
        <p14:creationId xmlns:p14="http://schemas.microsoft.com/office/powerpoint/2010/main" val="104120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6FD9-E467-CC4B-BA84-BBC4E545551B}"/>
              </a:ext>
            </a:extLst>
          </p:cNvPr>
          <p:cNvSpPr>
            <a:spLocks noGrp="1"/>
          </p:cNvSpPr>
          <p:nvPr>
            <p:ph type="title"/>
          </p:nvPr>
        </p:nvSpPr>
        <p:spPr/>
        <p:txBody>
          <a:bodyPr/>
          <a:lstStyle/>
          <a:p>
            <a:r>
              <a:rPr lang="en-US" dirty="0"/>
              <a:t>Digit Fungibility (Control)</a:t>
            </a:r>
          </a:p>
        </p:txBody>
      </p:sp>
      <p:sp>
        <p:nvSpPr>
          <p:cNvPr id="3" name="Content Placeholder 2">
            <a:extLst>
              <a:ext uri="{FF2B5EF4-FFF2-40B4-BE49-F238E27FC236}">
                <a16:creationId xmlns:a16="http://schemas.microsoft.com/office/drawing/2014/main" id="{7AEC85A9-9FFF-9A47-B855-DB4B313EE881}"/>
              </a:ext>
            </a:extLst>
          </p:cNvPr>
          <p:cNvSpPr>
            <a:spLocks noGrp="1"/>
          </p:cNvSpPr>
          <p:nvPr>
            <p:ph idx="1"/>
          </p:nvPr>
        </p:nvSpPr>
        <p:spPr/>
        <p:txBody>
          <a:bodyPr/>
          <a:lstStyle/>
          <a:p>
            <a:r>
              <a:rPr lang="en-US" dirty="0"/>
              <a:t>Trained a network with puzzles with 6 hints</a:t>
            </a:r>
          </a:p>
          <a:p>
            <a:pPr lvl="1"/>
            <a:r>
              <a:rPr lang="en-US" dirty="0"/>
              <a:t>Tested on held-out puzzles with 6 hints: average accuracy of 16/16 correct cells</a:t>
            </a:r>
          </a:p>
          <a:p>
            <a:endParaRPr lang="en-US" dirty="0"/>
          </a:p>
          <a:p>
            <a:endParaRPr lang="en-US" dirty="0"/>
          </a:p>
        </p:txBody>
      </p:sp>
      <p:pic>
        <p:nvPicPr>
          <p:cNvPr id="5" name="Picture 4">
            <a:extLst>
              <a:ext uri="{FF2B5EF4-FFF2-40B4-BE49-F238E27FC236}">
                <a16:creationId xmlns:a16="http://schemas.microsoft.com/office/drawing/2014/main" id="{46723A54-0F63-5E4A-9FF6-4FBCD1A465C3}"/>
              </a:ext>
            </a:extLst>
          </p:cNvPr>
          <p:cNvPicPr>
            <a:picLocks noChangeAspect="1"/>
          </p:cNvPicPr>
          <p:nvPr/>
        </p:nvPicPr>
        <p:blipFill>
          <a:blip r:embed="rId3"/>
          <a:stretch>
            <a:fillRect/>
          </a:stretch>
        </p:blipFill>
        <p:spPr>
          <a:xfrm>
            <a:off x="3282360" y="3035300"/>
            <a:ext cx="3543300" cy="3530600"/>
          </a:xfrm>
          <a:prstGeom prst="rect">
            <a:avLst/>
          </a:prstGeom>
        </p:spPr>
      </p:pic>
      <p:pic>
        <p:nvPicPr>
          <p:cNvPr id="7" name="Picture 6">
            <a:extLst>
              <a:ext uri="{FF2B5EF4-FFF2-40B4-BE49-F238E27FC236}">
                <a16:creationId xmlns:a16="http://schemas.microsoft.com/office/drawing/2014/main" id="{C95BBF95-02F4-8F40-9456-779817AEFEEB}"/>
              </a:ext>
            </a:extLst>
          </p:cNvPr>
          <p:cNvPicPr>
            <a:picLocks noChangeAspect="1"/>
          </p:cNvPicPr>
          <p:nvPr/>
        </p:nvPicPr>
        <p:blipFill>
          <a:blip r:embed="rId4"/>
          <a:stretch>
            <a:fillRect/>
          </a:stretch>
        </p:blipFill>
        <p:spPr>
          <a:xfrm>
            <a:off x="7324964" y="3035300"/>
            <a:ext cx="3530600" cy="3530600"/>
          </a:xfrm>
          <a:prstGeom prst="rect">
            <a:avLst/>
          </a:prstGeom>
        </p:spPr>
      </p:pic>
    </p:spTree>
    <p:extLst>
      <p:ext uri="{BB962C8B-B14F-4D97-AF65-F5344CB8AC3E}">
        <p14:creationId xmlns:p14="http://schemas.microsoft.com/office/powerpoint/2010/main" val="37628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6FD9-E467-CC4B-BA84-BBC4E545551B}"/>
              </a:ext>
            </a:extLst>
          </p:cNvPr>
          <p:cNvSpPr>
            <a:spLocks noGrp="1"/>
          </p:cNvSpPr>
          <p:nvPr>
            <p:ph type="title"/>
          </p:nvPr>
        </p:nvSpPr>
        <p:spPr/>
        <p:txBody>
          <a:bodyPr/>
          <a:lstStyle/>
          <a:p>
            <a:r>
              <a:rPr lang="en-US" dirty="0"/>
              <a:t>Digit Fungibility (No 1’s)</a:t>
            </a:r>
          </a:p>
        </p:txBody>
      </p:sp>
      <p:sp>
        <p:nvSpPr>
          <p:cNvPr id="3" name="Content Placeholder 2">
            <a:extLst>
              <a:ext uri="{FF2B5EF4-FFF2-40B4-BE49-F238E27FC236}">
                <a16:creationId xmlns:a16="http://schemas.microsoft.com/office/drawing/2014/main" id="{7AEC85A9-9FFF-9A47-B855-DB4B313EE881}"/>
              </a:ext>
            </a:extLst>
          </p:cNvPr>
          <p:cNvSpPr>
            <a:spLocks noGrp="1"/>
          </p:cNvSpPr>
          <p:nvPr>
            <p:ph idx="1"/>
          </p:nvPr>
        </p:nvSpPr>
        <p:spPr/>
        <p:txBody>
          <a:bodyPr/>
          <a:lstStyle/>
          <a:p>
            <a:r>
              <a:rPr lang="en-US" dirty="0"/>
              <a:t>Trained a network with puzzles with 6 hints, but with no 1’s</a:t>
            </a:r>
          </a:p>
          <a:p>
            <a:pPr lvl="1"/>
            <a:r>
              <a:rPr lang="en-US" dirty="0"/>
              <a:t>Tested on held-out puzzles with 6 hints: average accuracy of 10/16 correct cells</a:t>
            </a:r>
          </a:p>
          <a:p>
            <a:endParaRPr lang="en-US" dirty="0"/>
          </a:p>
          <a:p>
            <a:endParaRPr lang="en-US" dirty="0"/>
          </a:p>
        </p:txBody>
      </p:sp>
      <p:pic>
        <p:nvPicPr>
          <p:cNvPr id="7" name="Picture 6">
            <a:extLst>
              <a:ext uri="{FF2B5EF4-FFF2-40B4-BE49-F238E27FC236}">
                <a16:creationId xmlns:a16="http://schemas.microsoft.com/office/drawing/2014/main" id="{C95BBF95-02F4-8F40-9456-779817AEFEEB}"/>
              </a:ext>
            </a:extLst>
          </p:cNvPr>
          <p:cNvPicPr>
            <a:picLocks noChangeAspect="1"/>
          </p:cNvPicPr>
          <p:nvPr/>
        </p:nvPicPr>
        <p:blipFill>
          <a:blip r:embed="rId3"/>
          <a:stretch>
            <a:fillRect/>
          </a:stretch>
        </p:blipFill>
        <p:spPr>
          <a:xfrm>
            <a:off x="7324964" y="3035300"/>
            <a:ext cx="3530600" cy="3530600"/>
          </a:xfrm>
          <a:prstGeom prst="rect">
            <a:avLst/>
          </a:prstGeom>
        </p:spPr>
      </p:pic>
      <p:pic>
        <p:nvPicPr>
          <p:cNvPr id="6" name="Picture 5">
            <a:extLst>
              <a:ext uri="{FF2B5EF4-FFF2-40B4-BE49-F238E27FC236}">
                <a16:creationId xmlns:a16="http://schemas.microsoft.com/office/drawing/2014/main" id="{18434ADC-73C0-F34A-906B-F9FD58A8AE36}"/>
              </a:ext>
            </a:extLst>
          </p:cNvPr>
          <p:cNvPicPr>
            <a:picLocks noChangeAspect="1"/>
          </p:cNvPicPr>
          <p:nvPr/>
        </p:nvPicPr>
        <p:blipFill>
          <a:blip r:embed="rId4"/>
          <a:stretch>
            <a:fillRect/>
          </a:stretch>
        </p:blipFill>
        <p:spPr>
          <a:xfrm>
            <a:off x="3282357" y="3035300"/>
            <a:ext cx="3543300" cy="3530600"/>
          </a:xfrm>
          <a:prstGeom prst="rect">
            <a:avLst/>
          </a:prstGeom>
        </p:spPr>
      </p:pic>
    </p:spTree>
    <p:extLst>
      <p:ext uri="{BB962C8B-B14F-4D97-AF65-F5344CB8AC3E}">
        <p14:creationId xmlns:p14="http://schemas.microsoft.com/office/powerpoint/2010/main" val="411798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What About People?</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How do humans generalize across these forms of fungible tasks?</a:t>
            </a:r>
          </a:p>
          <a:p>
            <a:r>
              <a:rPr lang="en-US" dirty="0"/>
              <a:t>What kind of tasks are humans able to generalize problem solving to span the entire input/output domains even with very limited exemplars?</a:t>
            </a:r>
          </a:p>
        </p:txBody>
      </p:sp>
    </p:spTree>
    <p:extLst>
      <p:ext uri="{BB962C8B-B14F-4D97-AF65-F5344CB8AC3E}">
        <p14:creationId xmlns:p14="http://schemas.microsoft.com/office/powerpoint/2010/main" val="45555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Experimental Design</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r>
              <a:rPr lang="en-US" dirty="0"/>
              <a:t>Take participants who self-report that they have never successfully completed a Sudoku puzzle</a:t>
            </a:r>
          </a:p>
          <a:p>
            <a:r>
              <a:rPr lang="en-US" dirty="0"/>
              <a:t>Teach them the basics of Sudoku and a very simple technique of Full House where 8 digits already exist in a house and the missing cell is the missing digit.</a:t>
            </a:r>
          </a:p>
          <a:p>
            <a:r>
              <a:rPr lang="en-US" dirty="0"/>
              <a:t>Teach them a technique called a Hidden Single and test across various conditions where the problem becomes progressively more difficult.</a:t>
            </a:r>
          </a:p>
        </p:txBody>
      </p:sp>
    </p:spTree>
    <p:extLst>
      <p:ext uri="{BB962C8B-B14F-4D97-AF65-F5344CB8AC3E}">
        <p14:creationId xmlns:p14="http://schemas.microsoft.com/office/powerpoint/2010/main" val="96455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52A0-27BF-5A4D-960C-A811D055D3B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3E3CF0B3-F1F7-4B42-91D9-F0F51FE00939}"/>
              </a:ext>
            </a:extLst>
          </p:cNvPr>
          <p:cNvSpPr>
            <a:spLocks noGrp="1"/>
          </p:cNvSpPr>
          <p:nvPr>
            <p:ph idx="1"/>
          </p:nvPr>
        </p:nvSpPr>
        <p:spPr/>
        <p:txBody>
          <a:bodyPr/>
          <a:lstStyle/>
          <a:p>
            <a:pPr marL="0" indent="0">
              <a:buNone/>
            </a:pPr>
            <a:r>
              <a:rPr lang="en-US" dirty="0"/>
              <a:t>http://52.53.232.113:3000/</a:t>
            </a:r>
          </a:p>
        </p:txBody>
      </p:sp>
    </p:spTree>
    <p:extLst>
      <p:ext uri="{BB962C8B-B14F-4D97-AF65-F5344CB8AC3E}">
        <p14:creationId xmlns:p14="http://schemas.microsoft.com/office/powerpoint/2010/main" val="20992321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{828E78BB-E21B-A74B-9B81-1430FDA43745}tf10001069</Template>
  <TotalTime>2746</TotalTime>
  <Words>1685</Words>
  <Application>Microsoft Macintosh PowerPoint</Application>
  <PresentationFormat>Widescreen</PresentationFormat>
  <Paragraphs>180</Paragraphs>
  <Slides>20</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Cambria Math</vt:lpstr>
      <vt:lpstr>Century Gothic</vt:lpstr>
      <vt:lpstr>Wingdings 3</vt:lpstr>
      <vt:lpstr>Wisp</vt:lpstr>
      <vt:lpstr>Document</vt:lpstr>
      <vt:lpstr>A Study in Extensible Algorithmic Thinking</vt:lpstr>
      <vt:lpstr>Extensibility of Human Reasoning</vt:lpstr>
      <vt:lpstr>Using Sudoku</vt:lpstr>
      <vt:lpstr>Modern Neural Networks </vt:lpstr>
      <vt:lpstr>Digit Fungibility (Control)</vt:lpstr>
      <vt:lpstr>Digit Fungibility (No 1’s)</vt:lpstr>
      <vt:lpstr>What About People?</vt:lpstr>
      <vt:lpstr>Experimental Design</vt:lpstr>
      <vt:lpstr>Demo</vt:lpstr>
      <vt:lpstr>Hidden Single Tutorial</vt:lpstr>
      <vt:lpstr>Hidden Single Puzzle 1 - Digit</vt:lpstr>
      <vt:lpstr>Hidden Single Puzzle 2 – Hint Locations</vt:lpstr>
      <vt:lpstr>Hidden Single Puzzle 3 – Target Location</vt:lpstr>
      <vt:lpstr>Hidden Single Puzzle 4 – House Index</vt:lpstr>
      <vt:lpstr>Hidden Single Puzzle 5a – House Type (Column)</vt:lpstr>
      <vt:lpstr>Hidden Single Puzzle 5b – House Type (Box)</vt:lpstr>
      <vt:lpstr>Conditions Summary</vt:lpstr>
      <vt:lpstr>Hypotheses</vt:lpstr>
      <vt:lpstr>Interpretations</vt:lpstr>
      <vt:lpstr>Things to Consider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in Extensible Algorithmic Thinking</dc:title>
  <dc:creator>Joo Hun Nam</dc:creator>
  <cp:lastModifiedBy>Joo Hun Nam</cp:lastModifiedBy>
  <cp:revision>19</cp:revision>
  <dcterms:created xsi:type="dcterms:W3CDTF">2019-01-21T17:38:17Z</dcterms:created>
  <dcterms:modified xsi:type="dcterms:W3CDTF">2019-01-23T16:23:33Z</dcterms:modified>
</cp:coreProperties>
</file>